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69" r:id="rId3"/>
    <p:sldId id="270" r:id="rId4"/>
    <p:sldId id="258" r:id="rId5"/>
    <p:sldId id="260" r:id="rId6"/>
    <p:sldId id="265" r:id="rId7"/>
    <p:sldId id="274" r:id="rId8"/>
    <p:sldId id="275" r:id="rId9"/>
    <p:sldId id="272" r:id="rId10"/>
    <p:sldId id="261" r:id="rId11"/>
    <p:sldId id="262" r:id="rId12"/>
    <p:sldId id="263" r:id="rId13"/>
    <p:sldId id="264" r:id="rId14"/>
    <p:sldId id="266" r:id="rId15"/>
    <p:sldId id="267" r:id="rId16"/>
    <p:sldId id="268" r:id="rId17"/>
    <p:sldId id="273"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4660"/>
  </p:normalViewPr>
  <p:slideViewPr>
    <p:cSldViewPr snapToGrid="0">
      <p:cViewPr>
        <p:scale>
          <a:sx n="42" d="100"/>
          <a:sy n="42" d="100"/>
        </p:scale>
        <p:origin x="-269"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DE2CB-1046-4089-9600-8BEADAAA863E}" type="datetimeFigureOut">
              <a:rPr lang="en-US" smtClean="0"/>
              <a:t>5/12/2014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59DCE-DFDF-491B-80D3-44AF192E0075}" type="slidenum">
              <a:rPr lang="en-US" smtClean="0"/>
              <a:t>‹#›</a:t>
            </a:fld>
            <a:endParaRPr lang="en-US"/>
          </a:p>
        </p:txBody>
      </p:sp>
    </p:spTree>
    <p:extLst>
      <p:ext uri="{BB962C8B-B14F-4D97-AF65-F5344CB8AC3E}">
        <p14:creationId xmlns:p14="http://schemas.microsoft.com/office/powerpoint/2010/main" val="240459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59DCE-DFDF-491B-80D3-44AF192E0075}" type="slidenum">
              <a:rPr lang="en-US" smtClean="0"/>
              <a:t>2</a:t>
            </a:fld>
            <a:endParaRPr lang="en-US"/>
          </a:p>
        </p:txBody>
      </p:sp>
    </p:spTree>
    <p:extLst>
      <p:ext uri="{BB962C8B-B14F-4D97-AF65-F5344CB8AC3E}">
        <p14:creationId xmlns:p14="http://schemas.microsoft.com/office/powerpoint/2010/main" val="183535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The intent of this new requirement is to reduce the environmental impact of lubricant discharges on the aquatic ecosystem by increasing the use of EALs for vessels operating in waters of the United States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We’ve found that stern tubes have been estimated to leak between 4.6 to 28.6 million liters of oil annually. Therefore we’ve required that new and existing vessels must use an Environmentally Acceptable Lubricant on all oil to sea interfaces – such as stern tubes, thrusters, pitch propellers, and wire ropes – unless the use of such product is technically infeasible. </a:t>
            </a:r>
          </a:p>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11</a:t>
            </a:fld>
            <a:endParaRPr lang="en-US"/>
          </a:p>
        </p:txBody>
      </p:sp>
    </p:spTree>
    <p:extLst>
      <p:ext uri="{BB962C8B-B14F-4D97-AF65-F5344CB8AC3E}">
        <p14:creationId xmlns:p14="http://schemas.microsoft.com/office/powerpoint/2010/main" val="230541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12</a:t>
            </a:fld>
            <a:endParaRPr lang="en-US"/>
          </a:p>
        </p:txBody>
      </p:sp>
    </p:spTree>
    <p:extLst>
      <p:ext uri="{BB962C8B-B14F-4D97-AF65-F5344CB8AC3E}">
        <p14:creationId xmlns:p14="http://schemas.microsoft.com/office/powerpoint/2010/main" val="321854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smtClean="0"/>
              <a:t>EPA does not consider rain to be a form of immersion.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Vessel operators are not required to use EALs in on-deck machinery so long as the equipment is not subject to immersion (i.e., does not have an oil-to-sea interface). However, discharges from deck machinery are subject to other discharge requirements, such as those for Deck Washdown and Runoff (Section 2.2.1 of the VGP), which recommends use of EALs. </a:t>
            </a:r>
          </a:p>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13</a:t>
            </a:fld>
            <a:endParaRPr lang="en-US"/>
          </a:p>
        </p:txBody>
      </p:sp>
    </p:spTree>
    <p:extLst>
      <p:ext uri="{BB962C8B-B14F-4D97-AF65-F5344CB8AC3E}">
        <p14:creationId xmlns:p14="http://schemas.microsoft.com/office/powerpoint/2010/main" val="155107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BD2D9C-0D3F-49A8-B7A6-A50893AAE00C}" type="slidenum">
              <a:rPr lang="en-US" smtClean="0"/>
              <a:pPr/>
              <a:t>14</a:t>
            </a:fld>
            <a:endParaRPr lang="en-US"/>
          </a:p>
        </p:txBody>
      </p:sp>
    </p:spTree>
    <p:extLst>
      <p:ext uri="{BB962C8B-B14F-4D97-AF65-F5344CB8AC3E}">
        <p14:creationId xmlns:p14="http://schemas.microsoft.com/office/powerpoint/2010/main" val="83850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BD2D9C-0D3F-49A8-B7A6-A50893AAE00C}" type="slidenum">
              <a:rPr lang="en-US" smtClean="0"/>
              <a:pPr/>
              <a:t>15</a:t>
            </a:fld>
            <a:endParaRPr lang="en-US"/>
          </a:p>
        </p:txBody>
      </p:sp>
    </p:spTree>
    <p:extLst>
      <p:ext uri="{BB962C8B-B14F-4D97-AF65-F5344CB8AC3E}">
        <p14:creationId xmlns:p14="http://schemas.microsoft.com/office/powerpoint/2010/main" val="208151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BD2D9C-0D3F-49A8-B7A6-A50893AAE00C}" type="slidenum">
              <a:rPr lang="en-US" smtClean="0"/>
              <a:pPr/>
              <a:t>16</a:t>
            </a:fld>
            <a:endParaRPr lang="en-US"/>
          </a:p>
        </p:txBody>
      </p:sp>
    </p:spTree>
    <p:extLst>
      <p:ext uri="{BB962C8B-B14F-4D97-AF65-F5344CB8AC3E}">
        <p14:creationId xmlns:p14="http://schemas.microsoft.com/office/powerpoint/2010/main" val="425833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pPr>
            <a:endParaRPr lang="en-US" dirty="0" smtClean="0"/>
          </a:p>
        </p:txBody>
      </p:sp>
      <p:sp>
        <p:nvSpPr>
          <p:cNvPr id="4" name="Slide Number Placeholder 3"/>
          <p:cNvSpPr>
            <a:spLocks noGrp="1"/>
          </p:cNvSpPr>
          <p:nvPr>
            <p:ph type="sldNum" sz="quarter" idx="10"/>
          </p:nvPr>
        </p:nvSpPr>
        <p:spPr/>
        <p:txBody>
          <a:bodyPr/>
          <a:lstStyle/>
          <a:p>
            <a:fld id="{27CEC28D-60FD-6347-8AD9-BFEACA586AFA}" type="slidenum">
              <a:rPr lang="en-US" smtClean="0"/>
              <a:pPr/>
              <a:t>18</a:t>
            </a:fld>
            <a:endParaRPr lang="en-US"/>
          </a:p>
        </p:txBody>
      </p:sp>
    </p:spTree>
    <p:extLst>
      <p:ext uri="{BB962C8B-B14F-4D97-AF65-F5344CB8AC3E}">
        <p14:creationId xmlns:p14="http://schemas.microsoft.com/office/powerpoint/2010/main" val="80559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Preliminary Position Under Consideration</a:t>
            </a:r>
          </a:p>
        </p:txBody>
      </p:sp>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162CF1-47A5-473B-B8B3-24F7855B972A}" type="slidenum">
              <a:rPr lang="en-US">
                <a:cs typeface="Arial" charset="0"/>
              </a:rPr>
              <a:pPr fontAlgn="base">
                <a:spcBef>
                  <a:spcPct val="0"/>
                </a:spcBef>
                <a:spcAft>
                  <a:spcPct val="0"/>
                </a:spcAft>
              </a:pPr>
              <a:t>3</a:t>
            </a:fld>
            <a:endParaRPr lang="en-US">
              <a:cs typeface="Arial" charset="0"/>
            </a:endParaRPr>
          </a:p>
        </p:txBody>
      </p:sp>
      <p:sp>
        <p:nvSpPr>
          <p:cNvPr id="31747" name="Rectangle 2"/>
          <p:cNvSpPr>
            <a:spLocks noGrp="1" noChangeArrowheads="1"/>
          </p:cNvSpPr>
          <p:nvPr>
            <p:ph type="body" idx="1"/>
          </p:nvPr>
        </p:nvSpPr>
        <p:spPr bwMode="auto">
          <a:xfrm>
            <a:off x="935038" y="4416425"/>
            <a:ext cx="5140325" cy="4183063"/>
          </a:xfrm>
          <a:noFill/>
        </p:spPr>
        <p:txBody>
          <a:bodyPr wrap="square" lIns="92202" tIns="45292" rIns="92202" bIns="45292" numCol="1" anchor="t" anchorCtr="0" compatLnSpc="1">
            <a:prstTxWarp prst="textNoShape">
              <a:avLst/>
            </a:prstTxWarp>
          </a:bodyPr>
          <a:lstStyle/>
          <a:p>
            <a:endParaRPr lang="en-US" dirty="0" smtClean="0"/>
          </a:p>
        </p:txBody>
      </p:sp>
      <p:sp>
        <p:nvSpPr>
          <p:cNvPr id="31748" name="Rectangle 3"/>
          <p:cNvSpPr>
            <a:spLocks noGrp="1" noRot="1" noChangeAspect="1" noChangeArrowheads="1" noTextEdit="1"/>
          </p:cNvSpPr>
          <p:nvPr>
            <p:ph type="sldImg"/>
          </p:nvPr>
        </p:nvSpPr>
        <p:spPr bwMode="auto">
          <a:noFill/>
          <a:ln cap="flat">
            <a:solidFill>
              <a:schemeClr val="tx1"/>
            </a:solidFill>
            <a:miter lim="800000"/>
            <a:headEnd/>
            <a:tailEnd/>
          </a:ln>
        </p:spPr>
      </p:sp>
    </p:spTree>
    <p:extLst>
      <p:ext uri="{BB962C8B-B14F-4D97-AF65-F5344CB8AC3E}">
        <p14:creationId xmlns:p14="http://schemas.microsoft.com/office/powerpoint/2010/main" val="295235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4</a:t>
            </a:fld>
            <a:endParaRPr lang="en-US"/>
          </a:p>
        </p:txBody>
      </p:sp>
    </p:spTree>
    <p:extLst>
      <p:ext uri="{BB962C8B-B14F-4D97-AF65-F5344CB8AC3E}">
        <p14:creationId xmlns:p14="http://schemas.microsoft.com/office/powerpoint/2010/main" val="29558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5</a:t>
            </a:fld>
            <a:endParaRPr lang="en-US"/>
          </a:p>
        </p:txBody>
      </p:sp>
    </p:spTree>
    <p:extLst>
      <p:ext uri="{BB962C8B-B14F-4D97-AF65-F5344CB8AC3E}">
        <p14:creationId xmlns:p14="http://schemas.microsoft.com/office/powerpoint/2010/main" val="143753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6</a:t>
            </a:fld>
            <a:endParaRPr lang="en-US"/>
          </a:p>
        </p:txBody>
      </p:sp>
    </p:spTree>
    <p:extLst>
      <p:ext uri="{BB962C8B-B14F-4D97-AF65-F5344CB8AC3E}">
        <p14:creationId xmlns:p14="http://schemas.microsoft.com/office/powerpoint/2010/main" val="262991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7</a:t>
            </a:fld>
            <a:endParaRPr lang="en-US"/>
          </a:p>
        </p:txBody>
      </p:sp>
    </p:spTree>
    <p:extLst>
      <p:ext uri="{BB962C8B-B14F-4D97-AF65-F5344CB8AC3E}">
        <p14:creationId xmlns:p14="http://schemas.microsoft.com/office/powerpoint/2010/main" val="211321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endParaRPr lang="en-US" dirty="0" smtClean="0"/>
          </a:p>
        </p:txBody>
      </p:sp>
      <p:sp>
        <p:nvSpPr>
          <p:cNvPr id="4" name="Slide Number Placeholder 3"/>
          <p:cNvSpPr>
            <a:spLocks noGrp="1"/>
          </p:cNvSpPr>
          <p:nvPr>
            <p:ph type="sldNum" sz="quarter" idx="10"/>
          </p:nvPr>
        </p:nvSpPr>
        <p:spPr/>
        <p:txBody>
          <a:bodyPr/>
          <a:lstStyle/>
          <a:p>
            <a:fld id="{27CEC28D-60FD-6347-8AD9-BFEACA586AFA}" type="slidenum">
              <a:rPr lang="en-US" smtClean="0"/>
              <a:pPr/>
              <a:t>8</a:t>
            </a:fld>
            <a:endParaRPr lang="en-US"/>
          </a:p>
        </p:txBody>
      </p:sp>
    </p:spTree>
    <p:extLst>
      <p:ext uri="{BB962C8B-B14F-4D97-AF65-F5344CB8AC3E}">
        <p14:creationId xmlns:p14="http://schemas.microsoft.com/office/powerpoint/2010/main" val="106607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9</a:t>
            </a:fld>
            <a:endParaRPr lang="en-US"/>
          </a:p>
        </p:txBody>
      </p:sp>
    </p:spTree>
    <p:extLst>
      <p:ext uri="{BB962C8B-B14F-4D97-AF65-F5344CB8AC3E}">
        <p14:creationId xmlns:p14="http://schemas.microsoft.com/office/powerpoint/2010/main" val="311956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(vegetable oils, synthetic esters, and polyalkylene glycols)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Stern tubes alone have been estimated to leak between 4.6 to 28.6 million liters of oil annually into ports worldwide</a:t>
            </a:r>
          </a:p>
          <a:p>
            <a:endParaRPr lang="en-US" dirty="0"/>
          </a:p>
        </p:txBody>
      </p:sp>
      <p:sp>
        <p:nvSpPr>
          <p:cNvPr id="4" name="Slide Number Placeholder 3"/>
          <p:cNvSpPr>
            <a:spLocks noGrp="1"/>
          </p:cNvSpPr>
          <p:nvPr>
            <p:ph type="sldNum" sz="quarter" idx="10"/>
          </p:nvPr>
        </p:nvSpPr>
        <p:spPr/>
        <p:txBody>
          <a:bodyPr/>
          <a:lstStyle/>
          <a:p>
            <a:fld id="{27CEC28D-60FD-6347-8AD9-BFEACA586AFA}" type="slidenum">
              <a:rPr lang="en-US" smtClean="0"/>
              <a:pPr/>
              <a:t>10</a:t>
            </a:fld>
            <a:endParaRPr lang="en-US"/>
          </a:p>
        </p:txBody>
      </p:sp>
    </p:spTree>
    <p:extLst>
      <p:ext uri="{BB962C8B-B14F-4D97-AF65-F5344CB8AC3E}">
        <p14:creationId xmlns:p14="http://schemas.microsoft.com/office/powerpoint/2010/main" val="3680931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pa.gov/"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a.gov/"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a.gov/"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a.gov/"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a.gov/"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epa.gov/"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4914989" cy="6857942"/>
          </a:xfrm>
          <a:prstGeom prst="rect">
            <a:avLst/>
          </a:prstGeom>
        </p:spPr>
      </p:pic>
      <p:sp>
        <p:nvSpPr>
          <p:cNvPr id="8" name="Rectangle 7"/>
          <p:cNvSpPr/>
          <p:nvPr/>
        </p:nvSpPr>
        <p:spPr>
          <a:xfrm>
            <a:off x="4571999" y="0"/>
            <a:ext cx="34299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5257979" y="1600200"/>
            <a:ext cx="3429894"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257979" y="5562601"/>
            <a:ext cx="3429893"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6" name="Picture 47" descr="United States Environmental Protection Agency">
            <a:hlinkClick r:id="rId3"/>
          </p:cNvPr>
          <p:cNvPicPr>
            <a:picLocks noChangeAspect="1" noChangeArrowheads="1"/>
          </p:cNvPicPr>
          <p:nvPr userDrawn="1"/>
        </p:nvPicPr>
        <p:blipFill>
          <a:blip r:embed="rId4"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19990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186DA37-16B9-436B-A168-8033E6CA5783}"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CE8A-846C-4456-A348-7BD30C6882FF}" type="slidenum">
              <a:rPr lang="en-US" smtClean="0"/>
              <a:t>‹#›</a:t>
            </a:fld>
            <a:endParaRPr lang="en-US"/>
          </a:p>
        </p:txBody>
      </p:sp>
    </p:spTree>
    <p:extLst>
      <p:ext uri="{BB962C8B-B14F-4D97-AF65-F5344CB8AC3E}">
        <p14:creationId xmlns:p14="http://schemas.microsoft.com/office/powerpoint/2010/main" val="330972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609600"/>
            <a:ext cx="148628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609600"/>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F37328-7473-4942-82E5-5D018E54DB01}"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CE8A-846C-4456-A348-7BD30C6882FF}" type="slidenum">
              <a:rPr lang="en-US" smtClean="0"/>
              <a:t>‹#›</a:t>
            </a:fld>
            <a:endParaRPr lang="en-US"/>
          </a:p>
        </p:txBody>
      </p:sp>
    </p:spTree>
    <p:extLst>
      <p:ext uri="{BB962C8B-B14F-4D97-AF65-F5344CB8AC3E}">
        <p14:creationId xmlns:p14="http://schemas.microsoft.com/office/powerpoint/2010/main" val="1381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E344AC-E860-4741-8C03-0D7289F7758B}"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CE8A-846C-4456-A348-7BD30C6882FF}" type="slidenum">
              <a:rPr lang="en-US" smtClean="0"/>
              <a:t>‹#›</a:t>
            </a:fld>
            <a:endParaRPr lang="en-US"/>
          </a:p>
        </p:txBody>
      </p:sp>
      <p:pic>
        <p:nvPicPr>
          <p:cNvPr id="7" name="Picture 47" descr="United States Environmental Protection Agency">
            <a:hlinkClick r:id="rId2"/>
          </p:cNvPr>
          <p:cNvPicPr>
            <a:picLocks noChangeAspect="1" noChangeArrowheads="1"/>
          </p:cNvPicPr>
          <p:nvPr userDrawn="1"/>
        </p:nvPicPr>
        <p:blipFill>
          <a:blip r:embed="rId3"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19633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086" y="1616076"/>
            <a:ext cx="5487827"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087" y="4495802"/>
            <a:ext cx="5487827"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4A72F-455C-40A3-8209-4608053A7FBC}" type="datetime1">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5CE8A-846C-4456-A348-7BD30C6882FF}" type="slidenum">
              <a:rPr lang="en-US" smtClean="0"/>
              <a:t>‹#›</a:t>
            </a:fld>
            <a:endParaRPr lang="en-US"/>
          </a:p>
        </p:txBody>
      </p:sp>
      <p:pic>
        <p:nvPicPr>
          <p:cNvPr id="7" name="Picture 47" descr="United States Environmental Protection Agency">
            <a:hlinkClick r:id="rId2"/>
          </p:cNvPr>
          <p:cNvPicPr>
            <a:picLocks noChangeAspect="1" noChangeArrowheads="1"/>
          </p:cNvPicPr>
          <p:nvPr userDrawn="1"/>
        </p:nvPicPr>
        <p:blipFill>
          <a:blip r:embed="rId3"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247261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85097" y="1828800"/>
            <a:ext cx="3315563"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321" y="1828800"/>
            <a:ext cx="3315563"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B6069A7-569B-4B6E-9006-45E3ACFE2A24}" type="datetime1">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CE8A-846C-4456-A348-7BD30C6882FF}" type="slidenum">
              <a:rPr lang="en-US" smtClean="0"/>
              <a:t>‹#›</a:t>
            </a:fld>
            <a:endParaRPr lang="en-US"/>
          </a:p>
        </p:txBody>
      </p:sp>
      <p:pic>
        <p:nvPicPr>
          <p:cNvPr id="8" name="Picture 47" descr="United States Environmental Protection Agency">
            <a:hlinkClick r:id="rId2"/>
          </p:cNvPr>
          <p:cNvPicPr>
            <a:picLocks noChangeAspect="1" noChangeArrowheads="1"/>
          </p:cNvPicPr>
          <p:nvPr userDrawn="1"/>
        </p:nvPicPr>
        <p:blipFill>
          <a:blip r:embed="rId3"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985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483903" y="1828800"/>
            <a:ext cx="3313277"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3903" y="2743200"/>
            <a:ext cx="3313277"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30414" y="1828800"/>
            <a:ext cx="3313277"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14" y="2743200"/>
            <a:ext cx="3313277"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A450576-1414-4E04-A73F-5751E26BE46C}" type="datetime1">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5CE8A-846C-4456-A348-7BD30C6882FF}" type="slidenum">
              <a:rPr lang="en-US" smtClean="0"/>
              <a:t>‹#›</a:t>
            </a:fld>
            <a:endParaRPr lang="en-US"/>
          </a:p>
        </p:txBody>
      </p:sp>
      <p:pic>
        <p:nvPicPr>
          <p:cNvPr id="10" name="Picture 47" descr="United States Environmental Protection Agency">
            <a:hlinkClick r:id="rId2"/>
          </p:cNvPr>
          <p:cNvPicPr>
            <a:picLocks noChangeAspect="1" noChangeArrowheads="1"/>
          </p:cNvPicPr>
          <p:nvPr userDrawn="1"/>
        </p:nvPicPr>
        <p:blipFill>
          <a:blip r:embed="rId3"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10001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85ED48-CC67-4171-87BA-4857C97EBCD3}" type="datetime1">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5CE8A-846C-4456-A348-7BD30C6882FF}" type="slidenum">
              <a:rPr lang="en-US" smtClean="0"/>
              <a:t>‹#›</a:t>
            </a:fld>
            <a:endParaRPr lang="en-US"/>
          </a:p>
        </p:txBody>
      </p:sp>
      <p:pic>
        <p:nvPicPr>
          <p:cNvPr id="6" name="Picture 47" descr="United States Environmental Protection Agency">
            <a:hlinkClick r:id="rId2"/>
          </p:cNvPr>
          <p:cNvPicPr>
            <a:picLocks noChangeAspect="1" noChangeArrowheads="1"/>
          </p:cNvPicPr>
          <p:nvPr userDrawn="1"/>
        </p:nvPicPr>
        <p:blipFill>
          <a:blip r:embed="rId3"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364520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
            <a:ext cx="9143999" cy="6857887"/>
          </a:xfrm>
          <a:prstGeom prst="rect">
            <a:avLst/>
          </a:prstGeom>
        </p:spPr>
      </p:pic>
      <p:sp>
        <p:nvSpPr>
          <p:cNvPr id="2" name="Date Placeholder 1"/>
          <p:cNvSpPr>
            <a:spLocks noGrp="1"/>
          </p:cNvSpPr>
          <p:nvPr>
            <p:ph type="dt" sz="half" idx="10"/>
          </p:nvPr>
        </p:nvSpPr>
        <p:spPr/>
        <p:txBody>
          <a:bodyPr/>
          <a:lstStyle/>
          <a:p>
            <a:fld id="{00183E15-447D-45BA-A491-C06B7109E1C3}" type="datetime1">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5CE8A-846C-4456-A348-7BD30C6882FF}" type="slidenum">
              <a:rPr lang="en-US" smtClean="0"/>
              <a:t>‹#›</a:t>
            </a:fld>
            <a:endParaRPr lang="en-US"/>
          </a:p>
        </p:txBody>
      </p:sp>
      <p:pic>
        <p:nvPicPr>
          <p:cNvPr id="7" name="Picture 47" descr="United States Environmental Protection Agency">
            <a:hlinkClick r:id="rId3"/>
          </p:cNvPr>
          <p:cNvPicPr>
            <a:picLocks noChangeAspect="1" noChangeArrowheads="1"/>
          </p:cNvPicPr>
          <p:nvPr userDrawn="1"/>
        </p:nvPicPr>
        <p:blipFill>
          <a:blip r:embed="rId4" cstate="print"/>
          <a:srcRect/>
          <a:stretch>
            <a:fillRect/>
          </a:stretch>
        </p:blipFill>
        <p:spPr bwMode="auto">
          <a:xfrm>
            <a:off x="7848600" y="4200"/>
            <a:ext cx="1295400" cy="1027113"/>
          </a:xfrm>
          <a:prstGeom prst="rect">
            <a:avLst/>
          </a:prstGeom>
          <a:noFill/>
          <a:ln w="9525">
            <a:noFill/>
            <a:miter lim="800000"/>
            <a:headEnd/>
            <a:tailEnd/>
          </a:ln>
        </p:spPr>
      </p:pic>
    </p:spTree>
    <p:extLst>
      <p:ext uri="{BB962C8B-B14F-4D97-AF65-F5344CB8AC3E}">
        <p14:creationId xmlns:p14="http://schemas.microsoft.com/office/powerpoint/2010/main" val="397425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097" y="588965"/>
            <a:ext cx="2743915"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572002" y="588965"/>
            <a:ext cx="4115872"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485097" y="3581401"/>
            <a:ext cx="2743915"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52A31-57A1-41FF-B3FE-A10C1767970E}" type="datetime1">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CE8A-846C-4456-A348-7BD30C6882FF}" type="slidenum">
              <a:rPr lang="en-US" smtClean="0"/>
              <a:t>‹#›</a:t>
            </a:fld>
            <a:endParaRPr lang="en-US"/>
          </a:p>
        </p:txBody>
      </p:sp>
    </p:spTree>
    <p:extLst>
      <p:ext uri="{BB962C8B-B14F-4D97-AF65-F5344CB8AC3E}">
        <p14:creationId xmlns:p14="http://schemas.microsoft.com/office/powerpoint/2010/main" val="26803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572037" y="588963"/>
            <a:ext cx="4115836"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Picture Placeholder 2"/>
          <p:cNvSpPr>
            <a:spLocks noGrp="1"/>
          </p:cNvSpPr>
          <p:nvPr>
            <p:ph type="pic" idx="1"/>
          </p:nvPr>
        </p:nvSpPr>
        <p:spPr>
          <a:xfrm>
            <a:off x="4731853" y="805658"/>
            <a:ext cx="3796203"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485097" y="588963"/>
            <a:ext cx="2743915"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485097" y="3581401"/>
            <a:ext cx="2743915"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C40A5F-CB80-43AC-A931-8ED9D01394EA}" type="datetime1">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5CE8A-846C-4456-A348-7BD30C6882FF}" type="slidenum">
              <a:rPr lang="en-US" smtClean="0"/>
              <a:t>‹#›</a:t>
            </a:fld>
            <a:endParaRPr lang="en-US"/>
          </a:p>
        </p:txBody>
      </p:sp>
    </p:spTree>
    <p:extLst>
      <p:ext uri="{BB962C8B-B14F-4D97-AF65-F5344CB8AC3E}">
        <p14:creationId xmlns:p14="http://schemas.microsoft.com/office/powerpoint/2010/main" val="133707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8"/>
            <a:ext cx="9143999"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926310" cy="6857942"/>
          </a:xfrm>
          <a:prstGeom prst="rect">
            <a:avLst/>
          </a:prstGeom>
        </p:spPr>
      </p:pic>
      <p:sp>
        <p:nvSpPr>
          <p:cNvPr id="9" name="Rectangle 8"/>
          <p:cNvSpPr/>
          <p:nvPr/>
        </p:nvSpPr>
        <p:spPr>
          <a:xfrm>
            <a:off x="754814" y="0"/>
            <a:ext cx="171496"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1485097" y="381000"/>
            <a:ext cx="6859787"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485097" y="1828800"/>
            <a:ext cx="6859787"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BC62E2D-A48F-4380-AD74-C2BAE0F0B8B5}" type="datetime1">
              <a:rPr lang="en-US" smtClean="0"/>
              <a:t>5/12/2014</a:t>
            </a:fld>
            <a:endParaRPr lang="en-US"/>
          </a:p>
        </p:txBody>
      </p:sp>
      <p:sp>
        <p:nvSpPr>
          <p:cNvPr id="5" name="Footer Placeholder 4"/>
          <p:cNvSpPr>
            <a:spLocks noGrp="1"/>
          </p:cNvSpPr>
          <p:nvPr>
            <p:ph type="ftr" sz="quarter" idx="3"/>
          </p:nvPr>
        </p:nvSpPr>
        <p:spPr>
          <a:xfrm>
            <a:off x="1485096" y="6400800"/>
            <a:ext cx="446728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4573" y="6400800"/>
            <a:ext cx="800310"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F615CE8A-846C-4456-A348-7BD30C6882FF}" type="slidenum">
              <a:rPr lang="en-US" smtClean="0"/>
              <a:t>‹#›</a:t>
            </a:fld>
            <a:endParaRPr lang="en-US"/>
          </a:p>
        </p:txBody>
      </p:sp>
    </p:spTree>
    <p:extLst>
      <p:ext uri="{BB962C8B-B14F-4D97-AF65-F5344CB8AC3E}">
        <p14:creationId xmlns:p14="http://schemas.microsoft.com/office/powerpoint/2010/main" val="24612460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7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pa.gov/npdes/vesse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1299" y="1055036"/>
            <a:ext cx="4111680" cy="2599678"/>
          </a:xfrm>
        </p:spPr>
        <p:txBody>
          <a:bodyPr>
            <a:normAutofit/>
          </a:bodyPr>
          <a:lstStyle/>
          <a:p>
            <a:r>
              <a:rPr lang="en-US" sz="2800" dirty="0" smtClean="0"/>
              <a:t>EPA Clean Water Act Vessel Discharge Obligations and Maritime Standards Development Opportunities </a:t>
            </a:r>
            <a:endParaRPr lang="en-US" sz="2800" dirty="0"/>
          </a:p>
        </p:txBody>
      </p:sp>
      <p:sp>
        <p:nvSpPr>
          <p:cNvPr id="3" name="Subtitle 2"/>
          <p:cNvSpPr>
            <a:spLocks noGrp="1"/>
          </p:cNvSpPr>
          <p:nvPr>
            <p:ph type="subTitle" idx="1"/>
          </p:nvPr>
        </p:nvSpPr>
        <p:spPr>
          <a:xfrm>
            <a:off x="5172441" y="4598633"/>
            <a:ext cx="3429893" cy="1793114"/>
          </a:xfrm>
        </p:spPr>
        <p:txBody>
          <a:bodyPr>
            <a:normAutofit fontScale="55000" lnSpcReduction="20000"/>
          </a:bodyPr>
          <a:lstStyle/>
          <a:p>
            <a:endParaRPr lang="en-US" dirty="0"/>
          </a:p>
          <a:p>
            <a:r>
              <a:rPr lang="en-US" sz="3200" b="1" dirty="0" smtClean="0"/>
              <a:t>Presented for ASTM Workshop: Opportunities </a:t>
            </a:r>
            <a:r>
              <a:rPr lang="en-US" sz="3200" b="1" dirty="0"/>
              <a:t>for Maritime Standards Development </a:t>
            </a:r>
            <a:endParaRPr lang="en-US" sz="3200" b="1" dirty="0" smtClean="0"/>
          </a:p>
          <a:p>
            <a:endParaRPr lang="en-US" sz="3200" b="1" dirty="0"/>
          </a:p>
          <a:p>
            <a:r>
              <a:rPr lang="en-US" sz="3200" b="1" dirty="0" smtClean="0"/>
              <a:t>May 7, 2014</a:t>
            </a:r>
          </a:p>
          <a:p>
            <a:endParaRPr lang="en-US" sz="3200" b="1" dirty="0"/>
          </a:p>
          <a:p>
            <a:r>
              <a:rPr lang="en-US" sz="3200" b="1" dirty="0" smtClean="0"/>
              <a:t>Ryan Albert</a:t>
            </a:r>
            <a:endParaRPr lang="en-US" sz="3200" dirty="0"/>
          </a:p>
        </p:txBody>
      </p:sp>
    </p:spTree>
    <p:extLst>
      <p:ext uri="{BB962C8B-B14F-4D97-AF65-F5344CB8AC3E}">
        <p14:creationId xmlns:p14="http://schemas.microsoft.com/office/powerpoint/2010/main" val="41889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152" y="258358"/>
            <a:ext cx="7983247" cy="942109"/>
          </a:xfrm>
        </p:spPr>
        <p:txBody>
          <a:bodyPr>
            <a:normAutofit fontScale="90000"/>
          </a:bodyPr>
          <a:lstStyle/>
          <a:p>
            <a:r>
              <a:rPr lang="en-US" sz="4000" dirty="0"/>
              <a:t/>
            </a:r>
            <a:br>
              <a:rPr lang="en-US" sz="4000" dirty="0"/>
            </a:br>
            <a:r>
              <a:rPr lang="en-US" sz="4000" dirty="0"/>
              <a:t>Environmentally Preferable Products </a:t>
            </a:r>
          </a:p>
        </p:txBody>
      </p:sp>
      <p:sp>
        <p:nvSpPr>
          <p:cNvPr id="3" name="Content Placeholder 2"/>
          <p:cNvSpPr>
            <a:spLocks noGrp="1"/>
          </p:cNvSpPr>
          <p:nvPr>
            <p:ph idx="1"/>
          </p:nvPr>
        </p:nvSpPr>
        <p:spPr>
          <a:xfrm>
            <a:off x="1503123" y="1761357"/>
            <a:ext cx="7412279" cy="4339228"/>
          </a:xfrm>
        </p:spPr>
        <p:txBody>
          <a:bodyPr>
            <a:normAutofit/>
          </a:bodyPr>
          <a:lstStyle/>
          <a:p>
            <a:pPr>
              <a:lnSpc>
                <a:spcPct val="80000"/>
              </a:lnSpc>
              <a:buClr>
                <a:schemeClr val="accent1"/>
              </a:buClr>
              <a:buFont typeface="Wingdings" charset="2"/>
              <a:buChar char="§"/>
            </a:pPr>
            <a:r>
              <a:rPr lang="en-US" b="1" dirty="0"/>
              <a:t>Environmentally Acceptable Lubricants (EALs) </a:t>
            </a:r>
          </a:p>
          <a:p>
            <a:pPr lvl="1">
              <a:lnSpc>
                <a:spcPct val="80000"/>
              </a:lnSpc>
              <a:spcBef>
                <a:spcPts val="200"/>
              </a:spcBef>
            </a:pPr>
            <a:r>
              <a:rPr lang="en-US" dirty="0"/>
              <a:t>All vessels must use EALs for all oil to sea interfaces, unless technically infeasible </a:t>
            </a:r>
          </a:p>
          <a:p>
            <a:pPr lvl="1">
              <a:lnSpc>
                <a:spcPct val="80000"/>
              </a:lnSpc>
              <a:spcBef>
                <a:spcPts val="200"/>
              </a:spcBef>
            </a:pPr>
            <a:r>
              <a:rPr lang="en-US" dirty="0"/>
              <a:t>Oil to Sea interfaces include stern tubes, thrusters, hydraulic pitch propellers, wire rope lubrication, etc.</a:t>
            </a:r>
          </a:p>
          <a:p>
            <a:pPr lvl="1">
              <a:lnSpc>
                <a:spcPct val="80000"/>
              </a:lnSpc>
              <a:buNone/>
            </a:pPr>
            <a:endParaRPr lang="en-US" sz="1500" dirty="0"/>
          </a:p>
          <a:p>
            <a:pPr>
              <a:lnSpc>
                <a:spcPct val="80000"/>
              </a:lnSpc>
              <a:buClr>
                <a:schemeClr val="accent1"/>
              </a:buClr>
              <a:buFont typeface="Wingdings" charset="2"/>
              <a:buChar char="§"/>
            </a:pPr>
            <a:r>
              <a:rPr lang="en-US" dirty="0"/>
              <a:t>Minimally toxic cleaners and detergents</a:t>
            </a:r>
          </a:p>
          <a:p>
            <a:pPr>
              <a:lnSpc>
                <a:spcPct val="80000"/>
              </a:lnSpc>
              <a:buClr>
                <a:schemeClr val="accent1"/>
              </a:buClr>
              <a:buNone/>
            </a:pPr>
            <a:endParaRPr lang="en-US" sz="1500" dirty="0"/>
          </a:p>
          <a:p>
            <a:pPr>
              <a:lnSpc>
                <a:spcPct val="80000"/>
              </a:lnSpc>
              <a:buClr>
                <a:schemeClr val="accent1"/>
              </a:buClr>
              <a:buFont typeface="Wingdings" charset="2"/>
              <a:buChar char="§"/>
            </a:pPr>
            <a:r>
              <a:rPr lang="en-US" dirty="0"/>
              <a:t>Phosphate free soaps and detergents</a:t>
            </a:r>
          </a:p>
        </p:txBody>
      </p:sp>
      <p:sp>
        <p:nvSpPr>
          <p:cNvPr id="6" name="Slide Number Placeholder 5"/>
          <p:cNvSpPr>
            <a:spLocks noGrp="1"/>
          </p:cNvSpPr>
          <p:nvPr>
            <p:ph type="sldNum" sz="quarter" idx="12"/>
          </p:nvPr>
        </p:nvSpPr>
        <p:spPr/>
        <p:txBody>
          <a:bodyPr/>
          <a:lstStyle/>
          <a:p>
            <a:fld id="{79F9A54F-22FB-4FD4-B99F-0796D1A98B78}" type="slidenum">
              <a:rPr lang="en-US" smtClean="0"/>
              <a:t>10</a:t>
            </a:fld>
            <a:endParaRPr lang="en-US" dirty="0"/>
          </a:p>
        </p:txBody>
      </p:sp>
    </p:spTree>
    <p:extLst>
      <p:ext uri="{BB962C8B-B14F-4D97-AF65-F5344CB8AC3E}">
        <p14:creationId xmlns:p14="http://schemas.microsoft.com/office/powerpoint/2010/main" val="29349033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38" y="163112"/>
            <a:ext cx="6538519" cy="740515"/>
          </a:xfrm>
        </p:spPr>
        <p:txBody>
          <a:bodyPr>
            <a:normAutofit/>
          </a:bodyPr>
          <a:lstStyle/>
          <a:p>
            <a:r>
              <a:rPr lang="en-US" dirty="0" smtClean="0"/>
              <a:t>EAL Requirement</a:t>
            </a:r>
            <a:endParaRPr lang="en-US" dirty="0"/>
          </a:p>
        </p:txBody>
      </p:sp>
      <p:sp>
        <p:nvSpPr>
          <p:cNvPr id="3" name="Content Placeholder 2"/>
          <p:cNvSpPr>
            <a:spLocks noGrp="1"/>
          </p:cNvSpPr>
          <p:nvPr>
            <p:ph idx="1"/>
          </p:nvPr>
        </p:nvSpPr>
        <p:spPr>
          <a:xfrm>
            <a:off x="1374949" y="1363153"/>
            <a:ext cx="7550573" cy="5079784"/>
          </a:xfrm>
        </p:spPr>
        <p:txBody>
          <a:bodyPr>
            <a:normAutofit lnSpcReduction="10000"/>
          </a:bodyPr>
          <a:lstStyle/>
          <a:p>
            <a:pPr>
              <a:lnSpc>
                <a:spcPct val="80000"/>
              </a:lnSpc>
              <a:buClr>
                <a:schemeClr val="accent1"/>
              </a:buClr>
              <a:buFont typeface="Wingdings" charset="2"/>
              <a:buChar char="§"/>
            </a:pPr>
            <a:r>
              <a:rPr lang="en-US" b="1" dirty="0"/>
              <a:t>VGP Section 2.2.9</a:t>
            </a:r>
            <a:r>
              <a:rPr lang="en-US" dirty="0"/>
              <a:t>: As of December 19, 2013, all vessels covered under the VGP must use EALs in all oil-to-sea interfaces, unless technically infeasible.</a:t>
            </a:r>
          </a:p>
          <a:p>
            <a:pPr>
              <a:lnSpc>
                <a:spcPct val="80000"/>
              </a:lnSpc>
              <a:buClr>
                <a:schemeClr val="accent1"/>
              </a:buClr>
              <a:buFont typeface="Wingdings" charset="2"/>
              <a:buChar char="§"/>
            </a:pPr>
            <a:r>
              <a:rPr lang="en-US" dirty="0"/>
              <a:t>For purposes of the VGP, technically infeasible means: </a:t>
            </a:r>
          </a:p>
          <a:p>
            <a:pPr lvl="1">
              <a:lnSpc>
                <a:spcPct val="90000"/>
              </a:lnSpc>
            </a:pPr>
            <a:r>
              <a:rPr lang="en-US" dirty="0"/>
              <a:t>no EAL products are approved for use in a given application that meet manufacturer specifications for that equipment, </a:t>
            </a:r>
          </a:p>
          <a:p>
            <a:pPr lvl="1">
              <a:lnSpc>
                <a:spcPct val="90000"/>
              </a:lnSpc>
            </a:pPr>
            <a:r>
              <a:rPr lang="en-US" dirty="0"/>
              <a:t>products which come pre- lubricated (e.g., wire ropes) have no available alternatives manufactured with EALs, </a:t>
            </a:r>
          </a:p>
          <a:p>
            <a:pPr lvl="1">
              <a:lnSpc>
                <a:spcPct val="90000"/>
              </a:lnSpc>
            </a:pPr>
            <a:r>
              <a:rPr lang="en-US" dirty="0"/>
              <a:t>products meeting a manufacturers specifications are not available within any port in which the vessel calls, or </a:t>
            </a:r>
          </a:p>
          <a:p>
            <a:pPr lvl="1">
              <a:lnSpc>
                <a:spcPct val="90000"/>
              </a:lnSpc>
            </a:pPr>
            <a:r>
              <a:rPr lang="en-US" dirty="0"/>
              <a:t>change over and use of an EAL must wait until the vessel’s next </a:t>
            </a:r>
            <a:r>
              <a:rPr lang="en-US" dirty="0" err="1"/>
              <a:t>drydocking</a:t>
            </a:r>
            <a:r>
              <a:rPr lang="en-US" dirty="0"/>
              <a:t>. </a:t>
            </a:r>
          </a:p>
          <a:p>
            <a:pPr lvl="1">
              <a:lnSpc>
                <a:spcPct val="80000"/>
              </a:lnSpc>
              <a:spcBef>
                <a:spcPts val="200"/>
              </a:spcBef>
            </a:pPr>
            <a:endParaRPr lang="en-US" dirty="0"/>
          </a:p>
          <a:p>
            <a:endParaRPr lang="en-US" dirty="0"/>
          </a:p>
        </p:txBody>
      </p:sp>
      <p:sp>
        <p:nvSpPr>
          <p:cNvPr id="6" name="Slide Number Placeholder 5"/>
          <p:cNvSpPr>
            <a:spLocks noGrp="1"/>
          </p:cNvSpPr>
          <p:nvPr>
            <p:ph type="sldNum" sz="quarter" idx="12"/>
          </p:nvPr>
        </p:nvSpPr>
        <p:spPr/>
        <p:txBody>
          <a:bodyPr/>
          <a:lstStyle/>
          <a:p>
            <a:fld id="{8F77D75B-4259-4F36-B003-BF364DFEA737}" type="slidenum">
              <a:rPr lang="en-US" smtClean="0"/>
              <a:t>11</a:t>
            </a:fld>
            <a:endParaRPr lang="en-US" dirty="0"/>
          </a:p>
        </p:txBody>
      </p:sp>
    </p:spTree>
    <p:extLst>
      <p:ext uri="{BB962C8B-B14F-4D97-AF65-F5344CB8AC3E}">
        <p14:creationId xmlns:p14="http://schemas.microsoft.com/office/powerpoint/2010/main" val="243879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39" y="306153"/>
            <a:ext cx="8229600" cy="559411"/>
          </a:xfrm>
        </p:spPr>
        <p:txBody>
          <a:bodyPr>
            <a:normAutofit fontScale="90000"/>
          </a:bodyPr>
          <a:lstStyle/>
          <a:p>
            <a:r>
              <a:rPr lang="en-US" sz="5400" b="1" dirty="0"/>
              <a:t> 	</a:t>
            </a:r>
            <a:r>
              <a:rPr lang="en-US" dirty="0" smtClean="0"/>
              <a:t/>
            </a:r>
            <a:br>
              <a:rPr lang="en-US" dirty="0" smtClean="0"/>
            </a:br>
            <a:r>
              <a:rPr lang="en-US" dirty="0" smtClean="0"/>
              <a:t>What is an EAL?</a:t>
            </a:r>
            <a:endParaRPr lang="en-US" dirty="0"/>
          </a:p>
        </p:txBody>
      </p:sp>
      <p:sp>
        <p:nvSpPr>
          <p:cNvPr id="3" name="Content Placeholder 2"/>
          <p:cNvSpPr>
            <a:spLocks noGrp="1"/>
          </p:cNvSpPr>
          <p:nvPr>
            <p:ph idx="1"/>
          </p:nvPr>
        </p:nvSpPr>
        <p:spPr>
          <a:xfrm>
            <a:off x="1128575" y="1190828"/>
            <a:ext cx="7674746" cy="3826691"/>
          </a:xfrm>
        </p:spPr>
        <p:txBody>
          <a:bodyPr>
            <a:noAutofit/>
          </a:bodyPr>
          <a:lstStyle/>
          <a:p>
            <a:pPr>
              <a:buClr>
                <a:schemeClr val="accent1"/>
              </a:buClr>
              <a:buFont typeface="Wingdings" pitchFamily="2" charset="2"/>
              <a:buChar char="§"/>
            </a:pPr>
            <a:r>
              <a:rPr lang="en-US" sz="2300" dirty="0"/>
              <a:t>EALs are lubricants that are “biodegradable” and “minimally-toxic,” and are “not bioaccumulative” as defined in Appendix A of the VGP. </a:t>
            </a:r>
          </a:p>
          <a:p>
            <a:pPr>
              <a:buClr>
                <a:schemeClr val="accent1"/>
              </a:buClr>
              <a:buFont typeface="Wingdings" pitchFamily="2" charset="2"/>
              <a:buChar char="§"/>
            </a:pPr>
            <a:r>
              <a:rPr lang="en-US" sz="2300" dirty="0"/>
              <a:t>Products meeting the permit’s definitions of an EAL include those labeled by the following voluntary labeling programs:</a:t>
            </a:r>
          </a:p>
          <a:p>
            <a:pPr lvl="1">
              <a:lnSpc>
                <a:spcPct val="90000"/>
              </a:lnSpc>
            </a:pPr>
            <a:r>
              <a:rPr lang="en-US" dirty="0"/>
              <a:t>Blue Angel, European </a:t>
            </a:r>
            <a:r>
              <a:rPr lang="en-US" dirty="0" err="1"/>
              <a:t>Ecolabel</a:t>
            </a:r>
            <a:r>
              <a:rPr lang="en-US" dirty="0"/>
              <a:t> , Nordic Swan, the Swedish Standards SS 155434 and 155470, Convention for the Protection of the Marine Environment of the North-East Atlantic (OSPAR) requirements, and EPA’s Design for the Environment (DfE)</a:t>
            </a:r>
          </a:p>
          <a:p>
            <a:pPr>
              <a:buClr>
                <a:schemeClr val="accent1"/>
              </a:buClr>
              <a:buFont typeface="Wingdings" pitchFamily="2" charset="2"/>
              <a:buChar char="§"/>
            </a:pPr>
            <a:r>
              <a:rPr lang="en-US" sz="2300" dirty="0"/>
              <a:t>Products that are not included in one of these labeling programs but have been tested to demonstrate compliance with the EAL definition may also be used to meet permit requirements. </a:t>
            </a:r>
          </a:p>
        </p:txBody>
      </p:sp>
      <p:sp>
        <p:nvSpPr>
          <p:cNvPr id="6" name="Slide Number Placeholder 5"/>
          <p:cNvSpPr>
            <a:spLocks noGrp="1"/>
          </p:cNvSpPr>
          <p:nvPr>
            <p:ph type="sldNum" sz="quarter" idx="12"/>
          </p:nvPr>
        </p:nvSpPr>
        <p:spPr/>
        <p:txBody>
          <a:bodyPr/>
          <a:lstStyle/>
          <a:p>
            <a:fld id="{5F17E904-9F2E-4302-A413-8FD014A59B62}" type="slidenum">
              <a:rPr lang="en-US" smtClean="0"/>
              <a:t>12</a:t>
            </a:fld>
            <a:endParaRPr lang="en-US" dirty="0"/>
          </a:p>
        </p:txBody>
      </p:sp>
    </p:spTree>
    <p:extLst>
      <p:ext uri="{BB962C8B-B14F-4D97-AF65-F5344CB8AC3E}">
        <p14:creationId xmlns:p14="http://schemas.microsoft.com/office/powerpoint/2010/main" val="1567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254" y="200392"/>
            <a:ext cx="8229600" cy="727791"/>
          </a:xfrm>
        </p:spPr>
        <p:txBody>
          <a:bodyPr>
            <a:normAutofit fontScale="90000"/>
          </a:bodyPr>
          <a:lstStyle/>
          <a:p>
            <a:r>
              <a:rPr lang="en-US" sz="1400" b="1" dirty="0"/>
              <a:t> 	</a:t>
            </a:r>
            <a:r>
              <a:rPr lang="en-US" dirty="0" smtClean="0"/>
              <a:t/>
            </a:r>
            <a:br>
              <a:rPr lang="en-US" dirty="0" smtClean="0"/>
            </a:br>
            <a:r>
              <a:rPr lang="en-US" dirty="0" smtClean="0"/>
              <a:t>What is an oil-to-sea interface?</a:t>
            </a:r>
            <a:endParaRPr lang="en-US" dirty="0"/>
          </a:p>
        </p:txBody>
      </p:sp>
      <p:sp>
        <p:nvSpPr>
          <p:cNvPr id="3" name="Content Placeholder 2"/>
          <p:cNvSpPr>
            <a:spLocks noGrp="1"/>
          </p:cNvSpPr>
          <p:nvPr>
            <p:ph idx="1"/>
          </p:nvPr>
        </p:nvSpPr>
        <p:spPr>
          <a:xfrm>
            <a:off x="1222218" y="1343755"/>
            <a:ext cx="7921782" cy="5258137"/>
          </a:xfrm>
        </p:spPr>
        <p:txBody>
          <a:bodyPr>
            <a:normAutofit/>
          </a:bodyPr>
          <a:lstStyle/>
          <a:p>
            <a:pPr>
              <a:buClr>
                <a:schemeClr val="accent1"/>
              </a:buClr>
              <a:buFont typeface="Wingdings" pitchFamily="2" charset="2"/>
              <a:buChar char="§"/>
            </a:pPr>
            <a:r>
              <a:rPr lang="en-US" dirty="0" smtClean="0"/>
              <a:t>Oil-to-sea interfaces include any mechanical or other equipment on board a vessel where seals or surfaces may release quantities of oil and are subject to immersion in any body of water. </a:t>
            </a:r>
            <a:endParaRPr lang="en-US" sz="1081" dirty="0"/>
          </a:p>
          <a:p>
            <a:pPr>
              <a:buClr>
                <a:schemeClr val="accent1"/>
              </a:buClr>
              <a:buFont typeface="Wingdings" pitchFamily="2" charset="2"/>
              <a:buChar char="§"/>
            </a:pPr>
            <a:r>
              <a:rPr lang="en-US" dirty="0" smtClean="0"/>
              <a:t>The following list includes several onboard applications  identified in the VGP, but there may be other applications: </a:t>
            </a:r>
          </a:p>
          <a:p>
            <a:pPr lvl="1"/>
            <a:r>
              <a:rPr lang="en-US" dirty="0"/>
              <a:t>Controllable Pitch Propeller, Thrusters, Paddle Wheel Propulsion, Stern Tubes, Thruster Bearings, Stabilizers, Rudder Bearings, Azimuth Thrusters, Propulsion Pod Lubrication, Wire Rope, and  Mechanical equipment subject to immersion (e.g., dredges, grabs, etc</a:t>
            </a:r>
            <a:r>
              <a:rPr lang="en-US" dirty="0" smtClean="0"/>
              <a:t>).</a:t>
            </a:r>
          </a:p>
          <a:p>
            <a:r>
              <a:rPr lang="en-US" dirty="0" smtClean="0"/>
              <a:t>What about Seals that eliminate the interface?</a:t>
            </a:r>
            <a:endParaRPr lang="en-US" dirty="0"/>
          </a:p>
          <a:p>
            <a:endParaRPr lang="en-US" dirty="0"/>
          </a:p>
        </p:txBody>
      </p:sp>
      <p:sp>
        <p:nvSpPr>
          <p:cNvPr id="6" name="Slide Number Placeholder 5"/>
          <p:cNvSpPr>
            <a:spLocks noGrp="1"/>
          </p:cNvSpPr>
          <p:nvPr>
            <p:ph type="sldNum" sz="quarter" idx="12"/>
          </p:nvPr>
        </p:nvSpPr>
        <p:spPr/>
        <p:txBody>
          <a:bodyPr/>
          <a:lstStyle/>
          <a:p>
            <a:fld id="{AF13159E-2AF6-483D-824C-68996468BB72}" type="slidenum">
              <a:rPr lang="en-US" smtClean="0"/>
              <a:t>13</a:t>
            </a:fld>
            <a:endParaRPr lang="en-US" dirty="0"/>
          </a:p>
        </p:txBody>
      </p:sp>
    </p:spTree>
    <p:extLst>
      <p:ext uri="{BB962C8B-B14F-4D97-AF65-F5344CB8AC3E}">
        <p14:creationId xmlns:p14="http://schemas.microsoft.com/office/powerpoint/2010/main" val="4648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651" y="221366"/>
            <a:ext cx="7772400" cy="650049"/>
          </a:xfrm>
        </p:spPr>
        <p:txBody>
          <a:bodyPr/>
          <a:lstStyle/>
          <a:p>
            <a:r>
              <a:rPr lang="en-US" dirty="0" smtClean="0"/>
              <a:t>Biofouling</a:t>
            </a:r>
            <a:endParaRPr lang="en-US" dirty="0"/>
          </a:p>
        </p:txBody>
      </p:sp>
      <p:sp>
        <p:nvSpPr>
          <p:cNvPr id="3" name="Content Placeholder 2"/>
          <p:cNvSpPr>
            <a:spLocks noGrp="1"/>
          </p:cNvSpPr>
          <p:nvPr>
            <p:ph idx="1"/>
          </p:nvPr>
        </p:nvSpPr>
        <p:spPr>
          <a:xfrm>
            <a:off x="1091713" y="1509914"/>
            <a:ext cx="3743916" cy="4362129"/>
          </a:xfrm>
        </p:spPr>
        <p:txBody>
          <a:bodyPr>
            <a:noAutofit/>
          </a:bodyPr>
          <a:lstStyle/>
          <a:p>
            <a:pPr>
              <a:lnSpc>
                <a:spcPct val="100000"/>
              </a:lnSpc>
              <a:buClr>
                <a:schemeClr val="accent1"/>
              </a:buClr>
              <a:buFont typeface="Wingdings" pitchFamily="2" charset="2"/>
              <a:buChar char="§"/>
            </a:pPr>
            <a:r>
              <a:rPr lang="en-US" dirty="0"/>
              <a:t>EPA recognizes that measures to manage biofouling are in early stages of development</a:t>
            </a:r>
          </a:p>
          <a:p>
            <a:pPr>
              <a:lnSpc>
                <a:spcPct val="100000"/>
              </a:lnSpc>
              <a:buClr>
                <a:schemeClr val="accent1"/>
              </a:buClr>
              <a:buFont typeface="Wingdings" pitchFamily="2" charset="2"/>
              <a:buChar char="§"/>
            </a:pPr>
            <a:r>
              <a:rPr lang="en-US" dirty="0"/>
              <a:t>Nonetheless, </a:t>
            </a:r>
            <a:r>
              <a:rPr lang="en-US" dirty="0" err="1" smtClean="0"/>
              <a:t>biofouling</a:t>
            </a:r>
            <a:r>
              <a:rPr lang="en-US" dirty="0" smtClean="0"/>
              <a:t> </a:t>
            </a:r>
            <a:r>
              <a:rPr lang="en-US" dirty="0"/>
              <a:t>identified as one of the primary vectors for Aquatic Nuisance Species (ANS) introduction</a:t>
            </a:r>
          </a:p>
        </p:txBody>
      </p:sp>
      <p:sp>
        <p:nvSpPr>
          <p:cNvPr id="4" name="Slide Number Placeholder 3"/>
          <p:cNvSpPr>
            <a:spLocks noGrp="1"/>
          </p:cNvSpPr>
          <p:nvPr>
            <p:ph type="sldNum" sz="quarter" idx="12"/>
          </p:nvPr>
        </p:nvSpPr>
        <p:spPr/>
        <p:txBody>
          <a:bodyPr/>
          <a:lstStyle/>
          <a:p>
            <a:fld id="{13EB2E4E-3751-4166-8653-AAB3292A48A8}" type="slidenum">
              <a:rPr lang="en-US" smtClean="0"/>
              <a:t>14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992986" y="1110996"/>
            <a:ext cx="3962400" cy="5200649"/>
          </a:xfrm>
          <a:prstGeom prst="rect">
            <a:avLst/>
          </a:prstGeom>
          <a:noFill/>
          <a:ln w="9525">
            <a:noFill/>
            <a:miter lim="800000"/>
            <a:headEnd/>
            <a:tailEnd/>
          </a:ln>
        </p:spPr>
      </p:pic>
    </p:spTree>
    <p:extLst>
      <p:ext uri="{BB962C8B-B14F-4D97-AF65-F5344CB8AC3E}">
        <p14:creationId xmlns:p14="http://schemas.microsoft.com/office/powerpoint/2010/main" val="413865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0522" y="1436149"/>
            <a:ext cx="3694669" cy="4191000"/>
          </a:xfrm>
        </p:spPr>
        <p:txBody>
          <a:bodyPr>
            <a:normAutofit/>
          </a:bodyPr>
          <a:lstStyle/>
          <a:p>
            <a:pPr>
              <a:buClr>
                <a:schemeClr val="accent1"/>
              </a:buClr>
              <a:buFont typeface="Wingdings" pitchFamily="2" charset="2"/>
              <a:buChar char="§"/>
            </a:pPr>
            <a:r>
              <a:rPr lang="en-US" dirty="0" err="1" smtClean="0"/>
              <a:t>Biofouling</a:t>
            </a:r>
            <a:r>
              <a:rPr lang="en-US" dirty="0" smtClean="0"/>
              <a:t> </a:t>
            </a:r>
            <a:r>
              <a:rPr lang="en-US" dirty="0"/>
              <a:t>regulated under 3 discharge types in the VGP</a:t>
            </a:r>
          </a:p>
          <a:p>
            <a:pPr marL="681038" lvl="2" indent="-223838">
              <a:spcBef>
                <a:spcPts val="1800"/>
              </a:spcBef>
              <a:buClr>
                <a:schemeClr val="accent1"/>
              </a:buClr>
              <a:buFont typeface="Wingdings" pitchFamily="2" charset="2"/>
              <a:buChar char="§"/>
            </a:pPr>
            <a:r>
              <a:rPr lang="en-US" sz="2200" dirty="0"/>
              <a:t>Anti-foulant Hull Coatings</a:t>
            </a:r>
          </a:p>
          <a:p>
            <a:pPr marL="681038" lvl="2" indent="-223838">
              <a:spcBef>
                <a:spcPts val="1800"/>
              </a:spcBef>
              <a:buClr>
                <a:schemeClr val="accent1"/>
              </a:buClr>
              <a:buFont typeface="Wingdings" pitchFamily="2" charset="2"/>
              <a:buChar char="§"/>
            </a:pPr>
            <a:r>
              <a:rPr lang="en-US" sz="2200" dirty="0"/>
              <a:t>Cathodic Protection</a:t>
            </a:r>
          </a:p>
          <a:p>
            <a:pPr marL="681038" lvl="2" indent="-223838">
              <a:spcBef>
                <a:spcPts val="1800"/>
              </a:spcBef>
              <a:buClr>
                <a:schemeClr val="accent1"/>
              </a:buClr>
              <a:buFont typeface="Wingdings" pitchFamily="2" charset="2"/>
              <a:buChar char="§"/>
            </a:pPr>
            <a:r>
              <a:rPr lang="en-US" sz="2200" dirty="0"/>
              <a:t>Underwater Ship Husbandry (Primary Section) </a:t>
            </a:r>
          </a:p>
          <a:p>
            <a:pPr>
              <a:lnSpc>
                <a:spcPct val="100000"/>
              </a:lnSpc>
              <a:spcBef>
                <a:spcPts val="200"/>
              </a:spcBef>
              <a:buNone/>
            </a:pPr>
            <a:endParaRPr lang="en-US" dirty="0" smtClean="0"/>
          </a:p>
        </p:txBody>
      </p:sp>
      <p:sp>
        <p:nvSpPr>
          <p:cNvPr id="4" name="Slide Number Placeholder 3"/>
          <p:cNvSpPr>
            <a:spLocks noGrp="1"/>
          </p:cNvSpPr>
          <p:nvPr>
            <p:ph type="sldNum" sz="quarter" idx="12"/>
          </p:nvPr>
        </p:nvSpPr>
        <p:spPr/>
        <p:txBody>
          <a:bodyPr/>
          <a:lstStyle/>
          <a:p>
            <a:fld id="{0D4D80B3-5E1D-4019-A796-97D7AF86E390}" type="slidenum">
              <a:rPr lang="en-US" smtClean="0"/>
              <a:t>15</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771176" y="1574171"/>
            <a:ext cx="4124544" cy="3805353"/>
          </a:xfrm>
          <a:prstGeom prst="rect">
            <a:avLst/>
          </a:prstGeom>
          <a:noFill/>
          <a:ln w="9525">
            <a:noFill/>
            <a:miter lim="800000"/>
            <a:headEnd/>
            <a:tailEnd/>
          </a:ln>
        </p:spPr>
      </p:pic>
      <p:sp>
        <p:nvSpPr>
          <p:cNvPr id="9" name="Title 1"/>
          <p:cNvSpPr>
            <a:spLocks noGrp="1"/>
          </p:cNvSpPr>
          <p:nvPr>
            <p:ph type="title"/>
          </p:nvPr>
        </p:nvSpPr>
        <p:spPr>
          <a:xfrm>
            <a:off x="1515651" y="221366"/>
            <a:ext cx="7772400" cy="650049"/>
          </a:xfrm>
        </p:spPr>
        <p:txBody>
          <a:bodyPr/>
          <a:lstStyle/>
          <a:p>
            <a:r>
              <a:rPr lang="en-US" dirty="0" smtClean="0"/>
              <a:t>Biofouling</a:t>
            </a:r>
            <a:endParaRPr lang="en-US" dirty="0"/>
          </a:p>
        </p:txBody>
      </p:sp>
    </p:spTree>
    <p:extLst>
      <p:ext uri="{BB962C8B-B14F-4D97-AF65-F5344CB8AC3E}">
        <p14:creationId xmlns:p14="http://schemas.microsoft.com/office/powerpoint/2010/main" val="317617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4873" y="1153437"/>
            <a:ext cx="7531416" cy="5704563"/>
          </a:xfrm>
        </p:spPr>
        <p:txBody>
          <a:bodyPr>
            <a:normAutofit/>
          </a:bodyPr>
          <a:lstStyle/>
          <a:p>
            <a:pPr>
              <a:lnSpc>
                <a:spcPct val="100000"/>
              </a:lnSpc>
              <a:spcBef>
                <a:spcPts val="200"/>
              </a:spcBef>
            </a:pPr>
            <a:r>
              <a:rPr lang="en-US" dirty="0" smtClean="0"/>
              <a:t>Vessel operators must minimize fouling when not engaged in short distance voyages (from Underwater Ship Husbandry requirements):</a:t>
            </a:r>
          </a:p>
          <a:p>
            <a:pPr lvl="1">
              <a:lnSpc>
                <a:spcPct val="100000"/>
              </a:lnSpc>
              <a:spcBef>
                <a:spcPts val="200"/>
              </a:spcBef>
            </a:pPr>
            <a:r>
              <a:rPr lang="en-US" dirty="0"/>
              <a:t>Management measures to minimize the transport of attached living organisms include: </a:t>
            </a:r>
          </a:p>
          <a:p>
            <a:pPr lvl="2">
              <a:lnSpc>
                <a:spcPct val="100000"/>
              </a:lnSpc>
              <a:spcBef>
                <a:spcPts val="200"/>
              </a:spcBef>
            </a:pPr>
            <a:r>
              <a:rPr lang="en-US" dirty="0"/>
              <a:t>Selecting an appropriate anti-</a:t>
            </a:r>
            <a:r>
              <a:rPr lang="en-US" dirty="0" err="1"/>
              <a:t>foulant</a:t>
            </a:r>
            <a:r>
              <a:rPr lang="en-US" dirty="0"/>
              <a:t> management system and maintaining that system, </a:t>
            </a:r>
          </a:p>
          <a:p>
            <a:pPr lvl="2">
              <a:lnSpc>
                <a:spcPct val="100000"/>
              </a:lnSpc>
              <a:spcBef>
                <a:spcPts val="200"/>
              </a:spcBef>
            </a:pPr>
            <a:r>
              <a:rPr lang="en-US" dirty="0"/>
              <a:t>Conducting an in-water inspection, </a:t>
            </a:r>
          </a:p>
          <a:p>
            <a:pPr lvl="2">
              <a:lnSpc>
                <a:spcPct val="100000"/>
              </a:lnSpc>
              <a:spcBef>
                <a:spcPts val="200"/>
              </a:spcBef>
            </a:pPr>
            <a:r>
              <a:rPr lang="en-US" dirty="0"/>
              <a:t>Cleaning and maintenance of hulls, and </a:t>
            </a:r>
          </a:p>
          <a:p>
            <a:pPr lvl="2">
              <a:lnSpc>
                <a:spcPct val="100000"/>
              </a:lnSpc>
              <a:spcBef>
                <a:spcPts val="200"/>
              </a:spcBef>
            </a:pPr>
            <a:r>
              <a:rPr lang="en-US" dirty="0"/>
              <a:t>Thorough hull and other niche area cleaning when a vessel is in drydock.</a:t>
            </a:r>
          </a:p>
          <a:p>
            <a:pPr lvl="1">
              <a:lnSpc>
                <a:spcPct val="100000"/>
              </a:lnSpc>
              <a:spcBef>
                <a:spcPts val="200"/>
              </a:spcBef>
            </a:pPr>
            <a:r>
              <a:rPr lang="en-US" dirty="0"/>
              <a:t>Specified management measures consistent with IMO guidelines</a:t>
            </a:r>
          </a:p>
          <a:p>
            <a:pPr>
              <a:lnSpc>
                <a:spcPct val="100000"/>
              </a:lnSpc>
              <a:spcBef>
                <a:spcPts val="200"/>
              </a:spcBef>
            </a:pPr>
            <a:r>
              <a:rPr lang="en-US" dirty="0" smtClean="0"/>
              <a:t>When feasible, flush-fit sacrifical anodes to the hull or vessel fill the space between the anode and hull backing (From Cathodic Protection requirements)</a:t>
            </a:r>
          </a:p>
        </p:txBody>
      </p:sp>
      <p:sp>
        <p:nvSpPr>
          <p:cNvPr id="4" name="Slide Number Placeholder 3"/>
          <p:cNvSpPr>
            <a:spLocks noGrp="1"/>
          </p:cNvSpPr>
          <p:nvPr>
            <p:ph type="sldNum" sz="quarter" idx="12"/>
          </p:nvPr>
        </p:nvSpPr>
        <p:spPr/>
        <p:txBody>
          <a:bodyPr/>
          <a:lstStyle/>
          <a:p>
            <a:fld id="{4644AFB9-D0FE-41A3-9DBC-2AE414230A89}" type="slidenum">
              <a:rPr lang="en-US" smtClean="0"/>
              <a:t>16</a:t>
            </a:fld>
            <a:endParaRPr lang="en-US" dirty="0"/>
          </a:p>
        </p:txBody>
      </p:sp>
      <p:sp>
        <p:nvSpPr>
          <p:cNvPr id="8" name="Title 1"/>
          <p:cNvSpPr>
            <a:spLocks noGrp="1"/>
          </p:cNvSpPr>
          <p:nvPr>
            <p:ph type="title"/>
          </p:nvPr>
        </p:nvSpPr>
        <p:spPr>
          <a:xfrm>
            <a:off x="1515651" y="221366"/>
            <a:ext cx="7772400" cy="650049"/>
          </a:xfrm>
        </p:spPr>
        <p:txBody>
          <a:bodyPr/>
          <a:lstStyle/>
          <a:p>
            <a:r>
              <a:rPr lang="en-US" dirty="0" smtClean="0"/>
              <a:t>Biofouling</a:t>
            </a:r>
            <a:endParaRPr lang="en-US" dirty="0"/>
          </a:p>
        </p:txBody>
      </p:sp>
    </p:spTree>
    <p:extLst>
      <p:ext uri="{BB962C8B-B14F-4D97-AF65-F5344CB8AC3E}">
        <p14:creationId xmlns:p14="http://schemas.microsoft.com/office/powerpoint/2010/main" val="24203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401" y="89728"/>
            <a:ext cx="6859787" cy="1219200"/>
          </a:xfrm>
        </p:spPr>
        <p:txBody>
          <a:bodyPr/>
          <a:lstStyle/>
          <a:p>
            <a:r>
              <a:rPr lang="en-US" dirty="0" smtClean="0"/>
              <a:t>Opportunities for Standard Development</a:t>
            </a:r>
            <a:endParaRPr lang="en-US" dirty="0"/>
          </a:p>
        </p:txBody>
      </p:sp>
      <p:sp>
        <p:nvSpPr>
          <p:cNvPr id="3" name="Content Placeholder 2"/>
          <p:cNvSpPr>
            <a:spLocks noGrp="1"/>
          </p:cNvSpPr>
          <p:nvPr>
            <p:ph idx="1"/>
          </p:nvPr>
        </p:nvSpPr>
        <p:spPr>
          <a:xfrm>
            <a:off x="1485097" y="1549567"/>
            <a:ext cx="6859787" cy="5172991"/>
          </a:xfrm>
        </p:spPr>
        <p:txBody>
          <a:bodyPr>
            <a:normAutofit fontScale="70000" lnSpcReduction="20000"/>
          </a:bodyPr>
          <a:lstStyle/>
          <a:p>
            <a:pPr>
              <a:buClr>
                <a:schemeClr val="accent1"/>
              </a:buClr>
              <a:buFont typeface="Wingdings" charset="2"/>
              <a:buChar char="§"/>
            </a:pPr>
            <a:r>
              <a:rPr lang="en-US" sz="2600" dirty="0"/>
              <a:t>Ballast Water</a:t>
            </a:r>
          </a:p>
          <a:p>
            <a:pPr marL="681038" lvl="2" indent="-223838">
              <a:spcBef>
                <a:spcPts val="1800"/>
              </a:spcBef>
              <a:buClr>
                <a:schemeClr val="accent1"/>
              </a:buClr>
              <a:buFont typeface="Wingdings" charset="2"/>
              <a:buChar char="§"/>
            </a:pPr>
            <a:r>
              <a:rPr lang="en-US" sz="2400" dirty="0"/>
              <a:t>Developing better self-monitoring indicators of Ballast Water Treatment System Performance</a:t>
            </a:r>
          </a:p>
          <a:p>
            <a:pPr>
              <a:buClr>
                <a:schemeClr val="accent1"/>
              </a:buClr>
              <a:buFont typeface="Wingdings" charset="2"/>
              <a:buChar char="§"/>
            </a:pPr>
            <a:r>
              <a:rPr lang="en-US" sz="2600" dirty="0"/>
              <a:t>Bilgewater </a:t>
            </a:r>
          </a:p>
          <a:p>
            <a:pPr marL="804862" lvl="1" indent="-223838">
              <a:spcBef>
                <a:spcPts val="1800"/>
              </a:spcBef>
              <a:buClr>
                <a:schemeClr val="accent1"/>
              </a:buClr>
              <a:buFont typeface="Wingdings" charset="2"/>
              <a:buChar char="§"/>
            </a:pPr>
            <a:r>
              <a:rPr lang="en-US" sz="2600" dirty="0"/>
              <a:t>Improving OCM accuracy at low detection levels</a:t>
            </a:r>
          </a:p>
          <a:p>
            <a:pPr>
              <a:buClr>
                <a:schemeClr val="accent1"/>
              </a:buClr>
              <a:buFont typeface="Wingdings" charset="2"/>
              <a:buChar char="§"/>
            </a:pPr>
            <a:r>
              <a:rPr lang="en-US" sz="2600" dirty="0"/>
              <a:t>Environmentally Acceptable Lubricants</a:t>
            </a:r>
          </a:p>
          <a:p>
            <a:pPr marL="804862" lvl="1" indent="-223838">
              <a:spcBef>
                <a:spcPts val="1800"/>
              </a:spcBef>
              <a:buClr>
                <a:schemeClr val="accent1"/>
              </a:buClr>
              <a:buFont typeface="Wingdings" charset="2"/>
              <a:buChar char="§"/>
            </a:pPr>
            <a:r>
              <a:rPr lang="en-US" sz="2600" dirty="0"/>
              <a:t>Standards for a seal that eliminates the “oil-to-sea” interface</a:t>
            </a:r>
          </a:p>
          <a:p>
            <a:pPr marL="804862" lvl="1" indent="-223838">
              <a:spcBef>
                <a:spcPts val="1800"/>
              </a:spcBef>
              <a:buClr>
                <a:schemeClr val="accent1"/>
              </a:buClr>
              <a:buFont typeface="Wingdings" charset="2"/>
              <a:buChar char="§"/>
            </a:pPr>
            <a:r>
              <a:rPr lang="en-US" sz="2600" dirty="0"/>
              <a:t>“Phosphate Free” “Minimally Toxic” and EAL component definitions”</a:t>
            </a:r>
          </a:p>
          <a:p>
            <a:pPr>
              <a:buClr>
                <a:schemeClr val="accent1"/>
              </a:buClr>
              <a:buFont typeface="Wingdings" charset="2"/>
              <a:buChar char="§"/>
            </a:pPr>
            <a:r>
              <a:rPr lang="en-US" sz="2600" dirty="0"/>
              <a:t>Biofouling</a:t>
            </a:r>
          </a:p>
          <a:p>
            <a:pPr marL="804862" lvl="1" indent="-223838">
              <a:spcBef>
                <a:spcPts val="1800"/>
              </a:spcBef>
              <a:buClr>
                <a:schemeClr val="accent1"/>
              </a:buClr>
              <a:buFont typeface="Wingdings" charset="2"/>
              <a:buChar char="§"/>
            </a:pPr>
            <a:r>
              <a:rPr lang="en-US" sz="2600" dirty="0"/>
              <a:t>How should one flush fit anodes (if possible)</a:t>
            </a:r>
          </a:p>
          <a:p>
            <a:pPr marL="804862" lvl="1" indent="-223838">
              <a:spcBef>
                <a:spcPts val="1800"/>
              </a:spcBef>
              <a:buClr>
                <a:schemeClr val="accent1"/>
              </a:buClr>
              <a:buFont typeface="Wingdings" charset="2"/>
              <a:buChar char="§"/>
            </a:pPr>
            <a:r>
              <a:rPr lang="en-US" sz="2600" dirty="0"/>
              <a:t>What are sufficient inspections and maintenance of anti-foulant systems (and how clean is clean)</a:t>
            </a:r>
          </a:p>
        </p:txBody>
      </p:sp>
      <p:sp>
        <p:nvSpPr>
          <p:cNvPr id="4" name="Slide Number Placeholder 3"/>
          <p:cNvSpPr>
            <a:spLocks noGrp="1"/>
          </p:cNvSpPr>
          <p:nvPr>
            <p:ph type="sldNum" sz="quarter" idx="12"/>
          </p:nvPr>
        </p:nvSpPr>
        <p:spPr/>
        <p:txBody>
          <a:bodyPr/>
          <a:lstStyle/>
          <a:p>
            <a:fld id="{F615CE8A-846C-4456-A348-7BD30C6882FF}" type="slidenum">
              <a:rPr lang="en-US" smtClean="0"/>
              <a:t>17</a:t>
            </a:fld>
            <a:endParaRPr lang="en-US"/>
          </a:p>
        </p:txBody>
      </p:sp>
    </p:spTree>
    <p:extLst>
      <p:ext uri="{BB962C8B-B14F-4D97-AF65-F5344CB8AC3E}">
        <p14:creationId xmlns:p14="http://schemas.microsoft.com/office/powerpoint/2010/main" val="25967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417" y="267970"/>
            <a:ext cx="4257304" cy="688616"/>
          </a:xfrm>
        </p:spPr>
        <p:txBody>
          <a:bodyPr/>
          <a:lstStyle/>
          <a:p>
            <a:r>
              <a:rPr lang="en-US" dirty="0" smtClean="0"/>
              <a:t>Questions? </a:t>
            </a:r>
            <a:endParaRPr lang="en-US" dirty="0"/>
          </a:p>
        </p:txBody>
      </p:sp>
      <p:sp>
        <p:nvSpPr>
          <p:cNvPr id="3" name="Content Placeholder 2"/>
          <p:cNvSpPr>
            <a:spLocks noGrp="1"/>
          </p:cNvSpPr>
          <p:nvPr>
            <p:ph idx="1"/>
          </p:nvPr>
        </p:nvSpPr>
        <p:spPr>
          <a:xfrm>
            <a:off x="1309456" y="1216026"/>
            <a:ext cx="7834544" cy="4865733"/>
          </a:xfrm>
        </p:spPr>
        <p:txBody>
          <a:bodyPr>
            <a:normAutofit/>
          </a:bodyPr>
          <a:lstStyle/>
          <a:p>
            <a:pPr>
              <a:buClr>
                <a:schemeClr val="accent1"/>
              </a:buClr>
              <a:buFont typeface="Wingdings" charset="2"/>
              <a:buChar char="§"/>
            </a:pPr>
            <a:r>
              <a:rPr lang="en-US" dirty="0" smtClean="0"/>
              <a:t>Questions regarding this presentation: </a:t>
            </a:r>
          </a:p>
          <a:p>
            <a:pPr lvl="1">
              <a:buClr>
                <a:schemeClr val="accent1"/>
              </a:buClr>
              <a:buFont typeface="Wingdings" charset="2"/>
              <a:buChar char="§"/>
            </a:pPr>
            <a:r>
              <a:rPr lang="en-US" dirty="0" smtClean="0"/>
              <a:t>Ryan Albert - (202) 564-0763 or </a:t>
            </a:r>
            <a:r>
              <a:rPr lang="en-US" dirty="0" err="1" smtClean="0"/>
              <a:t>albert.ryan@epa.gov</a:t>
            </a:r>
            <a:r>
              <a:rPr lang="en-US" dirty="0" smtClean="0"/>
              <a:t> </a:t>
            </a:r>
          </a:p>
          <a:p>
            <a:pPr>
              <a:buClr>
                <a:schemeClr val="accent1"/>
              </a:buClr>
              <a:buFont typeface="Wingdings" charset="2"/>
              <a:buChar char="§"/>
            </a:pPr>
            <a:r>
              <a:rPr lang="en-US" dirty="0" smtClean="0"/>
              <a:t>General VGP questions</a:t>
            </a:r>
          </a:p>
          <a:p>
            <a:pPr lvl="1">
              <a:lnSpc>
                <a:spcPct val="90000"/>
              </a:lnSpc>
              <a:spcBef>
                <a:spcPts val="200"/>
              </a:spcBef>
            </a:pPr>
            <a:r>
              <a:rPr lang="en-US" sz="2200" dirty="0" smtClean="0"/>
              <a:t>VGP@epa.gov</a:t>
            </a:r>
          </a:p>
          <a:p>
            <a:pPr lvl="1">
              <a:lnSpc>
                <a:spcPct val="90000"/>
              </a:lnSpc>
              <a:spcBef>
                <a:spcPts val="200"/>
              </a:spcBef>
            </a:pPr>
            <a:r>
              <a:rPr lang="en-US" sz="2200" dirty="0" smtClean="0"/>
              <a:t>www.epa.gov/npdes/vessels</a:t>
            </a:r>
          </a:p>
          <a:p>
            <a:pPr>
              <a:lnSpc>
                <a:spcPct val="90000"/>
              </a:lnSpc>
              <a:buClr>
                <a:schemeClr val="accent1"/>
              </a:buClr>
              <a:buFont typeface="Wingdings" charset="2"/>
              <a:buChar char="§"/>
            </a:pPr>
            <a:r>
              <a:rPr lang="en-US" dirty="0" smtClean="0"/>
              <a:t>eNOI questions</a:t>
            </a:r>
          </a:p>
          <a:p>
            <a:pPr lvl="1">
              <a:lnSpc>
                <a:spcPct val="90000"/>
              </a:lnSpc>
              <a:spcBef>
                <a:spcPts val="200"/>
              </a:spcBef>
            </a:pPr>
            <a:r>
              <a:rPr lang="en-US" sz="2200" dirty="0" smtClean="0"/>
              <a:t>VGPeNOI@epa.gov</a:t>
            </a:r>
          </a:p>
          <a:p>
            <a:pPr lvl="1">
              <a:lnSpc>
                <a:spcPct val="90000"/>
              </a:lnSpc>
              <a:spcBef>
                <a:spcPts val="200"/>
              </a:spcBef>
            </a:pPr>
            <a:r>
              <a:rPr lang="en-US" sz="2200" dirty="0" smtClean="0"/>
              <a:t>www.epa.gov/npdes/vessels/enoi</a:t>
            </a:r>
          </a:p>
          <a:p>
            <a:pPr>
              <a:lnSpc>
                <a:spcPct val="90000"/>
              </a:lnSpc>
              <a:buClr>
                <a:schemeClr val="accent1"/>
              </a:buClr>
              <a:buFont typeface="Wingdings" charset="2"/>
              <a:buChar char="§"/>
            </a:pPr>
            <a:r>
              <a:rPr lang="en-US" dirty="0" smtClean="0"/>
              <a:t>Webinars  </a:t>
            </a:r>
          </a:p>
          <a:p>
            <a:pPr lvl="1">
              <a:lnSpc>
                <a:spcPct val="90000"/>
              </a:lnSpc>
              <a:spcBef>
                <a:spcPts val="200"/>
              </a:spcBef>
            </a:pPr>
            <a:r>
              <a:rPr lang="en-US" sz="2200" dirty="0" smtClean="0"/>
              <a:t>EPA has held 4 webinars on the 2013 VGP </a:t>
            </a:r>
          </a:p>
          <a:p>
            <a:pPr lvl="1">
              <a:lnSpc>
                <a:spcPct val="90000"/>
              </a:lnSpc>
              <a:spcBef>
                <a:spcPts val="200"/>
              </a:spcBef>
            </a:pPr>
            <a:r>
              <a:rPr lang="en-US" sz="2200" dirty="0" smtClean="0"/>
              <a:t>The archived presentations are available at </a:t>
            </a:r>
            <a:r>
              <a:rPr lang="en-US" sz="2200" dirty="0" smtClean="0">
                <a:hlinkClick r:id="rId3"/>
              </a:rPr>
              <a:t>www.epa.gov/npdes/vessels</a:t>
            </a:r>
            <a:endParaRPr lang="en-US" sz="2200" dirty="0" smtClean="0"/>
          </a:p>
          <a:p>
            <a:pPr marL="457200" lvl="1" indent="0">
              <a:lnSpc>
                <a:spcPct val="90000"/>
              </a:lnSpc>
              <a:spcBef>
                <a:spcPts val="200"/>
              </a:spcBef>
              <a:buNone/>
            </a:pPr>
            <a:endParaRPr lang="en-US" sz="2200" dirty="0" smtClean="0"/>
          </a:p>
          <a:p>
            <a:pPr marL="457200" lvl="1" indent="0">
              <a:lnSpc>
                <a:spcPct val="90000"/>
              </a:lnSpc>
              <a:spcBef>
                <a:spcPts val="200"/>
              </a:spcBef>
              <a:buNone/>
            </a:pPr>
            <a:endParaRPr lang="en-US" dirty="0" smtClean="0"/>
          </a:p>
          <a:p>
            <a:pPr lvl="1">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E7CA4DA9-D5C6-4DCE-893E-2FD5FA064F8C}" type="slidenum">
              <a:rPr lang="en-US" smtClean="0"/>
              <a:t>18</a:t>
            </a:fld>
            <a:endParaRPr lang="en-US" dirty="0"/>
          </a:p>
        </p:txBody>
      </p:sp>
    </p:spTree>
    <p:extLst>
      <p:ext uri="{BB962C8B-B14F-4D97-AF65-F5344CB8AC3E}">
        <p14:creationId xmlns:p14="http://schemas.microsoft.com/office/powerpoint/2010/main" val="15143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401" y="241191"/>
            <a:ext cx="6859787" cy="714183"/>
          </a:xfrm>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p:txBody>
          <a:bodyPr>
            <a:normAutofit/>
          </a:bodyPr>
          <a:lstStyle/>
          <a:p>
            <a:pPr marL="274320" indent="-274320">
              <a:lnSpc>
                <a:spcPct val="100000"/>
              </a:lnSpc>
              <a:spcBef>
                <a:spcPct val="20000"/>
              </a:spcBef>
              <a:buClr>
                <a:schemeClr val="accent1"/>
              </a:buClr>
              <a:buSzPct val="95000"/>
              <a:buFont typeface="Wingdings" charset="2"/>
              <a:buChar char="§"/>
              <a:defRPr/>
            </a:pPr>
            <a:r>
              <a:rPr lang="en-US" sz="2600" dirty="0"/>
              <a:t>Brief Overview of Clean Water Act National Pollutant Discharge Elimination System (NPDES) Permitting</a:t>
            </a:r>
          </a:p>
          <a:p>
            <a:pPr marL="274320" indent="-274320">
              <a:lnSpc>
                <a:spcPct val="100000"/>
              </a:lnSpc>
              <a:spcBef>
                <a:spcPct val="20000"/>
              </a:spcBef>
              <a:buClr>
                <a:schemeClr val="accent1"/>
              </a:buClr>
              <a:buSzPct val="95000"/>
              <a:buFont typeface="Wingdings" charset="2"/>
              <a:buChar char="§"/>
              <a:defRPr/>
            </a:pPr>
            <a:r>
              <a:rPr lang="en-US" sz="2600" dirty="0"/>
              <a:t>The Vessel General Permit (VGP)</a:t>
            </a:r>
          </a:p>
          <a:p>
            <a:pPr marL="274320" indent="-274320">
              <a:lnSpc>
                <a:spcPct val="100000"/>
              </a:lnSpc>
              <a:spcBef>
                <a:spcPct val="20000"/>
              </a:spcBef>
              <a:buClr>
                <a:schemeClr val="accent1"/>
              </a:buClr>
              <a:buSzPct val="95000"/>
              <a:buFont typeface="Wingdings" charset="2"/>
              <a:buChar char="§"/>
              <a:defRPr/>
            </a:pPr>
            <a:r>
              <a:rPr lang="en-US" sz="2600" dirty="0"/>
              <a:t>Select VGP Categories (focusing on areas where there are opportunities for standards/methods development)</a:t>
            </a:r>
          </a:p>
        </p:txBody>
      </p:sp>
      <p:sp>
        <p:nvSpPr>
          <p:cNvPr id="4" name="Slide Number Placeholder 3"/>
          <p:cNvSpPr>
            <a:spLocks noGrp="1"/>
          </p:cNvSpPr>
          <p:nvPr>
            <p:ph type="sldNum" sz="quarter" idx="12"/>
          </p:nvPr>
        </p:nvSpPr>
        <p:spPr/>
        <p:txBody>
          <a:bodyPr/>
          <a:lstStyle/>
          <a:p>
            <a:fld id="{615915C0-A863-485C-93DB-5A3B120BD3C3}" type="slidenum">
              <a:rPr lang="en-US" smtClean="0"/>
              <a:t>2</a:t>
            </a:fld>
            <a:endParaRPr lang="en-US" dirty="0"/>
          </a:p>
        </p:txBody>
      </p:sp>
    </p:spTree>
    <p:extLst>
      <p:ext uri="{BB962C8B-B14F-4D97-AF65-F5344CB8AC3E}">
        <p14:creationId xmlns:p14="http://schemas.microsoft.com/office/powerpoint/2010/main" val="237625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5AB7B714-BE3C-49AD-AFEE-5B79A23321F5}" type="slidenum">
              <a:rPr lang="en-US" dirty="0"/>
              <a:t>3</a:t>
            </a:fld>
            <a:endParaRPr lang="en-US" dirty="0"/>
          </a:p>
        </p:txBody>
      </p:sp>
      <p:sp>
        <p:nvSpPr>
          <p:cNvPr id="688130" name="Rectangle 2"/>
          <p:cNvSpPr>
            <a:spLocks noChangeArrowheads="1"/>
          </p:cNvSpPr>
          <p:nvPr/>
        </p:nvSpPr>
        <p:spPr bwMode="auto">
          <a:xfrm>
            <a:off x="5410200" y="3325075"/>
            <a:ext cx="3276600" cy="2609850"/>
          </a:xfrm>
          <a:prstGeom prst="rect">
            <a:avLst/>
          </a:prstGeom>
          <a:solidFill>
            <a:srgbClr val="FAFD00"/>
          </a:solidFill>
          <a:ln w="12700">
            <a:solidFill>
              <a:srgbClr val="000000"/>
            </a:solidFill>
            <a:miter lim="800000"/>
            <a:headEnd/>
            <a:tailEnd/>
          </a:ln>
          <a:effectLst>
            <a:outerShdw dist="71842" dir="2700000" algn="ctr" rotWithShape="0">
              <a:srgbClr val="000000"/>
            </a:outerShdw>
          </a:effectLst>
        </p:spPr>
        <p:txBody>
          <a:bodyPr wrap="none" anchor="ctr"/>
          <a:lstStyle/>
          <a:p>
            <a:pPr fontAlgn="auto">
              <a:spcBef>
                <a:spcPts val="0"/>
              </a:spcBef>
              <a:spcAft>
                <a:spcPts val="0"/>
              </a:spcAft>
              <a:defRPr/>
            </a:pPr>
            <a:endParaRPr lang="en-US" dirty="0">
              <a:latin typeface="+mn-lt"/>
              <a:cs typeface="+mn-cs"/>
            </a:endParaRPr>
          </a:p>
        </p:txBody>
      </p:sp>
      <p:sp>
        <p:nvSpPr>
          <p:cNvPr id="688131" name="Rectangle 3"/>
          <p:cNvSpPr>
            <a:spLocks noChangeArrowheads="1"/>
          </p:cNvSpPr>
          <p:nvPr/>
        </p:nvSpPr>
        <p:spPr bwMode="auto">
          <a:xfrm>
            <a:off x="1020932" y="3381417"/>
            <a:ext cx="3079750" cy="2609850"/>
          </a:xfrm>
          <a:prstGeom prst="rect">
            <a:avLst/>
          </a:prstGeom>
          <a:solidFill>
            <a:srgbClr val="FAFD00"/>
          </a:solidFill>
          <a:ln w="12700">
            <a:solidFill>
              <a:srgbClr val="000000"/>
            </a:solidFill>
            <a:miter lim="800000"/>
            <a:headEnd/>
            <a:tailEnd/>
          </a:ln>
          <a:effectLst>
            <a:outerShdw dist="71842" dir="2700000" algn="ctr" rotWithShape="0">
              <a:srgbClr val="000000"/>
            </a:outerShdw>
          </a:effectLst>
        </p:spPr>
        <p:txBody>
          <a:bodyPr wrap="none" anchor="ctr"/>
          <a:lstStyle/>
          <a:p>
            <a:pPr fontAlgn="auto">
              <a:spcBef>
                <a:spcPts val="0"/>
              </a:spcBef>
              <a:spcAft>
                <a:spcPts val="0"/>
              </a:spcAft>
              <a:defRPr/>
            </a:pPr>
            <a:endParaRPr lang="en-US" dirty="0">
              <a:latin typeface="+mn-lt"/>
              <a:cs typeface="+mn-cs"/>
            </a:endParaRPr>
          </a:p>
        </p:txBody>
      </p:sp>
      <p:sp>
        <p:nvSpPr>
          <p:cNvPr id="30725" name="Rectangle 5"/>
          <p:cNvSpPr>
            <a:spLocks noGrp="1" noChangeArrowheads="1"/>
          </p:cNvSpPr>
          <p:nvPr>
            <p:ph type="body" idx="1"/>
          </p:nvPr>
        </p:nvSpPr>
        <p:spPr>
          <a:xfrm>
            <a:off x="1224132" y="3503205"/>
            <a:ext cx="2673350" cy="2117581"/>
          </a:xfrm>
        </p:spPr>
        <p:txBody>
          <a:bodyPr lIns="90488" tIns="44450" rIns="90488" bIns="44450" anchor="ctr" anchorCtr="1">
            <a:normAutofit fontScale="92500" lnSpcReduction="20000"/>
          </a:bodyPr>
          <a:lstStyle/>
          <a:p>
            <a:pPr>
              <a:buClr>
                <a:schemeClr val="accent1"/>
              </a:buClr>
            </a:pPr>
            <a:r>
              <a:rPr lang="en-US" sz="2400" dirty="0" smtClean="0">
                <a:solidFill>
                  <a:srgbClr val="000000"/>
                </a:solidFill>
              </a:rPr>
              <a:t>Any “point” source”</a:t>
            </a:r>
          </a:p>
          <a:p>
            <a:pPr>
              <a:buClr>
                <a:schemeClr val="accent1"/>
              </a:buClr>
            </a:pPr>
            <a:r>
              <a:rPr lang="en-US" sz="2400" dirty="0" smtClean="0">
                <a:solidFill>
                  <a:srgbClr val="000000"/>
                </a:solidFill>
              </a:rPr>
              <a:t>“discharge of a pollutant”</a:t>
            </a:r>
          </a:p>
          <a:p>
            <a:pPr>
              <a:buClr>
                <a:schemeClr val="accent1"/>
              </a:buClr>
            </a:pPr>
            <a:r>
              <a:rPr lang="en-US" sz="2400" dirty="0" smtClean="0">
                <a:solidFill>
                  <a:srgbClr val="000000"/>
                </a:solidFill>
              </a:rPr>
              <a:t>to “waters of the U.S.”</a:t>
            </a:r>
          </a:p>
        </p:txBody>
      </p:sp>
      <p:sp>
        <p:nvSpPr>
          <p:cNvPr id="30726" name="Rectangle 6"/>
          <p:cNvSpPr>
            <a:spLocks noChangeArrowheads="1"/>
          </p:cNvSpPr>
          <p:nvPr/>
        </p:nvSpPr>
        <p:spPr bwMode="auto">
          <a:xfrm>
            <a:off x="5652159" y="3381417"/>
            <a:ext cx="2792681" cy="2361159"/>
          </a:xfrm>
          <a:prstGeom prst="rect">
            <a:avLst/>
          </a:prstGeom>
          <a:noFill/>
          <a:ln w="12700">
            <a:noFill/>
            <a:miter lim="800000"/>
            <a:headEnd/>
            <a:tailEnd/>
          </a:ln>
        </p:spPr>
        <p:txBody>
          <a:bodyPr wrap="square" lIns="90488" tIns="44450" rIns="90488" bIns="44450">
            <a:spAutoFit/>
          </a:bodyPr>
          <a:lstStyle/>
          <a:p>
            <a:pPr>
              <a:spcBef>
                <a:spcPct val="20000"/>
              </a:spcBef>
            </a:pPr>
            <a:r>
              <a:rPr lang="en-US" sz="2400" b="1" dirty="0">
                <a:solidFill>
                  <a:srgbClr val="000000"/>
                </a:solidFill>
              </a:rPr>
              <a:t>Must obtain NPDES permit coverage </a:t>
            </a:r>
          </a:p>
          <a:p>
            <a:pPr>
              <a:spcBef>
                <a:spcPct val="20000"/>
              </a:spcBef>
            </a:pPr>
            <a:r>
              <a:rPr lang="en-US" b="1" dirty="0">
                <a:solidFill>
                  <a:srgbClr val="000000"/>
                </a:solidFill>
              </a:rPr>
              <a:t>(provides legal authority for those discharges of pollutants to waters of the U.S.)</a:t>
            </a:r>
          </a:p>
        </p:txBody>
      </p:sp>
      <p:sp>
        <p:nvSpPr>
          <p:cNvPr id="688135" name="AutoShape 7"/>
          <p:cNvSpPr>
            <a:spLocks noChangeArrowheads="1"/>
          </p:cNvSpPr>
          <p:nvPr/>
        </p:nvSpPr>
        <p:spPr bwMode="auto">
          <a:xfrm>
            <a:off x="4285541" y="4147435"/>
            <a:ext cx="939800" cy="711200"/>
          </a:xfrm>
          <a:prstGeom prst="rightArrow">
            <a:avLst>
              <a:gd name="adj1" fmla="val 50000"/>
              <a:gd name="adj2" fmla="val 66078"/>
            </a:avLst>
          </a:prstGeom>
          <a:gradFill rotWithShape="0">
            <a:gsLst>
              <a:gs pos="0">
                <a:srgbClr val="F57B49">
                  <a:gamma/>
                  <a:tint val="89804"/>
                  <a:invGamma/>
                </a:srgbClr>
              </a:gs>
              <a:gs pos="100000">
                <a:srgbClr val="F57B49"/>
              </a:gs>
            </a:gsLst>
            <a:lin ang="0" scaled="1"/>
          </a:gradFill>
          <a:ln w="12700">
            <a:noFill/>
            <a:miter lim="800000"/>
            <a:headEnd/>
            <a:tailEnd/>
          </a:ln>
          <a:effectLst>
            <a:outerShdw dist="35921" dir="2700000" algn="ctr" rotWithShape="0">
              <a:srgbClr val="BC3700"/>
            </a:outerShdw>
          </a:effectLst>
        </p:spPr>
        <p:txBody>
          <a:bodyPr wrap="none" anchor="ctr"/>
          <a:lstStyle/>
          <a:p>
            <a:pPr fontAlgn="auto">
              <a:spcBef>
                <a:spcPts val="0"/>
              </a:spcBef>
              <a:spcAft>
                <a:spcPts val="0"/>
              </a:spcAft>
              <a:defRPr/>
            </a:pPr>
            <a:endParaRPr lang="en-US" dirty="0">
              <a:latin typeface="+mn-lt"/>
              <a:cs typeface="+mn-cs"/>
            </a:endParaRPr>
          </a:p>
        </p:txBody>
      </p:sp>
      <p:sp>
        <p:nvSpPr>
          <p:cNvPr id="11" name="Title 1"/>
          <p:cNvSpPr txBox="1">
            <a:spLocks/>
          </p:cNvSpPr>
          <p:nvPr/>
        </p:nvSpPr>
        <p:spPr>
          <a:xfrm>
            <a:off x="1523818" y="256320"/>
            <a:ext cx="6562752" cy="597000"/>
          </a:xfrm>
          <a:prstGeom prst="rect">
            <a:avLst/>
          </a:prstGeom>
        </p:spPr>
        <p:txBody>
          <a:bodyPr vert="horz" lIns="0" rIns="0" bIns="0" anchor="b">
            <a:normAutofit/>
          </a:bodyPr>
          <a:lstStyle/>
          <a:p>
            <a:pPr marL="0" marR="0" lvl="0" indent="0" fontAlgn="auto">
              <a:spcBef>
                <a:spcPct val="0"/>
              </a:spcBef>
              <a:spcAft>
                <a:spcPts val="0"/>
              </a:spcAft>
              <a:buClrTx/>
              <a:buSzTx/>
              <a:tabLst/>
              <a:defRPr/>
            </a:pPr>
            <a:r>
              <a:rPr lang="en-US" sz="3600" dirty="0">
                <a:latin typeface="+mj-lt"/>
                <a:ea typeface="+mj-ea"/>
                <a:cs typeface="+mj-cs"/>
              </a:rPr>
              <a:t>The Clean Water Act (CWA)</a:t>
            </a:r>
          </a:p>
        </p:txBody>
      </p:sp>
      <p:sp>
        <p:nvSpPr>
          <p:cNvPr id="12" name="Content Placeholder 2"/>
          <p:cNvSpPr txBox="1">
            <a:spLocks/>
          </p:cNvSpPr>
          <p:nvPr/>
        </p:nvSpPr>
        <p:spPr>
          <a:xfrm>
            <a:off x="1305036" y="1824715"/>
            <a:ext cx="7381763"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95000"/>
              <a:buFont typeface="Wingdings" charset="2"/>
              <a:buChar char="§"/>
              <a:tabLst/>
              <a:defRPr/>
            </a:pPr>
            <a:r>
              <a:rPr lang="en-US" sz="2600" dirty="0" smtClean="0"/>
              <a:t>Established the National Pollutant Discharge Elimination System (NPDES) permit program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872521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489" y="244669"/>
            <a:ext cx="6859787" cy="668129"/>
          </a:xfrm>
        </p:spPr>
        <p:txBody>
          <a:bodyPr>
            <a:normAutofit/>
          </a:bodyPr>
          <a:lstStyle/>
          <a:p>
            <a:r>
              <a:rPr lang="en-US" sz="4000" dirty="0" smtClean="0"/>
              <a:t>NPDES Permitting </a:t>
            </a:r>
            <a:endParaRPr lang="en-US" sz="4000" dirty="0"/>
          </a:p>
        </p:txBody>
      </p:sp>
      <p:sp>
        <p:nvSpPr>
          <p:cNvPr id="3" name="Content Placeholder 2"/>
          <p:cNvSpPr>
            <a:spLocks noGrp="1"/>
          </p:cNvSpPr>
          <p:nvPr>
            <p:ph idx="1"/>
          </p:nvPr>
        </p:nvSpPr>
        <p:spPr>
          <a:xfrm>
            <a:off x="1561384" y="1952875"/>
            <a:ext cx="7125416" cy="4389120"/>
          </a:xfrm>
        </p:spPr>
        <p:txBody>
          <a:bodyPr>
            <a:normAutofit/>
          </a:bodyPr>
          <a:lstStyle/>
          <a:p>
            <a:pPr>
              <a:buClr>
                <a:schemeClr val="accent1"/>
              </a:buClr>
              <a:buFont typeface="Wingdings" charset="2"/>
              <a:buChar char="§"/>
            </a:pPr>
            <a:r>
              <a:rPr lang="en-US" dirty="0" smtClean="0"/>
              <a:t>National Pollutant Discharge Elimination System (NPDES) Permits</a:t>
            </a:r>
          </a:p>
          <a:p>
            <a:pPr lvl="1">
              <a:lnSpc>
                <a:spcPct val="90000"/>
              </a:lnSpc>
            </a:pPr>
            <a:r>
              <a:rPr lang="en-US" sz="2300" dirty="0"/>
              <a:t>Individual permits and general permits</a:t>
            </a:r>
          </a:p>
          <a:p>
            <a:pPr lvl="1">
              <a:lnSpc>
                <a:spcPct val="90000"/>
              </a:lnSpc>
            </a:pPr>
            <a:r>
              <a:rPr lang="en-US" sz="2300" dirty="0"/>
              <a:t>Permit term not to exceed 5 years</a:t>
            </a:r>
          </a:p>
          <a:p>
            <a:pPr lvl="1">
              <a:lnSpc>
                <a:spcPct val="90000"/>
              </a:lnSpc>
            </a:pPr>
            <a:r>
              <a:rPr lang="en-US" sz="2300" dirty="0"/>
              <a:t>For EPA-issued permits, State water quality certification required</a:t>
            </a:r>
          </a:p>
          <a:p>
            <a:pPr>
              <a:buFont typeface="Wingdings" charset="2"/>
              <a:buChar char="§"/>
            </a:pPr>
            <a:endParaRPr lang="en-US" dirty="0" smtClean="0"/>
          </a:p>
        </p:txBody>
      </p:sp>
      <p:sp>
        <p:nvSpPr>
          <p:cNvPr id="6" name="Slide Number Placeholder 5"/>
          <p:cNvSpPr>
            <a:spLocks noGrp="1"/>
          </p:cNvSpPr>
          <p:nvPr>
            <p:ph type="sldNum" sz="quarter" idx="12"/>
          </p:nvPr>
        </p:nvSpPr>
        <p:spPr/>
        <p:txBody>
          <a:bodyPr/>
          <a:lstStyle/>
          <a:p>
            <a:fld id="{F615CE8A-846C-4456-A348-7BD30C6882FF}" type="slidenum">
              <a:rPr lang="en-US" smtClean="0"/>
              <a:t>4</a:t>
            </a:fld>
            <a:endParaRPr lang="en-US"/>
          </a:p>
        </p:txBody>
      </p:sp>
    </p:spTree>
    <p:extLst>
      <p:ext uri="{BB962C8B-B14F-4D97-AF65-F5344CB8AC3E}">
        <p14:creationId xmlns:p14="http://schemas.microsoft.com/office/powerpoint/2010/main" val="14018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605" y="293766"/>
            <a:ext cx="7452804" cy="925150"/>
          </a:xfrm>
        </p:spPr>
        <p:txBody>
          <a:bodyPr>
            <a:normAutofit fontScale="90000"/>
          </a:bodyPr>
          <a:lstStyle/>
          <a:p>
            <a:r>
              <a:rPr lang="en-US" dirty="0" smtClean="0"/>
              <a:t>2013 Final Vessel General Permit – Overview </a:t>
            </a:r>
            <a:endParaRPr lang="en-US" dirty="0"/>
          </a:p>
        </p:txBody>
      </p:sp>
      <p:sp>
        <p:nvSpPr>
          <p:cNvPr id="3" name="Content Placeholder 2"/>
          <p:cNvSpPr>
            <a:spLocks noGrp="1"/>
          </p:cNvSpPr>
          <p:nvPr>
            <p:ph idx="1"/>
          </p:nvPr>
        </p:nvSpPr>
        <p:spPr>
          <a:xfrm>
            <a:off x="1145218" y="1638347"/>
            <a:ext cx="7541581" cy="4460612"/>
          </a:xfrm>
        </p:spPr>
        <p:txBody>
          <a:bodyPr>
            <a:normAutofit fontScale="85000" lnSpcReduction="20000"/>
          </a:bodyPr>
          <a:lstStyle/>
          <a:p>
            <a:pPr>
              <a:buClr>
                <a:schemeClr val="accent1"/>
              </a:buClr>
              <a:buFont typeface="Wingdings" charset="2"/>
              <a:buChar char="§"/>
            </a:pPr>
            <a:r>
              <a:rPr lang="en-US" dirty="0" smtClean="0"/>
              <a:t>Effective December 19, 2013</a:t>
            </a:r>
          </a:p>
          <a:p>
            <a:pPr lvl="1">
              <a:buFont typeface="Wingdings" charset="2"/>
              <a:buChar char="§"/>
            </a:pPr>
            <a:r>
              <a:rPr lang="en-US" dirty="0" smtClean="0"/>
              <a:t>2008 VGP 5 year permit term expired</a:t>
            </a:r>
          </a:p>
          <a:p>
            <a:pPr>
              <a:buClr>
                <a:schemeClr val="accent1"/>
              </a:buClr>
              <a:buFont typeface="Wingdings" charset="2"/>
              <a:buChar char="§"/>
            </a:pPr>
            <a:r>
              <a:rPr lang="en-US" dirty="0"/>
              <a:t>Jurisdiction of the permit</a:t>
            </a:r>
          </a:p>
          <a:p>
            <a:pPr lvl="1">
              <a:buFont typeface="Wingdings" charset="2"/>
              <a:buChar char="§"/>
            </a:pPr>
            <a:r>
              <a:rPr lang="en-US" sz="2200" dirty="0"/>
              <a:t>Inland waters,  territorial sea up to 3 nautical miles (nm) </a:t>
            </a:r>
            <a:endParaRPr lang="en-US" sz="2200" dirty="0" smtClean="0"/>
          </a:p>
          <a:p>
            <a:pPr>
              <a:buClr>
                <a:schemeClr val="accent1"/>
              </a:buClr>
              <a:buFont typeface="Wingdings" charset="2"/>
              <a:buChar char="§"/>
            </a:pPr>
            <a:r>
              <a:rPr lang="en-US" dirty="0"/>
              <a:t>Covers approximately 70,000 vessels while operating in U.S. Waters</a:t>
            </a:r>
          </a:p>
          <a:p>
            <a:pPr>
              <a:buClr>
                <a:schemeClr val="accent1"/>
              </a:buClr>
              <a:buFont typeface="Wingdings" charset="2"/>
              <a:buChar char="§"/>
            </a:pPr>
            <a:r>
              <a:rPr lang="en-US" dirty="0"/>
              <a:t>Discharge coverage </a:t>
            </a:r>
          </a:p>
          <a:p>
            <a:pPr lvl="1">
              <a:lnSpc>
                <a:spcPct val="90000"/>
              </a:lnSpc>
            </a:pPr>
            <a:r>
              <a:rPr lang="en-US" sz="2200" dirty="0"/>
              <a:t>27 discharge types incidental to the normal operation of a non-recreational and non military vessels 79 feet or longer, except commercial fishing vessels, and all ballast water discharges, regardless of size</a:t>
            </a:r>
          </a:p>
          <a:p>
            <a:pPr lvl="1">
              <a:lnSpc>
                <a:spcPct val="90000"/>
              </a:lnSpc>
            </a:pPr>
            <a:r>
              <a:rPr lang="en-US" sz="2200" dirty="0"/>
              <a:t>Additional vessel class-specific conditions for 8 classes of vessels</a:t>
            </a:r>
          </a:p>
          <a:p>
            <a:pPr marL="223838" lvl="1" indent="-223838">
              <a:spcBef>
                <a:spcPts val="1800"/>
              </a:spcBef>
              <a:buClr>
                <a:schemeClr val="accent1"/>
              </a:buClr>
              <a:buFont typeface="Wingdings" charset="2"/>
              <a:buChar char="§"/>
            </a:pPr>
            <a:r>
              <a:rPr lang="en-US" sz="2400" dirty="0"/>
              <a:t>Certain vessel discharges not eligible for coverage(e.g., sewage)</a:t>
            </a:r>
          </a:p>
          <a:p>
            <a:pPr>
              <a:buClr>
                <a:schemeClr val="accent1"/>
              </a:buClr>
              <a:buFont typeface="Wingdings" charset="2"/>
              <a:buChar char="§"/>
            </a:pPr>
            <a:endParaRPr lang="en-US" dirty="0" smtClean="0"/>
          </a:p>
          <a:p>
            <a:pPr>
              <a:buClr>
                <a:schemeClr val="accent1"/>
              </a:buClr>
              <a:buFont typeface="Wingdings" charset="2"/>
              <a:buChar char="§"/>
              <a:defRPr/>
            </a:pPr>
            <a:endParaRPr lang="en-US" dirty="0"/>
          </a:p>
          <a:p>
            <a:pPr>
              <a:buClr>
                <a:schemeClr val="accent1"/>
              </a:buClr>
              <a:buFont typeface="Wingdings" charset="2"/>
              <a:buChar char="§"/>
              <a:defRPr/>
            </a:pPr>
            <a:endParaRPr lang="en-US" dirty="0"/>
          </a:p>
          <a:p>
            <a:pPr>
              <a:buNone/>
            </a:pPr>
            <a:endParaRPr lang="en-US" dirty="0"/>
          </a:p>
        </p:txBody>
      </p:sp>
      <p:sp>
        <p:nvSpPr>
          <p:cNvPr id="5" name="Slide Number Placeholder 4"/>
          <p:cNvSpPr>
            <a:spLocks noGrp="1"/>
          </p:cNvSpPr>
          <p:nvPr>
            <p:ph type="sldNum" sz="quarter" idx="12"/>
          </p:nvPr>
        </p:nvSpPr>
        <p:spPr/>
        <p:txBody>
          <a:bodyPr/>
          <a:lstStyle/>
          <a:p>
            <a:fld id="{16A86740-4014-4F39-B7DC-84A3F1DE6AE6}" type="slidenum">
              <a:rPr lang="en-US" smtClean="0"/>
              <a:t>5</a:t>
            </a:fld>
            <a:endParaRPr lang="en-US" dirty="0"/>
          </a:p>
        </p:txBody>
      </p:sp>
    </p:spTree>
    <p:extLst>
      <p:ext uri="{BB962C8B-B14F-4D97-AF65-F5344CB8AC3E}">
        <p14:creationId xmlns:p14="http://schemas.microsoft.com/office/powerpoint/2010/main" val="95712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92" y="101379"/>
            <a:ext cx="6859787" cy="1219200"/>
          </a:xfrm>
        </p:spPr>
        <p:txBody>
          <a:bodyPr>
            <a:normAutofit/>
          </a:bodyPr>
          <a:lstStyle/>
          <a:p>
            <a:r>
              <a:rPr lang="en-US" dirty="0"/>
              <a:t>2013 VGP – </a:t>
            </a:r>
            <a:r>
              <a:rPr lang="en-US" dirty="0" smtClean="0"/>
              <a:t>A Few Effluent Limits</a:t>
            </a:r>
            <a:endParaRPr lang="en-US" dirty="0"/>
          </a:p>
        </p:txBody>
      </p:sp>
      <p:sp>
        <p:nvSpPr>
          <p:cNvPr id="3" name="Content Placeholder 2"/>
          <p:cNvSpPr>
            <a:spLocks noGrp="1"/>
          </p:cNvSpPr>
          <p:nvPr>
            <p:ph idx="1"/>
          </p:nvPr>
        </p:nvSpPr>
        <p:spPr/>
        <p:txBody>
          <a:bodyPr>
            <a:normAutofit/>
          </a:bodyPr>
          <a:lstStyle/>
          <a:p>
            <a:pPr>
              <a:buClr>
                <a:schemeClr val="accent1"/>
              </a:buClr>
              <a:buFont typeface="Wingdings" pitchFamily="2" charset="2"/>
              <a:buChar char="§"/>
            </a:pPr>
            <a:r>
              <a:rPr lang="en-US" dirty="0" smtClean="0"/>
              <a:t>Ballast Water </a:t>
            </a:r>
          </a:p>
          <a:p>
            <a:pPr lvl="1"/>
            <a:r>
              <a:rPr lang="en-US" dirty="0" smtClean="0"/>
              <a:t>Effluent limits, implementation schedule, and interim requirements </a:t>
            </a:r>
          </a:p>
          <a:p>
            <a:pPr>
              <a:buClr>
                <a:schemeClr val="accent1"/>
              </a:buClr>
              <a:buFont typeface="Wingdings" pitchFamily="2" charset="2"/>
              <a:buChar char="§"/>
            </a:pPr>
            <a:r>
              <a:rPr lang="en-US" dirty="0"/>
              <a:t>Bilgewater</a:t>
            </a:r>
          </a:p>
          <a:p>
            <a:pPr lvl="1"/>
            <a:r>
              <a:rPr lang="en-US" dirty="0"/>
              <a:t>Monitoring for new vessels </a:t>
            </a:r>
            <a:endParaRPr lang="en-US" dirty="0" smtClean="0"/>
          </a:p>
          <a:p>
            <a:pPr>
              <a:buClr>
                <a:schemeClr val="accent1"/>
              </a:buClr>
              <a:buFont typeface="Wingdings" pitchFamily="2" charset="2"/>
              <a:buChar char="§"/>
            </a:pPr>
            <a:r>
              <a:rPr lang="en-US" dirty="0" smtClean="0"/>
              <a:t>Environmentally </a:t>
            </a:r>
            <a:r>
              <a:rPr lang="en-US" dirty="0"/>
              <a:t>Preferable Products </a:t>
            </a:r>
            <a:endParaRPr lang="en-US" dirty="0" smtClean="0"/>
          </a:p>
          <a:p>
            <a:pPr>
              <a:buClr>
                <a:schemeClr val="accent1"/>
              </a:buClr>
              <a:buFont typeface="Wingdings" pitchFamily="2" charset="2"/>
              <a:buChar char="§"/>
            </a:pPr>
            <a:r>
              <a:rPr lang="en-US" dirty="0" err="1" smtClean="0"/>
              <a:t>Biofouling</a:t>
            </a:r>
            <a:r>
              <a:rPr lang="en-US" dirty="0" smtClean="0"/>
              <a:t> (underwater ship husbandry, anti-foulant hull coatings, sacrificial anodes)</a:t>
            </a:r>
          </a:p>
          <a:p>
            <a:pPr lvl="1"/>
            <a:endParaRPr lang="en-US" dirty="0"/>
          </a:p>
        </p:txBody>
      </p:sp>
      <p:sp>
        <p:nvSpPr>
          <p:cNvPr id="4" name="Slide Number Placeholder 3"/>
          <p:cNvSpPr>
            <a:spLocks noGrp="1"/>
          </p:cNvSpPr>
          <p:nvPr>
            <p:ph type="sldNum" sz="quarter" idx="12"/>
          </p:nvPr>
        </p:nvSpPr>
        <p:spPr/>
        <p:txBody>
          <a:bodyPr/>
          <a:lstStyle/>
          <a:p>
            <a:fld id="{25302E1D-67D1-453A-852D-E34603B71D87}" type="slidenum">
              <a:rPr lang="en-US" smtClean="0"/>
              <a:t>6</a:t>
            </a:fld>
            <a:endParaRPr lang="en-US" dirty="0"/>
          </a:p>
        </p:txBody>
      </p:sp>
    </p:spTree>
    <p:extLst>
      <p:ext uri="{BB962C8B-B14F-4D97-AF65-F5344CB8AC3E}">
        <p14:creationId xmlns:p14="http://schemas.microsoft.com/office/powerpoint/2010/main" val="128186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4614" y="1647334"/>
            <a:ext cx="7138386" cy="4982142"/>
          </a:xfrm>
        </p:spPr>
        <p:txBody>
          <a:bodyPr>
            <a:normAutofit/>
          </a:bodyPr>
          <a:lstStyle/>
          <a:p>
            <a:pPr>
              <a:buClr>
                <a:schemeClr val="accent1"/>
              </a:buClr>
              <a:buFont typeface="Wingdings" charset="2"/>
              <a:buChar char="§"/>
            </a:pPr>
            <a:r>
              <a:rPr lang="en-US" dirty="0" smtClean="0"/>
              <a:t>Section 2.2.3.5: Expressed as instantaneous maximum</a:t>
            </a:r>
          </a:p>
          <a:p>
            <a:pPr lvl="1">
              <a:buFont typeface="Wingdings" charset="2"/>
              <a:buChar char="§"/>
            </a:pPr>
            <a:endParaRPr lang="en-US" dirty="0" smtClean="0"/>
          </a:p>
          <a:p>
            <a:pPr lvl="1">
              <a:buFont typeface="Wingdings" charset="2"/>
              <a:buChar char="§"/>
            </a:pPr>
            <a:endParaRPr lang="en-US" dirty="0" smtClean="0"/>
          </a:p>
          <a:p>
            <a:pPr lvl="1">
              <a:buFont typeface="Wingdings" charset="2"/>
              <a:buChar char="§"/>
            </a:pPr>
            <a:endParaRPr lang="en-US" dirty="0" smtClean="0"/>
          </a:p>
          <a:p>
            <a:pPr lvl="1">
              <a:buFont typeface="Wingdings" charset="2"/>
              <a:buChar char="§"/>
            </a:pPr>
            <a:endParaRPr lang="en-US" dirty="0" smtClean="0"/>
          </a:p>
          <a:p>
            <a:pPr lvl="1">
              <a:buFont typeface="Wingdings" charset="2"/>
              <a:buChar char="§"/>
            </a:pPr>
            <a:endParaRPr lang="en-US" dirty="0" smtClean="0"/>
          </a:p>
          <a:p>
            <a:pPr lvl="1">
              <a:buFont typeface="Wingdings" charset="2"/>
              <a:buChar char="§"/>
            </a:pPr>
            <a:endParaRPr lang="en-US" dirty="0" smtClean="0"/>
          </a:p>
          <a:p>
            <a:endParaRPr lang="en-US" dirty="0" smtClean="0"/>
          </a:p>
          <a:p>
            <a:pPr>
              <a:buClr>
                <a:srgbClr val="00B050"/>
              </a:buClr>
            </a:pPr>
            <a:endParaRPr lang="en-US" dirty="0" smtClean="0"/>
          </a:p>
          <a:p>
            <a:pPr>
              <a:buClr>
                <a:srgbClr val="00B050"/>
              </a:buClr>
              <a:buNone/>
            </a:pPr>
            <a:endParaRPr lang="en-US" dirty="0" smtClean="0"/>
          </a:p>
        </p:txBody>
      </p:sp>
      <p:sp>
        <p:nvSpPr>
          <p:cNvPr id="3" name="Title 2"/>
          <p:cNvSpPr>
            <a:spLocks noGrp="1"/>
          </p:cNvSpPr>
          <p:nvPr>
            <p:ph type="title"/>
          </p:nvPr>
        </p:nvSpPr>
        <p:spPr>
          <a:xfrm>
            <a:off x="1582442" y="220264"/>
            <a:ext cx="6964532" cy="1124819"/>
          </a:xfrm>
        </p:spPr>
        <p:txBody>
          <a:bodyPr>
            <a:noAutofit/>
          </a:bodyPr>
          <a:lstStyle/>
          <a:p>
            <a:r>
              <a:rPr lang="en-US" sz="4000" b="1" dirty="0" smtClean="0"/>
              <a:t> 	</a:t>
            </a:r>
            <a:r>
              <a:rPr lang="en-US" sz="4000" dirty="0" smtClean="0"/>
              <a:t/>
            </a:r>
            <a:br>
              <a:rPr lang="en-US" sz="4000" dirty="0" smtClean="0"/>
            </a:br>
            <a:r>
              <a:rPr lang="en-US" sz="4000" dirty="0" smtClean="0"/>
              <a:t>Ballast Water – Numeric Effluent Limits </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150656701"/>
              </p:ext>
            </p:extLst>
          </p:nvPr>
        </p:nvGraphicFramePr>
        <p:xfrm>
          <a:off x="1828800" y="2537970"/>
          <a:ext cx="6858000" cy="3581400"/>
        </p:xfrm>
        <a:graphic>
          <a:graphicData uri="http://schemas.openxmlformats.org/drawingml/2006/table">
            <a:tbl>
              <a:tblPr/>
              <a:tblGrid>
                <a:gridCol w="1319146"/>
                <a:gridCol w="1282234"/>
                <a:gridCol w="1367712"/>
                <a:gridCol w="1443482"/>
                <a:gridCol w="1445426"/>
              </a:tblGrid>
              <a:tr h="45780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Large Organisms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(&gt; 50μm)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Small Organisms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(&gt;10μ and ≤50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μm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endParaRPr lang="en-US" dirty="0"/>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63806">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Toxigenic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Vibrio </a:t>
                      </a: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cholerae</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(O1 &amp; O139)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chemeClr val="tx1"/>
                          </a:solidFill>
                          <a:effectLst/>
                          <a:latin typeface="Times New Roman" pitchFamily="18" charset="0"/>
                          <a:cs typeface="Times New Roman" pitchFamily="18" charset="0"/>
                        </a:rPr>
                        <a:t>Eschericia</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coli</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Intestinal enterococci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97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&lt; 10 per m</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3</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&lt; 10 per ml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&lt;1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cfu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per 100 ml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&lt;250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cfu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per 100 ml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&lt;100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cfu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per 100 ml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Slide Number Placeholder 8"/>
          <p:cNvSpPr>
            <a:spLocks noGrp="1"/>
          </p:cNvSpPr>
          <p:nvPr>
            <p:ph type="sldNum" sz="quarter" idx="12"/>
          </p:nvPr>
        </p:nvSpPr>
        <p:spPr/>
        <p:txBody>
          <a:bodyPr/>
          <a:lstStyle/>
          <a:p>
            <a:fld id="{5E524132-6859-CD45-91C4-FD6F977D6F8F}" type="slidenum">
              <a:rPr lang="en-US" smtClean="0"/>
              <a:pPr/>
              <a:t>7</a:t>
            </a:fld>
            <a:endParaRPr lang="en-US" dirty="0"/>
          </a:p>
        </p:txBody>
      </p:sp>
    </p:spTree>
    <p:extLst>
      <p:ext uri="{BB962C8B-B14F-4D97-AF65-F5344CB8AC3E}">
        <p14:creationId xmlns:p14="http://schemas.microsoft.com/office/powerpoint/2010/main" val="39168058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3720" y="1123436"/>
            <a:ext cx="7722305" cy="5404686"/>
          </a:xfrm>
        </p:spPr>
        <p:txBody>
          <a:bodyPr>
            <a:normAutofit fontScale="92500" lnSpcReduction="20000"/>
          </a:bodyPr>
          <a:lstStyle/>
          <a:p>
            <a:pPr>
              <a:buClr>
                <a:schemeClr val="accent1"/>
              </a:buClr>
              <a:buFont typeface="Wingdings" charset="2"/>
              <a:buChar char="§"/>
            </a:pPr>
            <a:r>
              <a:rPr lang="en-US" sz="3100" dirty="0" smtClean="0"/>
              <a:t>Monitoring requirements if using a treatment device</a:t>
            </a:r>
          </a:p>
          <a:p>
            <a:pPr marL="223838" lvl="1" indent="-223838">
              <a:lnSpc>
                <a:spcPct val="100000"/>
              </a:lnSpc>
              <a:spcBef>
                <a:spcPts val="1800"/>
              </a:spcBef>
              <a:buClr>
                <a:schemeClr val="accent1"/>
              </a:buClr>
              <a:buFont typeface="Wingdings" pitchFamily="2" charset="2"/>
              <a:buChar char="§"/>
            </a:pPr>
            <a:r>
              <a:rPr lang="en-US" sz="2600" dirty="0"/>
              <a:t>Functional</a:t>
            </a:r>
          </a:p>
          <a:p>
            <a:pPr lvl="2">
              <a:lnSpc>
                <a:spcPct val="110000"/>
              </a:lnSpc>
              <a:buFont typeface="Arial" pitchFamily="34" charset="0"/>
              <a:buChar char="•"/>
              <a:defRPr/>
            </a:pPr>
            <a:r>
              <a:rPr lang="en-US" sz="2200" dirty="0" smtClean="0"/>
              <a:t>Goal is to test if the system functioning as designed (e.g., applying chlorine dose, filtering water)</a:t>
            </a:r>
          </a:p>
          <a:p>
            <a:pPr marL="223838" lvl="1" indent="-223838">
              <a:lnSpc>
                <a:spcPct val="100000"/>
              </a:lnSpc>
              <a:spcBef>
                <a:spcPts val="1800"/>
              </a:spcBef>
              <a:buClr>
                <a:schemeClr val="accent1"/>
              </a:buClr>
              <a:buFont typeface="Wingdings" pitchFamily="2" charset="2"/>
              <a:buChar char="§"/>
            </a:pPr>
            <a:r>
              <a:rPr lang="en-US" sz="2600" dirty="0"/>
              <a:t>Biological</a:t>
            </a:r>
          </a:p>
          <a:p>
            <a:pPr lvl="2">
              <a:lnSpc>
                <a:spcPct val="110000"/>
              </a:lnSpc>
              <a:buFont typeface="Arial" pitchFamily="34" charset="0"/>
              <a:buChar char="•"/>
              <a:defRPr/>
            </a:pPr>
            <a:r>
              <a:rPr lang="en-US" sz="2200" dirty="0" smtClean="0"/>
              <a:t>E. coli, enterococci, and total heterotrophic bacteria</a:t>
            </a:r>
          </a:p>
          <a:p>
            <a:pPr lvl="1"/>
            <a:r>
              <a:rPr lang="en-US" b="1" dirty="0" smtClean="0"/>
              <a:t>Active substance and residuals </a:t>
            </a:r>
            <a:r>
              <a:rPr lang="en-US" dirty="0" smtClean="0"/>
              <a:t>(for systems that use them)</a:t>
            </a:r>
          </a:p>
          <a:p>
            <a:pPr lvl="2">
              <a:lnSpc>
                <a:spcPct val="110000"/>
              </a:lnSpc>
              <a:buFont typeface="Arial" pitchFamily="34" charset="0"/>
              <a:buChar char="•"/>
              <a:defRPr/>
            </a:pPr>
            <a:r>
              <a:rPr lang="en-US" sz="2200" dirty="0" smtClean="0"/>
              <a:t>Numeric limits for systems using chlorine, chlorine dioxide, ozone, and peracetic acid</a:t>
            </a:r>
          </a:p>
          <a:p>
            <a:pPr lvl="2">
              <a:lnSpc>
                <a:spcPct val="110000"/>
              </a:lnSpc>
              <a:buFont typeface="Arial" pitchFamily="34" charset="0"/>
              <a:buChar char="•"/>
              <a:defRPr/>
            </a:pPr>
            <a:r>
              <a:rPr lang="en-US" sz="2200" dirty="0" smtClean="0"/>
              <a:t>Other parameters set at Gold Book values (if such systems were to be developed)</a:t>
            </a:r>
          </a:p>
          <a:p>
            <a:pPr lvl="1"/>
            <a:r>
              <a:rPr lang="en-US" dirty="0" smtClean="0"/>
              <a:t>Other monitoring approaches viable to ensure systems are meeting treatment limits (supplementing/replacing functional and biological monitoring?)</a:t>
            </a:r>
          </a:p>
        </p:txBody>
      </p:sp>
      <p:sp>
        <p:nvSpPr>
          <p:cNvPr id="3" name="Title 2"/>
          <p:cNvSpPr>
            <a:spLocks noGrp="1"/>
          </p:cNvSpPr>
          <p:nvPr>
            <p:ph type="title"/>
          </p:nvPr>
        </p:nvSpPr>
        <p:spPr>
          <a:xfrm>
            <a:off x="1353288" y="251081"/>
            <a:ext cx="7639235" cy="682732"/>
          </a:xfrm>
        </p:spPr>
        <p:txBody>
          <a:bodyPr>
            <a:normAutofit/>
          </a:bodyPr>
          <a:lstStyle/>
          <a:p>
            <a:r>
              <a:rPr lang="en-US" sz="4200" dirty="0" smtClean="0"/>
              <a:t>Ballast Water - Monitoring </a:t>
            </a:r>
            <a:endParaRPr lang="en-US" sz="4200" dirty="0"/>
          </a:p>
        </p:txBody>
      </p:sp>
      <p:sp>
        <p:nvSpPr>
          <p:cNvPr id="7" name="Slide Number Placeholder 6"/>
          <p:cNvSpPr>
            <a:spLocks noGrp="1"/>
          </p:cNvSpPr>
          <p:nvPr>
            <p:ph type="sldNum" sz="quarter" idx="12"/>
          </p:nvPr>
        </p:nvSpPr>
        <p:spPr/>
        <p:txBody>
          <a:bodyPr/>
          <a:lstStyle/>
          <a:p>
            <a:fld id="{5E524132-6859-CD45-91C4-FD6F977D6F8F}" type="slidenum">
              <a:rPr lang="en-US" smtClean="0"/>
              <a:pPr/>
              <a:t>8</a:t>
            </a:fld>
            <a:endParaRPr lang="en-US"/>
          </a:p>
        </p:txBody>
      </p:sp>
    </p:spTree>
    <p:extLst>
      <p:ext uri="{BB962C8B-B14F-4D97-AF65-F5344CB8AC3E}">
        <p14:creationId xmlns:p14="http://schemas.microsoft.com/office/powerpoint/2010/main" val="1586192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24" y="244915"/>
            <a:ext cx="6536838" cy="710002"/>
          </a:xfrm>
        </p:spPr>
        <p:txBody>
          <a:bodyPr>
            <a:normAutofit fontScale="90000"/>
          </a:bodyPr>
          <a:lstStyle/>
          <a:p>
            <a:r>
              <a:rPr lang="en-US" sz="5400" b="1" dirty="0" smtClean="0"/>
              <a:t>				</a:t>
            </a:r>
            <a:r>
              <a:rPr lang="en-US" dirty="0" smtClean="0"/>
              <a:t/>
            </a:r>
            <a:br>
              <a:rPr lang="en-US" dirty="0" smtClean="0"/>
            </a:br>
            <a:r>
              <a:rPr lang="en-US" sz="4400" dirty="0" smtClean="0"/>
              <a:t>Bilgewater</a:t>
            </a:r>
            <a:endParaRPr lang="en-US" sz="4400" dirty="0"/>
          </a:p>
        </p:txBody>
      </p:sp>
      <p:sp>
        <p:nvSpPr>
          <p:cNvPr id="3" name="Content Placeholder 2"/>
          <p:cNvSpPr>
            <a:spLocks noGrp="1"/>
          </p:cNvSpPr>
          <p:nvPr>
            <p:ph idx="1"/>
          </p:nvPr>
        </p:nvSpPr>
        <p:spPr>
          <a:xfrm>
            <a:off x="1485096" y="1201424"/>
            <a:ext cx="6859787" cy="5337490"/>
          </a:xfrm>
        </p:spPr>
        <p:txBody>
          <a:bodyPr>
            <a:normAutofit fontScale="70000" lnSpcReduction="20000"/>
          </a:bodyPr>
          <a:lstStyle/>
          <a:p>
            <a:pPr>
              <a:lnSpc>
                <a:spcPct val="110000"/>
              </a:lnSpc>
              <a:buClr>
                <a:schemeClr val="accent1"/>
              </a:buClr>
              <a:buFont typeface="Wingdings" charset="2"/>
              <a:buChar char="§"/>
            </a:pPr>
            <a:r>
              <a:rPr lang="en-US" sz="3100" dirty="0" smtClean="0"/>
              <a:t>Vessels greater than 400 GT must treat bilgewater to less than 15 ppm if they discharge (Same as MARPOL and APPS) </a:t>
            </a:r>
          </a:p>
          <a:p>
            <a:pPr>
              <a:lnSpc>
                <a:spcPct val="110000"/>
              </a:lnSpc>
              <a:buClr>
                <a:schemeClr val="accent1"/>
              </a:buClr>
              <a:buFont typeface="Wingdings" charset="2"/>
              <a:buChar char="§"/>
            </a:pPr>
            <a:r>
              <a:rPr lang="en-US" sz="3100" dirty="0" smtClean="0"/>
              <a:t>Presence of Oil Content Monitors (OCMs) allow EPA to not require extensive supplemental monitoring (looking toward preexisting standards)</a:t>
            </a:r>
          </a:p>
          <a:p>
            <a:pPr lvl="1">
              <a:lnSpc>
                <a:spcPct val="110000"/>
              </a:lnSpc>
              <a:buClr>
                <a:schemeClr val="accent1"/>
              </a:buClr>
              <a:buFont typeface="Wingdings" charset="2"/>
              <a:buChar char="§"/>
            </a:pPr>
            <a:r>
              <a:rPr lang="en-US" sz="2700" dirty="0" smtClean="0"/>
              <a:t> However, backscatter/turbidity OCMs suspected to be inaccurate at low oil concentration levels (Mclaughlin et al. 2014) </a:t>
            </a:r>
          </a:p>
          <a:p>
            <a:pPr lvl="1">
              <a:lnSpc>
                <a:spcPct val="110000"/>
              </a:lnSpc>
              <a:buClr>
                <a:schemeClr val="accent1"/>
              </a:buClr>
              <a:buFont typeface="Wingdings" charset="2"/>
              <a:buChar char="§"/>
            </a:pPr>
            <a:r>
              <a:rPr lang="en-US" sz="2700" dirty="0" smtClean="0"/>
              <a:t>Other OCM options available (e.g., UV fluorescence)?</a:t>
            </a:r>
          </a:p>
          <a:p>
            <a:pPr>
              <a:lnSpc>
                <a:spcPct val="110000"/>
              </a:lnSpc>
              <a:buClr>
                <a:schemeClr val="accent1"/>
              </a:buClr>
              <a:buFont typeface="Wingdings" charset="2"/>
              <a:buChar char="§"/>
            </a:pPr>
            <a:r>
              <a:rPr lang="en-US" sz="3100" dirty="0"/>
              <a:t>Self-monitoring required for new build vessels</a:t>
            </a:r>
          </a:p>
          <a:p>
            <a:pPr lvl="1"/>
            <a:r>
              <a:rPr lang="en-US" dirty="0"/>
              <a:t>New build vessels constructed on or after December 19, 2013 greater than 400 gross tons that discharge bilgewater must monitor their bilgewater effluent at least once a year for oil and grease </a:t>
            </a:r>
            <a:r>
              <a:rPr lang="en-US" dirty="0" smtClean="0"/>
              <a:t>content </a:t>
            </a:r>
          </a:p>
          <a:p>
            <a:pPr lvl="1"/>
            <a:r>
              <a:rPr lang="en-US" dirty="0" smtClean="0"/>
              <a:t>Waivers available after second year if vessel meeting 5 ppm level</a:t>
            </a:r>
            <a:endParaRPr lang="en-US" dirty="0"/>
          </a:p>
          <a:p>
            <a:endParaRPr lang="en-US" dirty="0"/>
          </a:p>
        </p:txBody>
      </p:sp>
      <p:sp>
        <p:nvSpPr>
          <p:cNvPr id="6" name="Slide Number Placeholder 5"/>
          <p:cNvSpPr>
            <a:spLocks noGrp="1"/>
          </p:cNvSpPr>
          <p:nvPr>
            <p:ph type="sldNum" sz="quarter" idx="12"/>
          </p:nvPr>
        </p:nvSpPr>
        <p:spPr/>
        <p:txBody>
          <a:bodyPr/>
          <a:lstStyle/>
          <a:p>
            <a:fld id="{B44ECB2B-1E97-43C1-98F7-D0A384A2F166}" type="slidenum">
              <a:rPr lang="en-US" smtClean="0"/>
              <a:t>9</a:t>
            </a:fld>
            <a:endParaRPr lang="en-US" dirty="0"/>
          </a:p>
        </p:txBody>
      </p:sp>
    </p:spTree>
    <p:extLst>
      <p:ext uri="{BB962C8B-B14F-4D97-AF65-F5344CB8AC3E}">
        <p14:creationId xmlns:p14="http://schemas.microsoft.com/office/powerpoint/2010/main" val="23086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ceanWaves_16x9" id="{9F625A36-7B26-47C7-A290-CB949CB67AFD}" vid="{D8911E89-4ADB-46DD-9165-C3C31A324E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OceanWaves_16x9</Template>
  <TotalTime>416</TotalTime>
  <Words>1495</Words>
  <Application>Microsoft Office PowerPoint</Application>
  <PresentationFormat>On-screen Show (4:3)</PresentationFormat>
  <Paragraphs>192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Ocean Waves 16x9</vt:lpstr>
      <vt:lpstr>EPA Clean Water Act Vessel Discharge Obligations and Maritime Standards Development Opportunities </vt:lpstr>
      <vt:lpstr>Outline</vt:lpstr>
      <vt:lpstr>PowerPoint Presentation</vt:lpstr>
      <vt:lpstr>NPDES Permitting </vt:lpstr>
      <vt:lpstr>2013 Final Vessel General Permit – Overview </vt:lpstr>
      <vt:lpstr>2013 VGP – A Few Effluent Limits</vt:lpstr>
      <vt:lpstr>   Ballast Water – Numeric Effluent Limits </vt:lpstr>
      <vt:lpstr>Ballast Water - Monitoring </vt:lpstr>
      <vt:lpstr>     Bilgewater</vt:lpstr>
      <vt:lpstr> Environmentally Preferable Products </vt:lpstr>
      <vt:lpstr>EAL Requirement</vt:lpstr>
      <vt:lpstr>   What is an EAL?</vt:lpstr>
      <vt:lpstr>   What is an oil-to-sea interface?</vt:lpstr>
      <vt:lpstr>Biofouling</vt:lpstr>
      <vt:lpstr>Biofouling</vt:lpstr>
      <vt:lpstr>Biofouling</vt:lpstr>
      <vt:lpstr>Opportunities for Standard Development</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Ryan</dc:creator>
  <cp:lastModifiedBy>Jill DiCicco</cp:lastModifiedBy>
  <cp:revision>24</cp:revision>
  <dcterms:created xsi:type="dcterms:W3CDTF">2014-04-28T13:32:41Z</dcterms:created>
  <dcterms:modified xsi:type="dcterms:W3CDTF">2014-05-12T14:25:13Z</dcterms:modified>
</cp:coreProperties>
</file>