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25"/>
  </p:notesMasterIdLst>
  <p:sldIdLst>
    <p:sldId id="296" r:id="rId2"/>
    <p:sldId id="393" r:id="rId3"/>
    <p:sldId id="480" r:id="rId4"/>
    <p:sldId id="273" r:id="rId5"/>
    <p:sldId id="354" r:id="rId6"/>
    <p:sldId id="481" r:id="rId7"/>
    <p:sldId id="482" r:id="rId8"/>
    <p:sldId id="483" r:id="rId9"/>
    <p:sldId id="490" r:id="rId10"/>
    <p:sldId id="484" r:id="rId11"/>
    <p:sldId id="485" r:id="rId12"/>
    <p:sldId id="486" r:id="rId13"/>
    <p:sldId id="487" r:id="rId14"/>
    <p:sldId id="491" r:id="rId15"/>
    <p:sldId id="489" r:id="rId16"/>
    <p:sldId id="349" r:id="rId17"/>
    <p:sldId id="488" r:id="rId18"/>
    <p:sldId id="312" r:id="rId19"/>
    <p:sldId id="300" r:id="rId20"/>
    <p:sldId id="310" r:id="rId21"/>
    <p:sldId id="311" r:id="rId22"/>
    <p:sldId id="301" r:id="rId23"/>
    <p:sldId id="49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F2AD-4D62-49C7-830B-C24523ED11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42E8-2B2E-4D78-BBC5-D95E205D2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C5385-2C23-4B42-8A25-60E5E76FE42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73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I recommend we pick different graphics, or people will be trying to read and understand these.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9854A-FED2-4495-B567-1859074471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49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8475" y="-13856"/>
            <a:ext cx="12234475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53105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284" y="1508068"/>
            <a:ext cx="36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136917" y="1508068"/>
            <a:ext cx="36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307100" y="1508068"/>
            <a:ext cx="36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4720" y="4571794"/>
            <a:ext cx="3592565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67300" y="4284000"/>
            <a:ext cx="3609984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333196" y="4571794"/>
            <a:ext cx="3592565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07100" y="4284000"/>
            <a:ext cx="3618661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144352" y="4571794"/>
            <a:ext cx="3592565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8136917" y="4284000"/>
            <a:ext cx="36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50107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80441" y="1506195"/>
            <a:ext cx="624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353" y="1507066"/>
            <a:ext cx="4744419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76876" y="1910526"/>
            <a:ext cx="4735600" cy="3008708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6876" y="5020763"/>
            <a:ext cx="47356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42" indent="-18097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96107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80441" y="1506198"/>
            <a:ext cx="3030704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706213" y="1506198"/>
            <a:ext cx="3030704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5480441" y="3940758"/>
            <a:ext cx="3030704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353" y="1507066"/>
            <a:ext cx="4744419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76876" y="1910528"/>
            <a:ext cx="4735600" cy="4275669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 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300405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5960" y="1279816"/>
            <a:ext cx="11270957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93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1" y="1499265"/>
            <a:ext cx="9400263" cy="4809460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22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38020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10368000" y="0"/>
            <a:ext cx="1824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2760400" y="5282850"/>
            <a:ext cx="72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1380200" y="5822850"/>
            <a:ext cx="138020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Rectangle 23"/>
          <p:cNvSpPr/>
          <p:nvPr userDrawn="1"/>
        </p:nvSpPr>
        <p:spPr>
          <a:xfrm>
            <a:off x="8544000" y="5490000"/>
            <a:ext cx="1824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10368000" y="4122000"/>
            <a:ext cx="1824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/>
          <p:cNvSpPr/>
          <p:nvPr userDrawn="1"/>
        </p:nvSpPr>
        <p:spPr>
          <a:xfrm>
            <a:off x="7824000" y="4955207"/>
            <a:ext cx="72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/>
          <p:cNvSpPr/>
          <p:nvPr userDrawn="1"/>
        </p:nvSpPr>
        <p:spPr>
          <a:xfrm>
            <a:off x="7104009" y="5490000"/>
            <a:ext cx="72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9648000" y="1368000"/>
            <a:ext cx="72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Rectangle 28"/>
          <p:cNvSpPr/>
          <p:nvPr userDrawn="1"/>
        </p:nvSpPr>
        <p:spPr>
          <a:xfrm>
            <a:off x="5664015" y="4946718"/>
            <a:ext cx="72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692363" y="2435495"/>
            <a:ext cx="626363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" y="343457"/>
            <a:ext cx="1536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1720742"/>
            <a:ext cx="2460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712688" y="4599464"/>
            <a:ext cx="15817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0" dirty="0">
                <a:solidFill>
                  <a:schemeClr val="accent1"/>
                </a:solidFill>
              </a:rPr>
              <a:t>www.astm.org</a:t>
            </a:r>
          </a:p>
        </p:txBody>
      </p:sp>
    </p:spTree>
    <p:extLst>
      <p:ext uri="{BB962C8B-B14F-4D97-AF65-F5344CB8AC3E}">
        <p14:creationId xmlns:p14="http://schemas.microsoft.com/office/powerpoint/2010/main" val="427290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8576-32C2-427C-A4ED-7E7C4DEE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4479-28AC-442F-8B0B-A1B47D02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F0A73-B1FD-4A7E-946B-A71A0EE6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55CD-E913-4104-954B-4B6509C09478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557C8-6021-4638-B376-2F5AAE59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6665D-C6E2-49C8-88A1-574E4929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7EC9-068C-40E5-A1C1-3A0D09D8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8475" y="-13856"/>
            <a:ext cx="12234475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61570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1" y="1499265"/>
            <a:ext cx="9400263" cy="4809460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333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5960" y="1279816"/>
            <a:ext cx="11270957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671161" y="4777086"/>
            <a:ext cx="15817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>
                <a:solidFill>
                  <a:schemeClr val="accent1"/>
                </a:solidFill>
              </a:rPr>
              <a:t>www.astm.org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38020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0368000" y="0"/>
            <a:ext cx="1824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760400" y="5290666"/>
            <a:ext cx="70820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380200" y="5822850"/>
            <a:ext cx="138020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8544000" y="5490000"/>
            <a:ext cx="1824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0368000" y="4122000"/>
            <a:ext cx="1824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7835800" y="4958850"/>
            <a:ext cx="70820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7130928" y="5489486"/>
            <a:ext cx="70820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9659800" y="1368000"/>
            <a:ext cx="70820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5718952" y="4958850"/>
            <a:ext cx="70820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" y="343457"/>
            <a:ext cx="1536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1720742"/>
            <a:ext cx="2460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56917" y="1508068"/>
            <a:ext cx="5568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1353" y="1498146"/>
            <a:ext cx="5371283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0" y="1910528"/>
            <a:ext cx="5361299" cy="3773543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22141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0" y="1493839"/>
            <a:ext cx="5361299" cy="4725162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6375620" y="1493839"/>
            <a:ext cx="5361299" cy="4725162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146705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55083" y="1916375"/>
            <a:ext cx="9405580" cy="4308475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353" y="1507066"/>
            <a:ext cx="5371283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15159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7"/>
            <a:ext cx="12192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0078" y="2725812"/>
            <a:ext cx="6417028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38020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" name="Rectangle 6"/>
          <p:cNvSpPr/>
          <p:nvPr userDrawn="1"/>
        </p:nvSpPr>
        <p:spPr>
          <a:xfrm>
            <a:off x="1380200" y="5041114"/>
            <a:ext cx="138020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716159" y="6324090"/>
            <a:ext cx="72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Rectangle 8"/>
          <p:cNvSpPr/>
          <p:nvPr userDrawn="1"/>
        </p:nvSpPr>
        <p:spPr>
          <a:xfrm>
            <a:off x="7436159" y="5784090"/>
            <a:ext cx="72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8796000" y="1368000"/>
            <a:ext cx="72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5741900" y="5041114"/>
            <a:ext cx="72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220350"/>
            <a:ext cx="72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9920217" y="4642458"/>
            <a:ext cx="2282056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1720742"/>
            <a:ext cx="2460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2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0" y="1493839"/>
            <a:ext cx="5361299" cy="4725162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6375620" y="1493839"/>
            <a:ext cx="5361299" cy="4725162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23611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1353" y="1507066"/>
            <a:ext cx="5371283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0" y="1910528"/>
            <a:ext cx="5361299" cy="4308475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9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1353" y="1507068"/>
            <a:ext cx="5371283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0" y="1910528"/>
            <a:ext cx="5361299" cy="4308475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6375620" y="1910528"/>
            <a:ext cx="5361299" cy="4308475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Primary 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Primary bullet</a:t>
            </a:r>
          </a:p>
          <a:p>
            <a:pPr lvl="5"/>
            <a:r>
              <a:rPr lang="en-US" dirty="0"/>
              <a:t>Secondary bullet</a:t>
            </a:r>
          </a:p>
          <a:p>
            <a:pPr lvl="6"/>
            <a:r>
              <a:rPr lang="en-US" dirty="0"/>
              <a:t>Primary bullet</a:t>
            </a:r>
          </a:p>
          <a:p>
            <a:pPr lvl="7"/>
            <a:r>
              <a:rPr lang="en-US" dirty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365636" y="1507068"/>
            <a:ext cx="5371283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4412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55083" y="1916375"/>
            <a:ext cx="9405580" cy="4308475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1353" y="1507066"/>
            <a:ext cx="5371283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92461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Choose Insert &gt; Header and Footer  to change 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156917" y="1508068"/>
            <a:ext cx="5568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1353" y="1498146"/>
            <a:ext cx="5371283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460400" y="1910528"/>
            <a:ext cx="5361299" cy="3773543"/>
          </a:xfrm>
        </p:spPr>
        <p:txBody>
          <a:bodyPr>
            <a:normAutofit/>
          </a:bodyPr>
          <a:lstStyle>
            <a:lvl1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0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42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4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54" indent="-18097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54519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40" y="435404"/>
            <a:ext cx="106916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947" y="323850"/>
            <a:ext cx="9398716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91" y="1497981"/>
            <a:ext cx="11270609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6001" y="6539235"/>
            <a:ext cx="3780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Choose Insert &gt; Header and Footer  to change Date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6000" y="6539371"/>
            <a:ext cx="420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Choose Insert &gt; Header and Footer  to change 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6000" y="6540439"/>
            <a:ext cx="600917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5086" y="6538869"/>
            <a:ext cx="138091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0" dirty="0">
                <a:solidFill>
                  <a:schemeClr val="tx1"/>
                </a:solidFill>
                <a:latin typeface="+mn-lt"/>
              </a:rPr>
              <a:t>© ASTM International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5086" y="1269000"/>
            <a:ext cx="11281833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48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hf hdr="0"/>
  <p:txStyles>
    <p:titleStyle>
      <a:lvl1pPr algn="l" defTabSz="914377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58" indent="-18255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489" indent="-169858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stationblast.com.br/2012/11/criticos-de-games-e-fas-exagerados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ppingignorance.org/2017/09/20/will-immune-system-cure-cancer/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en.wikipedia.org/wiki/Gene_therap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377010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picareonline.com/?p=2230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7/07/machine-learning-artificial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ruthinsideofyou.org/the-doctor-who-beat-the-british-general-medical-council-by-proving-that-vaccines-arent-necessary-to-achieve-health/" TargetMode="Externa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bby_image ppt_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496000" y="1506819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884977" y="5108672"/>
            <a:ext cx="612000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96977" y="5108672"/>
            <a:ext cx="612000" cy="612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096000" y="5104657"/>
            <a:ext cx="296323" cy="2963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799585" y="1210748"/>
            <a:ext cx="296323" cy="29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096607" y="1506669"/>
            <a:ext cx="612000" cy="612000"/>
          </a:xfrm>
          <a:prstGeom prst="rect">
            <a:avLst/>
          </a:prstGeom>
          <a:solidFill>
            <a:srgbClr val="00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759390" y="2278961"/>
            <a:ext cx="3327213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51B3F"/>
                </a:solidFill>
              </a:rPr>
              <a:t>Committee E55 </a:t>
            </a:r>
            <a:r>
              <a:rPr lang="en-US" sz="2000" dirty="0">
                <a:solidFill>
                  <a:srgbClr val="051B3F"/>
                </a:solidFill>
              </a:rPr>
              <a:t>Manufacture of Pharmaceutical and Biopharmaceutical Products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Ferdinando Aspesi - Chairman E55</a:t>
            </a:r>
          </a:p>
          <a:p>
            <a:pPr lvl="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77371" y="4777087"/>
            <a:ext cx="145727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</a:rPr>
              <a:t>www.astm.org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00" y="1692000"/>
            <a:ext cx="2402035" cy="360000"/>
          </a:xfrm>
          <a:prstGeom prst="rect">
            <a:avLst/>
          </a:prstGeom>
        </p:spPr>
      </p:pic>
      <p:pic>
        <p:nvPicPr>
          <p:cNvPr id="14" name="Picture 13" descr="ASTM_Logo_Blu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8" y="181957"/>
            <a:ext cx="1170000" cy="91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6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65312" y="1916373"/>
            <a:ext cx="8193088" cy="4308475"/>
          </a:xfrm>
        </p:spPr>
        <p:txBody>
          <a:bodyPr>
            <a:normAutofit/>
          </a:bodyPr>
          <a:lstStyle/>
          <a:p>
            <a:r>
              <a:rPr lang="en-US" dirty="0"/>
              <a:t>Chair: Paul Gil</a:t>
            </a:r>
          </a:p>
          <a:p>
            <a:r>
              <a:rPr lang="en-US" dirty="0"/>
              <a:t>Scope: </a:t>
            </a:r>
            <a:r>
              <a:rPr lang="en-US" i="1" dirty="0"/>
              <a:t>Develops general principles, practices, and related standards for managing quality in the pharmaceutical industry </a:t>
            </a:r>
          </a:p>
          <a:p>
            <a:r>
              <a:rPr lang="en-US" dirty="0"/>
              <a:t>Covers design and verification of manufacturing systems and equipment, continuous quality verification, real-time release testing, testing of uniformity of dosage units, qualification of basket and paddle apparatus, science and risk-based cleaning processes, particle analysis, and single-use system design and verification</a:t>
            </a:r>
          </a:p>
          <a:p>
            <a:endParaRPr lang="en-US" dirty="0"/>
          </a:p>
          <a:p>
            <a:r>
              <a:rPr lang="en-US" dirty="0"/>
              <a:t>100 Members</a:t>
            </a:r>
          </a:p>
          <a:p>
            <a:r>
              <a:rPr lang="en-US" dirty="0"/>
              <a:t>10 Current standards, including:</a:t>
            </a:r>
          </a:p>
          <a:p>
            <a:pPr lvl="1"/>
            <a:r>
              <a:rPr lang="en-US" b="1" dirty="0"/>
              <a:t>E2500</a:t>
            </a:r>
            <a:r>
              <a:rPr lang="en-US" dirty="0"/>
              <a:t> Guide for Specification, Design, and Verification of Pharmaceutical and Biopharmaceutical Manufacturing Systems and Equipment</a:t>
            </a:r>
          </a:p>
          <a:p>
            <a:pPr lvl="1"/>
            <a:r>
              <a:rPr lang="en-US" b="1" dirty="0"/>
              <a:t>E2503</a:t>
            </a:r>
            <a:r>
              <a:rPr lang="en-US" dirty="0"/>
              <a:t> Practice for Qualification of Basket and Paddle Dissolution Apparatus</a:t>
            </a:r>
          </a:p>
          <a:p>
            <a:pPr lvl="1"/>
            <a:r>
              <a:rPr lang="en-US" b="1" dirty="0"/>
              <a:t>E2810</a:t>
            </a:r>
            <a:r>
              <a:rPr lang="en-US" dirty="0"/>
              <a:t> Practice for Demonstrating Capability to Comply with the Test for Uniformity of Dosage Units</a:t>
            </a:r>
          </a:p>
          <a:p>
            <a:pPr lvl="1"/>
            <a:r>
              <a:rPr lang="en-US" b="1" dirty="0"/>
              <a:t>E3106</a:t>
            </a:r>
            <a:r>
              <a:rPr lang="en-US" dirty="0"/>
              <a:t> Guide for Science-Based and Risk-Based Cleaning Process Development and Validation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10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E55.03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43D16F-E373-4705-840E-D7FB93BC0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Pharmaceutical Standards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67F88E-3DE3-4895-8869-5C9C5C1D3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r="17100"/>
          <a:stretch/>
        </p:blipFill>
        <p:spPr>
          <a:xfrm>
            <a:off x="7924801" y="285876"/>
            <a:ext cx="1359079" cy="1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2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65312" y="1916373"/>
            <a:ext cx="8345488" cy="43084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Chair: Jeff Carter</a:t>
            </a:r>
          </a:p>
          <a:p>
            <a:pPr lvl="1"/>
            <a:r>
              <a:rPr lang="en-US" dirty="0" err="1"/>
              <a:t>Cytiva</a:t>
            </a:r>
            <a:r>
              <a:rPr lang="en-US" dirty="0"/>
              <a:t> </a:t>
            </a:r>
          </a:p>
          <a:p>
            <a:r>
              <a:rPr lang="en-US" dirty="0"/>
              <a:t>Scope: </a:t>
            </a:r>
            <a:r>
              <a:rPr lang="en-US" i="1" dirty="0"/>
              <a:t>Development of standardized nomenclature and definitions of terms, recommended practices, guides, test methods, specifications, and performance standards for the manufacture of biopharmaceutical products</a:t>
            </a:r>
          </a:p>
          <a:p>
            <a:r>
              <a:rPr lang="en-US" dirty="0"/>
              <a:t>Covers emerging needs specific to bioprocessing, biologics, and biotherapeutics</a:t>
            </a:r>
          </a:p>
          <a:p>
            <a:endParaRPr lang="en-US" dirty="0"/>
          </a:p>
          <a:p>
            <a:r>
              <a:rPr lang="en-US" dirty="0"/>
              <a:t>100 Members</a:t>
            </a:r>
          </a:p>
          <a:p>
            <a:r>
              <a:rPr lang="en-US" dirty="0"/>
              <a:t>6 Current standards, including:</a:t>
            </a:r>
          </a:p>
          <a:p>
            <a:pPr lvl="1"/>
            <a:r>
              <a:rPr lang="en-US" b="1" dirty="0"/>
              <a:t>E1564</a:t>
            </a:r>
            <a:r>
              <a:rPr lang="en-US" dirty="0"/>
              <a:t> Guide for Design and Maintenance of Low-Temperature Storage Facilities for Maintaining Cryopreserved Biological Materials</a:t>
            </a:r>
          </a:p>
          <a:p>
            <a:pPr lvl="1"/>
            <a:r>
              <a:rPr lang="en-US" b="1" dirty="0"/>
              <a:t>E1565</a:t>
            </a:r>
            <a:r>
              <a:rPr lang="en-US" dirty="0"/>
              <a:t> Guide for Inventory Control and Handling of Biological Material Maintained at Low Temperatures</a:t>
            </a:r>
          </a:p>
          <a:p>
            <a:pPr lvl="1"/>
            <a:r>
              <a:rPr lang="en-US" b="1" dirty="0"/>
              <a:t>E1566</a:t>
            </a:r>
            <a:r>
              <a:rPr lang="en-US" dirty="0"/>
              <a:t> Guide for Handling Hazardous Biological Materials in Liquid Nitrogen</a:t>
            </a:r>
          </a:p>
          <a:p>
            <a:pPr lvl="1"/>
            <a:r>
              <a:rPr lang="en-US" b="1" dirty="0"/>
              <a:t>E2097</a:t>
            </a:r>
            <a:r>
              <a:rPr lang="en-US" dirty="0"/>
              <a:t> Guide for Determining the Impact of Extractables from Non-Metallic Materials on the Safety of Biotechnology Products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11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E55.04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43D16F-E373-4705-840E-D7FB93BC0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Biopharmaceutical Standards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14B0F496-03EC-4036-8C7B-00448CB2C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7315" r="21105" b="9232"/>
          <a:stretch/>
        </p:blipFill>
        <p:spPr>
          <a:xfrm rot="10800000">
            <a:off x="8026785" y="349279"/>
            <a:ext cx="1562576" cy="19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8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Chair: Arnab </a:t>
            </a:r>
            <a:r>
              <a:rPr lang="en-US" dirty="0" err="1"/>
              <a:t>Ganguly</a:t>
            </a:r>
            <a:endParaRPr lang="en-US" dirty="0"/>
          </a:p>
          <a:p>
            <a:pPr lvl="1"/>
            <a:r>
              <a:rPr lang="en-US" dirty="0"/>
              <a:t>Amgen</a:t>
            </a:r>
          </a:p>
          <a:p>
            <a:r>
              <a:rPr lang="en-US" dirty="0"/>
              <a:t>Scope: </a:t>
            </a:r>
            <a:r>
              <a:rPr lang="en-US" i="1" dirty="0"/>
              <a:t>Develop standard guides and practices relevant to the lyophilization of </a:t>
            </a:r>
            <a:r>
              <a:rPr lang="en-US" i="1" dirty="0" err="1"/>
              <a:t>parenterals</a:t>
            </a:r>
            <a:r>
              <a:rPr lang="en-US" i="1" dirty="0"/>
              <a:t> and other pharmaceutical and biological products</a:t>
            </a:r>
          </a:p>
          <a:p>
            <a:r>
              <a:rPr lang="en-US" dirty="0"/>
              <a:t>Covers aspects of lyophilization process and equipment design, operation and qualification, quality assessment, process understanding and control</a:t>
            </a:r>
          </a:p>
          <a:p>
            <a:endParaRPr lang="en-US" dirty="0"/>
          </a:p>
          <a:p>
            <a:r>
              <a:rPr lang="en-US" dirty="0"/>
              <a:t>Formed and led by </a:t>
            </a:r>
            <a:r>
              <a:rPr lang="en-US" dirty="0" err="1"/>
              <a:t>LyoHUB</a:t>
            </a:r>
            <a:endParaRPr lang="en-US" dirty="0"/>
          </a:p>
          <a:p>
            <a:r>
              <a:rPr lang="en-US" dirty="0"/>
              <a:t>Near completion of 1</a:t>
            </a:r>
            <a:r>
              <a:rPr lang="en-US" baseline="30000" dirty="0"/>
              <a:t>st</a:t>
            </a:r>
            <a:r>
              <a:rPr lang="en-US" dirty="0"/>
              <a:t> draft standard:</a:t>
            </a:r>
          </a:p>
          <a:p>
            <a:pPr lvl="1"/>
            <a:r>
              <a:rPr lang="en-US" b="1" dirty="0"/>
              <a:t>WK63507</a:t>
            </a:r>
            <a:r>
              <a:rPr lang="en-US" dirty="0"/>
              <a:t> Best Practices for Process Monitoring Instrumentation in Pharmaceutical Freeze Drying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E55.05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43D16F-E373-4705-840E-D7FB93BC0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Lyophilization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08BE6-B5E7-41C7-999C-A8C6D290E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2" t="11289" b="20662"/>
          <a:stretch/>
        </p:blipFill>
        <p:spPr>
          <a:xfrm>
            <a:off x="7848602" y="381002"/>
            <a:ext cx="1312725" cy="19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65312" y="1916373"/>
            <a:ext cx="7431088" cy="4308475"/>
          </a:xfrm>
        </p:spPr>
        <p:txBody>
          <a:bodyPr/>
          <a:lstStyle/>
          <a:p>
            <a:r>
              <a:rPr lang="en-US" dirty="0"/>
              <a:t>Chair: Scott Drummond</a:t>
            </a:r>
          </a:p>
          <a:p>
            <a:pPr lvl="1"/>
            <a:r>
              <a:rPr lang="en-US" dirty="0"/>
              <a:t>Johnson &amp; Johnson</a:t>
            </a:r>
          </a:p>
          <a:p>
            <a:r>
              <a:rPr lang="en-US" dirty="0"/>
              <a:t>Scope: </a:t>
            </a:r>
            <a:r>
              <a:rPr lang="en-US" i="1" dirty="0"/>
              <a:t>Development of test methods, specification and performance standards for the microbiological quality of pharmaceutical and biopharmaceutical products</a:t>
            </a:r>
          </a:p>
          <a:p>
            <a:endParaRPr lang="en-US" i="1" dirty="0"/>
          </a:p>
          <a:p>
            <a:r>
              <a:rPr lang="en-US" dirty="0"/>
              <a:t>Topics for possible standards:</a:t>
            </a:r>
          </a:p>
          <a:p>
            <a:pPr lvl="1"/>
            <a:r>
              <a:rPr lang="en-US" dirty="0"/>
              <a:t>Post Sterilization Filter testing (Practice or Guidance)</a:t>
            </a:r>
          </a:p>
          <a:p>
            <a:pPr lvl="1"/>
            <a:r>
              <a:rPr lang="en-US" dirty="0"/>
              <a:t>Contamination Control strategy (Guidance)</a:t>
            </a:r>
          </a:p>
          <a:p>
            <a:pPr lvl="1"/>
            <a:r>
              <a:rPr lang="en-US" dirty="0"/>
              <a:t>Release Testing Strategy i.e. Parametric or RTRT (Guidance) </a:t>
            </a:r>
          </a:p>
          <a:p>
            <a:pPr lvl="1"/>
            <a:r>
              <a:rPr lang="en-US" dirty="0"/>
              <a:t>SUS, Leak Testing Post Use (Guidance and/or Test Methods)</a:t>
            </a:r>
          </a:p>
          <a:p>
            <a:pPr lvl="1"/>
            <a:r>
              <a:rPr lang="en-US" dirty="0"/>
              <a:t>Integrity testing (Guidance and/or Test Methods)</a:t>
            </a:r>
          </a:p>
          <a:p>
            <a:pPr lvl="1"/>
            <a:r>
              <a:rPr lang="en-US" dirty="0"/>
              <a:t>Garment controls (Practice or Guidance)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E55.06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43D16F-E373-4705-840E-D7FB93BC0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0015" y="1371601"/>
            <a:ext cx="5064187" cy="5447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Microbial/Sterility Assurance for Pharmaceutical and Biopharmaceutical Products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89A9D1-8119-4226-AF95-A12C203F10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8044" r="17144" b="28122"/>
          <a:stretch/>
        </p:blipFill>
        <p:spPr bwMode="auto">
          <a:xfrm>
            <a:off x="7796530" y="381002"/>
            <a:ext cx="1347471" cy="1806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211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65312" y="1916373"/>
            <a:ext cx="7431088" cy="4308475"/>
          </a:xfrm>
        </p:spPr>
        <p:txBody>
          <a:bodyPr>
            <a:normAutofit/>
          </a:bodyPr>
          <a:lstStyle/>
          <a:p>
            <a:r>
              <a:rPr lang="en-US" dirty="0"/>
              <a:t>Chair: Alain Pralong</a:t>
            </a:r>
          </a:p>
          <a:p>
            <a:pPr lvl="1"/>
            <a:r>
              <a:rPr lang="en-US" dirty="0"/>
              <a:t>Pharma-Consulting ENABLE GmbH</a:t>
            </a:r>
          </a:p>
          <a:p>
            <a:r>
              <a:rPr lang="en-US" dirty="0"/>
              <a:t>Scope: </a:t>
            </a:r>
            <a:r>
              <a:rPr lang="en-US" i="1" dirty="0"/>
              <a:t>The development, evaluation, and compilation of terminology for pharmaceutical and biopharmaceutical applications relevant to Committee E55</a:t>
            </a:r>
          </a:p>
          <a:p>
            <a:endParaRPr lang="en-US" i="1" dirty="0"/>
          </a:p>
          <a:p>
            <a:r>
              <a:rPr lang="en-US" dirty="0"/>
              <a:t>55 members</a:t>
            </a:r>
          </a:p>
          <a:p>
            <a:r>
              <a:rPr lang="en-US" dirty="0"/>
              <a:t>1 current standard</a:t>
            </a:r>
          </a:p>
          <a:p>
            <a:pPr lvl="1"/>
            <a:r>
              <a:rPr lang="en-US" b="1" dirty="0"/>
              <a:t>E2363</a:t>
            </a:r>
            <a:r>
              <a:rPr lang="en-US" dirty="0"/>
              <a:t> Standard Terminology Relating to Process Analytical Technology in the Pharmaceutical Industry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E55.91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43D16F-E373-4705-840E-D7FB93BC0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0015" y="1371601"/>
            <a:ext cx="5064187" cy="544772"/>
          </a:xfrm>
        </p:spPr>
        <p:txBody>
          <a:bodyPr>
            <a:normAutofit/>
          </a:bodyPr>
          <a:lstStyle/>
          <a:p>
            <a:r>
              <a:rPr lang="en-US" dirty="0"/>
              <a:t>Terminology</a:t>
            </a:r>
          </a:p>
        </p:txBody>
      </p:sp>
      <p:pic>
        <p:nvPicPr>
          <p:cNvPr id="1026" name="Picture 2" descr="Profile photo of Alain Pralong">
            <a:extLst>
              <a:ext uri="{FF2B5EF4-FFF2-40B4-BE49-F238E27FC236}">
                <a16:creationId xmlns:a16="http://schemas.microsoft.com/office/drawing/2014/main" id="{D427D2AA-F32A-40C1-9692-D21940231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22" y="395994"/>
            <a:ext cx="1803479" cy="180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5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021AB6F-A41C-47F4-9029-18230BE4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E55 Proposed New Standards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CF776B-0DB5-4D5F-B572-51DE76BA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91" y="1400961"/>
            <a:ext cx="11270609" cy="4898844"/>
          </a:xfrm>
        </p:spPr>
        <p:txBody>
          <a:bodyPr>
            <a:noAutofit/>
          </a:bodyPr>
          <a:lstStyle/>
          <a:p>
            <a:r>
              <a:rPr lang="en-US" sz="1600" b="1" dirty="0"/>
              <a:t>E55.01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WK74957 New Guide for PAT System Applications in Biopharmaceutical Industry</a:t>
            </a:r>
          </a:p>
          <a:p>
            <a:endParaRPr lang="en-US" sz="1600" dirty="0"/>
          </a:p>
          <a:p>
            <a:r>
              <a:rPr lang="en-US" sz="1600" b="1" dirty="0"/>
              <a:t>E55.03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WK64938 New Practice for Calculation of Cleaning Validation Limits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WK67425 New Practice for Standard Practice Guide for the Qualification of Visual Inspection of Pharmaceutical Manufacturing Equipment and Medical Devices for Residues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WK72293 New Guide for Standard Guide for Definition of Combination Products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WK74514 New Practice for Measurement of Particulate Matter in Pharmaceuticals using Automated Membrane Microscopy</a:t>
            </a:r>
          </a:p>
          <a:p>
            <a:endParaRPr lang="en-US" sz="1600" dirty="0"/>
          </a:p>
          <a:p>
            <a:r>
              <a:rPr lang="en-US" sz="1600" b="1" dirty="0"/>
              <a:t>E55.04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WK64991 New Practice for Stability of Early Phase Protein Products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WK65428 New Guide for the Application of Continuous Processing in the Biopharmaceutical Industry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WK65429 New Practice for Process to Remove Retrovirus by Small Virus Retentive Filters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600" dirty="0"/>
              <a:t>WK74440 New Test Methods for Physical Integrity Testing of Single-Use Systems</a:t>
            </a:r>
          </a:p>
          <a:p>
            <a:endParaRPr lang="en-US" sz="1600" dirty="0"/>
          </a:p>
          <a:p>
            <a:r>
              <a:rPr lang="en-US" sz="1600" b="1" dirty="0"/>
              <a:t>E55.06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WK69660 New Guide for Guidance on Microbiological Quality &amp; Prevention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WK69826 New Guide for Standard Template for Environmental Monitoring (EM) Trend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WK74412 New Guide for Critical Airflow Visualization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E5046-B588-413A-8EE4-3C4C5E8F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6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0839" indent="-450839"/>
            <a:r>
              <a:rPr lang="en-US" dirty="0">
                <a:latin typeface="Arial" charset="0"/>
              </a:rPr>
              <a:t>E55 Membership 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747413" y="1502268"/>
            <a:ext cx="7965000" cy="4773613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ASTM Membership is open to all</a:t>
            </a:r>
          </a:p>
          <a:p>
            <a:endParaRPr lang="en-US" sz="2400" dirty="0"/>
          </a:p>
          <a:p>
            <a:r>
              <a:rPr lang="en-US" sz="2400" dirty="0"/>
              <a:t>Diverse stakeholders</a:t>
            </a:r>
          </a:p>
          <a:p>
            <a:pPr lvl="1"/>
            <a:r>
              <a:rPr lang="en-US" sz="2100" dirty="0"/>
              <a:t>200+ members representing</a:t>
            </a:r>
          </a:p>
          <a:p>
            <a:pPr lvl="2"/>
            <a:r>
              <a:rPr lang="en-US" sz="2100" dirty="0"/>
              <a:t> Industry; pharma, biopharma, suppliers</a:t>
            </a:r>
          </a:p>
          <a:p>
            <a:pPr lvl="2"/>
            <a:r>
              <a:rPr lang="en-US" sz="2100" dirty="0"/>
              <a:t> Government</a:t>
            </a:r>
          </a:p>
          <a:p>
            <a:pPr lvl="2"/>
            <a:r>
              <a:rPr lang="en-US" sz="2100" dirty="0"/>
              <a:t> Academia</a:t>
            </a:r>
          </a:p>
          <a:p>
            <a:pPr lvl="2"/>
            <a:r>
              <a:rPr lang="en-US" sz="2100" dirty="0"/>
              <a:t> Standards Development Organizations</a:t>
            </a:r>
          </a:p>
          <a:p>
            <a:pPr lvl="2"/>
            <a:r>
              <a:rPr lang="en-US" sz="2100" dirty="0"/>
              <a:t> General interest; professional orgs, trade associations, etc. </a:t>
            </a:r>
          </a:p>
          <a:p>
            <a:endParaRPr lang="en-US" dirty="0"/>
          </a:p>
          <a:p>
            <a:r>
              <a:rPr lang="en-US" sz="2400" dirty="0"/>
              <a:t>International Membership including</a:t>
            </a:r>
          </a:p>
          <a:p>
            <a:pPr lvl="1"/>
            <a:r>
              <a:rPr kumimoji="1" lang="en-US" sz="2000" dirty="0"/>
              <a:t>Belgium, Canada, Chile, China, Denmark, France, Germany, Ireland, Japan, Luxembourg, Malta, Mexico, Nepal, New Zealand, Peru, Singapore, Spain, Switzerland, United Kingdom, &amp; United States</a:t>
            </a:r>
          </a:p>
          <a:p>
            <a:pPr>
              <a:buNone/>
            </a:pPr>
            <a:endParaRPr kumimoji="1"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A79059-13DB-4E9E-841D-C993296B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Future Standards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C88026-9371-4831-ADAA-DFA7EFFB4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460" y="1455939"/>
            <a:ext cx="7173157" cy="486496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B8CA6-725D-4232-A6D7-AF5EC3FF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6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97862F-68B3-410A-BE22-ECACA8D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to Growing needs in Product/Treatment Manufacturing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DDF51-7698-40B5-BE96-8A4BD24B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D3FAF27-8B82-4449-B01B-BEC948125F21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783"/>
              <a:t>18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14C92-1C6B-44E5-AE71-5114008C08C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2458" y="1713390"/>
            <a:ext cx="6362392" cy="43159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New Areas of Interest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3985EE-A201-48D1-860D-3FCD0A9D6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4690" y="2661478"/>
            <a:ext cx="5762625" cy="2662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4F5C94-E89C-4789-B386-9348F898F95D}"/>
              </a:ext>
            </a:extLst>
          </p:cNvPr>
          <p:cNvSpPr txBox="1"/>
          <p:nvPr/>
        </p:nvSpPr>
        <p:spPr>
          <a:xfrm>
            <a:off x="3214690" y="5324476"/>
            <a:ext cx="576262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675" dirty="0">
                <a:solidFill>
                  <a:prstClr val="black"/>
                </a:solidFill>
                <a:latin typeface="Calibri" panose="020F0502020204030204"/>
                <a:hlinkClick r:id="rId3" tooltip="http://www.playstationblast.com.br/2012/11/criticos-de-games-e-fas-exagerados.html"/>
              </a:rPr>
              <a:t>This Photo</a:t>
            </a:r>
            <a:r>
              <a:rPr lang="en-US" sz="675" dirty="0">
                <a:solidFill>
                  <a:prstClr val="black"/>
                </a:solidFill>
                <a:latin typeface="Calibri" panose="020F0502020204030204"/>
              </a:rPr>
              <a:t> by Unknown Author is licensed under </a:t>
            </a:r>
            <a:r>
              <a:rPr lang="en-US" sz="675" dirty="0">
                <a:solidFill>
                  <a:prstClr val="black"/>
                </a:solidFill>
                <a:latin typeface="Calibri" panose="020F0502020204030204"/>
                <a:hlinkClick r:id="rId4" tooltip="https://creativecommons.org/licenses/by-sa/3.0/"/>
              </a:rPr>
              <a:t>CC BY-SA</a:t>
            </a:r>
            <a:endParaRPr lang="en-US" sz="67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776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DAD2F4-DC3A-4BB1-84D1-401BEB82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>
                <a:solidFill>
                  <a:srgbClr val="FEFFFF"/>
                </a:solidFill>
              </a:rPr>
              <a:t>Responding to Growing needs in Product/Treatment Manufacturing (I)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4FB17-2378-42F3-A344-64144EA0AF9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Cell Therapy</a:t>
            </a:r>
          </a:p>
          <a:p>
            <a:pPr marL="0" lvl="1" indent="0" defTabSz="914400">
              <a:lnSpc>
                <a:spcPct val="90000"/>
              </a:lnSpc>
              <a:buNone/>
            </a:pPr>
            <a:r>
              <a:rPr lang="en-US" sz="2400" dirty="0"/>
              <a:t>(E55.04)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 Therapy  </a:t>
            </a:r>
          </a:p>
          <a:p>
            <a:pPr marL="0" lvl="1" indent="0" defTabSz="914400">
              <a:lnSpc>
                <a:spcPct val="90000"/>
              </a:lnSpc>
              <a:buNone/>
            </a:pPr>
            <a:r>
              <a:rPr lang="en-US" sz="2400" dirty="0"/>
              <a:t>(E55.04)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C8B501-9180-421F-9B3E-C0B766D66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8024706" y="733390"/>
            <a:ext cx="3343407" cy="2507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2BDA5A-2484-451F-97CB-0298183685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24706" y="3583116"/>
            <a:ext cx="3340358" cy="26138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3F059-0D54-48B2-A59D-21CB1E5E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3FAF27-8B82-4449-B01B-BEC948125F21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981724" y="1724690"/>
            <a:ext cx="3534695" cy="48094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What is ASTM?</a:t>
            </a:r>
          </a:p>
          <a:p>
            <a:r>
              <a:rPr lang="en-US" dirty="0"/>
              <a:t>Organized in </a:t>
            </a:r>
            <a:r>
              <a:rPr lang="en-US" b="1" dirty="0"/>
              <a:t>1898</a:t>
            </a:r>
          </a:p>
          <a:p>
            <a:r>
              <a:rPr lang="en-US" dirty="0"/>
              <a:t>International Standards Developing Organization (SDO)</a:t>
            </a:r>
          </a:p>
          <a:p>
            <a:r>
              <a:rPr lang="en-US" dirty="0"/>
              <a:t>Non-governmental, not-for-profit organization</a:t>
            </a:r>
          </a:p>
          <a:p>
            <a:r>
              <a:rPr lang="en-US" dirty="0"/>
              <a:t>Over </a:t>
            </a:r>
            <a:r>
              <a:rPr lang="en-US" b="1" dirty="0"/>
              <a:t>12,000</a:t>
            </a:r>
            <a:r>
              <a:rPr lang="en-US" dirty="0"/>
              <a:t> International Standards</a:t>
            </a:r>
          </a:p>
          <a:p>
            <a:r>
              <a:rPr lang="en-US" dirty="0"/>
              <a:t>Over </a:t>
            </a:r>
            <a:r>
              <a:rPr lang="en-US" b="1" dirty="0"/>
              <a:t>34,000</a:t>
            </a:r>
            <a:r>
              <a:rPr lang="en-US" dirty="0"/>
              <a:t> Members</a:t>
            </a:r>
          </a:p>
          <a:p>
            <a:r>
              <a:rPr lang="en-US" dirty="0"/>
              <a:t>Over </a:t>
            </a:r>
            <a:r>
              <a:rPr lang="en-US" b="1" dirty="0"/>
              <a:t>145</a:t>
            </a:r>
            <a:r>
              <a:rPr lang="en-US" dirty="0"/>
              <a:t> Technical Committees</a:t>
            </a:r>
          </a:p>
          <a:p>
            <a:r>
              <a:rPr lang="en-US" b="1" dirty="0"/>
              <a:t>90</a:t>
            </a:r>
            <a:r>
              <a:rPr lang="en-US" dirty="0"/>
              <a:t> Industry Sectors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2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ASTM International</a:t>
            </a:r>
            <a:endParaRPr lang="en-US" dirty="0"/>
          </a:p>
        </p:txBody>
      </p:sp>
      <p:pic>
        <p:nvPicPr>
          <p:cNvPr id="8" name="Picture 7" descr="Portal_Laptop.ti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5257800" y="1772712"/>
            <a:ext cx="5410200" cy="41708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2209800"/>
            <a:ext cx="4267200" cy="299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5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2E1344-C9F2-4CC1-83BD-172E3E8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>
                <a:solidFill>
                  <a:srgbClr val="FEFFFF"/>
                </a:solidFill>
              </a:rPr>
              <a:t>Responding to Growing needs in Product/Treatment Manufacturing (II)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BEA40B-56A6-453E-8AFA-34F73F0CB94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Combination Products</a:t>
            </a:r>
          </a:p>
          <a:p>
            <a:pPr marL="0" lvl="1" indent="0" defTabSz="914400">
              <a:lnSpc>
                <a:spcPct val="90000"/>
              </a:lnSpc>
              <a:buNone/>
            </a:pPr>
            <a:r>
              <a:rPr lang="en-US" sz="2400" dirty="0"/>
              <a:t>(E55.03)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Pharmaceutical 3D Manufacturing</a:t>
            </a:r>
          </a:p>
          <a:p>
            <a:pPr marL="0" lvl="1" indent="0" defTabSz="914400">
              <a:lnSpc>
                <a:spcPct val="90000"/>
              </a:lnSpc>
              <a:buNone/>
            </a:pPr>
            <a:r>
              <a:rPr lang="en-US" sz="2400" dirty="0"/>
              <a:t>(E55.03)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05471-A821-496D-A6CC-4B4A0B2AA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4706" y="804267"/>
            <a:ext cx="3343407" cy="2365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2C0FA2-A7C7-4D35-BC9C-F631BAEDC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8998" y="3511296"/>
            <a:ext cx="3031773" cy="275747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809AB-FAF2-4E26-B86F-FD7F3E85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3FAF27-8B82-4449-B01B-BEC948125F21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 sz="10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9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B79709-596B-475A-8ACE-69B13594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500">
                <a:solidFill>
                  <a:srgbClr val="FEFFFF"/>
                </a:solidFill>
              </a:rPr>
              <a:t>Responding to Growing needs in Product/Treatment Manufacturing (III)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F5CF6-D2F7-49D0-87FE-0109F7E3A3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282189" y="2494450"/>
            <a:ext cx="5773883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Cancer Vaccines</a:t>
            </a:r>
          </a:p>
          <a:p>
            <a:pPr marL="0" lvl="1" indent="0" defTabSz="914400">
              <a:lnSpc>
                <a:spcPct val="90000"/>
              </a:lnSpc>
              <a:buNone/>
            </a:pPr>
            <a:r>
              <a:rPr lang="en-US" sz="2400" dirty="0"/>
              <a:t>(E55.04)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Artificial Intelligence in Pharmaceutical and Biopharmaceutical Industry</a:t>
            </a:r>
          </a:p>
          <a:p>
            <a:pPr marL="0" lvl="1" indent="0" defTabSz="914400">
              <a:lnSpc>
                <a:spcPct val="90000"/>
              </a:lnSpc>
              <a:buNone/>
            </a:pPr>
            <a:r>
              <a:rPr lang="en-US" sz="2400" dirty="0"/>
              <a:t>(E55.03 or 01)    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7866B-F8D0-4262-9555-D568B5093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4706" y="1071910"/>
            <a:ext cx="3343407" cy="1830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883308-37A2-4FAF-B4C3-0CC003C7B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4706" y="3867046"/>
            <a:ext cx="3340358" cy="20459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A6233-D574-454C-85CD-2D8E5685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D3FAF27-8B82-4449-B01B-BEC948125F21}" type="slidenum">
              <a:rPr lang="en-US" sz="100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 sz="10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0138CC-45A6-45C8-91E3-3EF3DAE7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 shape the Future?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FF19C-F57B-4F90-AC70-FBB57B90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D3FAF27-8B82-4449-B01B-BEC948125F21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783"/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7336D-0AB5-4874-84FD-3DBBCE77536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70012" y="1798468"/>
            <a:ext cx="7245350" cy="4149725"/>
          </a:xfrm>
        </p:spPr>
        <p:txBody>
          <a:bodyPr>
            <a:normAutofit/>
          </a:bodyPr>
          <a:lstStyle/>
          <a:p>
            <a:pPr marL="171446" indent="-171446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Join ASTM E55! </a:t>
            </a:r>
          </a:p>
          <a:p>
            <a:pPr marL="514338" lvl="1" indent="-171446">
              <a:lnSpc>
                <a:spcPct val="90000"/>
              </a:lnSpc>
              <a:spcBef>
                <a:spcPts val="375"/>
              </a:spcBef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Can participate as a non-member, but you cannot vote. </a:t>
            </a:r>
          </a:p>
          <a:p>
            <a:pPr marL="171446" indent="-171446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Join Sub- Committees as you choose- fits your interest and needs. </a:t>
            </a:r>
          </a:p>
          <a:p>
            <a:pPr marL="171446" indent="-171446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You can help influence and guide our industry</a:t>
            </a:r>
          </a:p>
          <a:p>
            <a:pPr marL="514338" lvl="1" indent="-171446">
              <a:lnSpc>
                <a:spcPct val="90000"/>
              </a:lnSpc>
              <a:spcBef>
                <a:spcPts val="375"/>
              </a:spcBef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Helping to determine what standards get written</a:t>
            </a:r>
          </a:p>
          <a:p>
            <a:pPr marL="514338" lvl="1" indent="-171446">
              <a:lnSpc>
                <a:spcPct val="90000"/>
              </a:lnSpc>
              <a:spcBef>
                <a:spcPts val="375"/>
              </a:spcBef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Voting on content of standards</a:t>
            </a:r>
          </a:p>
          <a:p>
            <a:pPr marL="514338" lvl="1" indent="-171446">
              <a:lnSpc>
                <a:spcPct val="90000"/>
              </a:lnSpc>
              <a:spcBef>
                <a:spcPts val="375"/>
              </a:spcBef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Helping to update and re-invigorate existing standards to improve them and remain relevant.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7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66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9222" y="6539235"/>
            <a:ext cx="1086055" cy="122744"/>
          </a:xfrm>
        </p:spPr>
        <p:txBody>
          <a:bodyPr/>
          <a:lstStyle/>
          <a:p>
            <a:fld id="{37ADAC89-8842-4A11-982A-89F9F87868C5}" type="datetime4">
              <a:rPr lang="en-GB" smtClean="0">
                <a:solidFill>
                  <a:srgbClr val="414141"/>
                </a:solidFill>
              </a:rPr>
              <a:pPr/>
              <a:t>06 April 2021</a:t>
            </a:fld>
            <a:r>
              <a:rPr lang="en-GB" dirty="0">
                <a:solidFill>
                  <a:srgbClr val="414141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4723" cy="861283"/>
          </a:xfrm>
        </p:spPr>
        <p:txBody>
          <a:bodyPr/>
          <a:lstStyle/>
          <a:p>
            <a:r>
              <a:rPr lang="en-GB" sz="3200" dirty="0"/>
              <a:t>Effective and Relevant Around The World</a:t>
            </a:r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703074" y="1582016"/>
            <a:ext cx="5376172" cy="48074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The Role of Standards</a:t>
            </a:r>
          </a:p>
          <a:p>
            <a:pPr lvl="1"/>
            <a:r>
              <a:rPr lang="en-GB" dirty="0"/>
              <a:t>Ensures safety, quality, and reliability</a:t>
            </a:r>
          </a:p>
          <a:p>
            <a:pPr lvl="1"/>
            <a:r>
              <a:rPr lang="en-US" dirty="0"/>
              <a:t>Voluntary consensus process gives everyone </a:t>
            </a:r>
            <a:br>
              <a:rPr lang="en-US" dirty="0"/>
            </a:br>
            <a:r>
              <a:rPr lang="en-US" dirty="0"/>
              <a:t>an opportunity to participate – ensuring standards </a:t>
            </a:r>
            <a:br>
              <a:rPr lang="en-US" dirty="0"/>
            </a:br>
            <a:r>
              <a:rPr lang="en-US" dirty="0"/>
              <a:t>are effective and relevant across diverse markets</a:t>
            </a:r>
          </a:p>
          <a:p>
            <a:pPr lvl="1"/>
            <a:r>
              <a:rPr lang="en-US" dirty="0"/>
              <a:t>Embracing all the principles of the World Trade Organization’s Agreement on Technical Barriers to Trade</a:t>
            </a:r>
          </a:p>
          <a:p>
            <a:pPr lvl="1"/>
            <a:r>
              <a:rPr lang="en-US" dirty="0"/>
              <a:t>Incorporated into contracts, regulations, codes, and laws, they support established and emerging economies and free and fair global trade</a:t>
            </a:r>
          </a:p>
          <a:p>
            <a:pPr lvl="1"/>
            <a:r>
              <a:rPr lang="en-US" dirty="0"/>
              <a:t>Constantly </a:t>
            </a:r>
            <a:r>
              <a:rPr lang="en-GB" dirty="0"/>
              <a:t>responding to new challenges, new technology and new markets </a:t>
            </a:r>
          </a:p>
          <a:p>
            <a:pPr marL="0" lvl="1" indent="0">
              <a:buNone/>
            </a:pPr>
            <a:endParaRPr lang="en-US" sz="1500" dirty="0"/>
          </a:p>
        </p:txBody>
      </p:sp>
      <p:pic>
        <p:nvPicPr>
          <p:cNvPr id="10" name="Picture 9" descr="stand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00" y="1449000"/>
            <a:ext cx="3679496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4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Standards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2057400" y="1695985"/>
            <a:ext cx="2453891" cy="364754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Standards have broad support from industry and International regulatory bodies</a:t>
            </a:r>
          </a:p>
          <a:p>
            <a:endParaRPr lang="en-US" sz="2000" dirty="0"/>
          </a:p>
          <a:p>
            <a:r>
              <a:rPr lang="en-US" sz="2000" dirty="0"/>
              <a:t>May be used as a basis for laws and regulations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D8C1C-97CB-4176-BD8E-BEC9B052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039" y="2133602"/>
            <a:ext cx="5505451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 Regulatory Landscape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7AFB-8306-4DB2-9960-EF1BBBA584EA}" type="slidenum">
              <a:rPr lang="en-US" smtClean="0">
                <a:solidFill>
                  <a:srgbClr val="6A6A6A"/>
                </a:solidFill>
              </a:rPr>
              <a:pPr/>
              <a:t>5</a:t>
            </a:fld>
            <a:endParaRPr lang="en-US">
              <a:solidFill>
                <a:srgbClr val="6A6A6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r="8333"/>
          <a:stretch/>
        </p:blipFill>
        <p:spPr bwMode="auto">
          <a:xfrm>
            <a:off x="2396971" y="1298119"/>
            <a:ext cx="7139895" cy="53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1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E55 Committee Scope and History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65392" y="1497981"/>
            <a:ext cx="11252844" cy="4801824"/>
          </a:xfrm>
        </p:spPr>
        <p:txBody>
          <a:bodyPr>
            <a:normAutofit/>
          </a:bodyPr>
          <a:lstStyle/>
          <a:p>
            <a:r>
              <a:rPr lang="en-US" sz="2400" b="1" dirty="0"/>
              <a:t>Scope:</a:t>
            </a:r>
            <a:r>
              <a:rPr lang="en-US" sz="2400" dirty="0"/>
              <a:t> </a:t>
            </a:r>
            <a:r>
              <a:rPr lang="en-US" sz="2400" i="1" dirty="0"/>
              <a:t>development of standardized nomenclature and definitions of terms, recommended practices, guides, test methods, specifications, and performance standards for the manufacture of pharmaceutical and biopharmaceutical products</a:t>
            </a:r>
          </a:p>
          <a:p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Formed in 2003 under previous title “Pharmaceutical Application of Process Analytical Technology”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900" dirty="0"/>
              <a:t>Improve efficiency, process control, safety, and ultimately, product quality and public health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In 2006, E55 expanded to address all aspects of </a:t>
            </a:r>
            <a:r>
              <a:rPr lang="en-US" sz="1900" dirty="0" err="1"/>
              <a:t>pharma</a:t>
            </a:r>
            <a:r>
              <a:rPr lang="en-US" sz="1900" dirty="0"/>
              <a:t>, changing to current title “Manufacture of Pharmaceutical Products”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In 2015, E55 again expanded to meet industry’s needs to the title of “Manufacture of Pharmaceutical and Biopharmaceutical Products”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02657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F78664D-CEBD-4184-8F90-D2C0BEAB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03" y="1493839"/>
            <a:ext cx="4077103" cy="50278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AADF-FDF4-4477-897B-EA9D10DE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7EC9-068C-40E5-A1C1-3A0D09D87F13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9A7EA4-67FC-4D27-B0AD-6AC4E1FD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E55 Committee Structure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63676A-40A4-40C6-B237-4FAD0F96CBD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E55 Technical Subcommittees develop standards within their scope</a:t>
            </a:r>
          </a:p>
          <a:p>
            <a:r>
              <a:rPr lang="en-US" sz="2000" dirty="0"/>
              <a:t>All standards must be approved at the Subcommittee and Main committee </a:t>
            </a:r>
          </a:p>
          <a:p>
            <a:r>
              <a:rPr lang="en-US" sz="2000" dirty="0"/>
              <a:t>Administrative Subcommittees oversee various tasks around the development of E55 standards as well as the operations of the full Committee</a:t>
            </a:r>
          </a:p>
        </p:txBody>
      </p:sp>
    </p:spTree>
    <p:extLst>
      <p:ext uri="{BB962C8B-B14F-4D97-AF65-F5344CB8AC3E}">
        <p14:creationId xmlns:p14="http://schemas.microsoft.com/office/powerpoint/2010/main" val="182369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99874968-ADAA-47B6-B617-F2E5C1EC8EA6}"/>
              </a:ext>
            </a:extLst>
          </p:cNvPr>
          <p:cNvSpPr txBox="1">
            <a:spLocks/>
          </p:cNvSpPr>
          <p:nvPr/>
        </p:nvSpPr>
        <p:spPr>
          <a:xfrm>
            <a:off x="6301726" y="1493839"/>
            <a:ext cx="4020975" cy="47251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3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Recording Secretary</a:t>
            </a:r>
          </a:p>
          <a:p>
            <a:r>
              <a:rPr lang="en-US" sz="1800" b="1" dirty="0"/>
              <a:t>Rick Van Doel</a:t>
            </a:r>
          </a:p>
          <a:p>
            <a:r>
              <a:rPr lang="en-US" sz="1800" dirty="0"/>
              <a:t>Performance Validation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800" u="sng" dirty="0"/>
              <a:t>Membership Secretary</a:t>
            </a:r>
          </a:p>
          <a:p>
            <a:r>
              <a:rPr lang="en-US" b="1" dirty="0"/>
              <a:t>Claus Weisemann</a:t>
            </a:r>
          </a:p>
          <a:p>
            <a:r>
              <a:rPr lang="en-US" dirty="0" err="1"/>
              <a:t>NGMBio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Subcommittee E55.90 Executive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Chair</a:t>
            </a:r>
          </a:p>
          <a:p>
            <a:r>
              <a:rPr lang="en-US" sz="1800" b="1" dirty="0"/>
              <a:t>Ferdinando Aspesi </a:t>
            </a:r>
          </a:p>
          <a:p>
            <a:r>
              <a:rPr lang="en-US" sz="1800" dirty="0"/>
              <a:t>Bridge Associates International, LLC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1800" u="sng" dirty="0"/>
              <a:t>Vice Chair</a:t>
            </a:r>
          </a:p>
          <a:p>
            <a:r>
              <a:rPr lang="en-US" sz="1800" b="1" dirty="0"/>
              <a:t>Russ Madsen</a:t>
            </a:r>
          </a:p>
          <a:p>
            <a:r>
              <a:rPr lang="en-US" sz="1800" dirty="0"/>
              <a:t>The Williamsburg Group, LLC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19046E-2D28-484B-BAAC-875925C7B59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54" y="1759438"/>
            <a:ext cx="1133711" cy="1687175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F59218-C473-4B04-93B4-7D1FF6EA5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35" y="4367075"/>
            <a:ext cx="1131527" cy="1485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66783-8A9E-4D7D-986D-1D2D835B4E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t="5135" r="16114" b="30768"/>
          <a:stretch/>
        </p:blipFill>
        <p:spPr>
          <a:xfrm>
            <a:off x="9188389" y="4476763"/>
            <a:ext cx="1230043" cy="160649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8545EF-56F8-4359-8E13-030C50C0E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21250" r="15001" b="10000"/>
          <a:stretch/>
        </p:blipFill>
        <p:spPr bwMode="auto">
          <a:xfrm>
            <a:off x="9188388" y="1751213"/>
            <a:ext cx="1207459" cy="16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4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4F5AD7B-065D-459A-8774-7658799F2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65312" y="1916373"/>
            <a:ext cx="8116888" cy="4308475"/>
          </a:xfrm>
        </p:spPr>
        <p:txBody>
          <a:bodyPr>
            <a:normAutofit/>
          </a:bodyPr>
          <a:lstStyle/>
          <a:p>
            <a:r>
              <a:rPr lang="en-US" dirty="0"/>
              <a:t>Chair: Benoit Inge</a:t>
            </a:r>
          </a:p>
          <a:p>
            <a:pPr lvl="1"/>
            <a:r>
              <a:rPr lang="en-US" dirty="0"/>
              <a:t>Vertex </a:t>
            </a:r>
          </a:p>
          <a:p>
            <a:r>
              <a:rPr lang="en-US" dirty="0"/>
              <a:t>Scope: </a:t>
            </a:r>
            <a:r>
              <a:rPr lang="en-US" i="1" dirty="0"/>
              <a:t>Develops standards focused on pharmaceutical process understanding, process design, control, and optimization as well as the implementation and practice of process analytical technology </a:t>
            </a:r>
          </a:p>
          <a:p>
            <a:r>
              <a:rPr lang="en-US" dirty="0"/>
              <a:t>Covers PAT system management, implementation and practice, allowing it to be highly effective in response to industry needs</a:t>
            </a:r>
          </a:p>
          <a:p>
            <a:endParaRPr lang="en-US" dirty="0"/>
          </a:p>
          <a:p>
            <a:r>
              <a:rPr lang="en-US" dirty="0"/>
              <a:t>80 Members</a:t>
            </a:r>
          </a:p>
          <a:p>
            <a:r>
              <a:rPr lang="en-US" dirty="0"/>
              <a:t>8 Current standards, including:</a:t>
            </a:r>
          </a:p>
          <a:p>
            <a:pPr lvl="1"/>
            <a:r>
              <a:rPr lang="en-US" b="1" dirty="0"/>
              <a:t>E2474</a:t>
            </a:r>
            <a:r>
              <a:rPr lang="en-US" dirty="0"/>
              <a:t> Practice for Pharmaceutical Process Design Utilizing Process Analytical Technology</a:t>
            </a:r>
          </a:p>
          <a:p>
            <a:pPr lvl="1"/>
            <a:r>
              <a:rPr lang="en-US" b="1" dirty="0"/>
              <a:t>E2475</a:t>
            </a:r>
            <a:r>
              <a:rPr lang="en-US" dirty="0"/>
              <a:t> Guide for Process Understanding Related to Pharmaceutical Manufacture and Control</a:t>
            </a:r>
          </a:p>
          <a:p>
            <a:pPr lvl="1"/>
            <a:r>
              <a:rPr lang="en-US" b="1" dirty="0"/>
              <a:t>E2968</a:t>
            </a:r>
            <a:r>
              <a:rPr lang="en-US" dirty="0"/>
              <a:t> Guide for Application of Continuous Processing in the Pharmaceutical Industry</a:t>
            </a:r>
          </a:p>
          <a:p>
            <a:pPr lvl="1"/>
            <a:r>
              <a:rPr lang="en-US" b="1" dirty="0"/>
              <a:t>E3177</a:t>
            </a:r>
            <a:r>
              <a:rPr lang="en-US" dirty="0"/>
              <a:t> Guide on Sampling for Process Analytical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4B32-AF69-47E2-A9F8-D8DCC151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t>9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D4C1BC-44BC-44FC-A57D-DAAF5C5F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E55.01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43D16F-E373-4705-840E-D7FB93BC03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0013" y="1371601"/>
            <a:ext cx="5368987" cy="5447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Process Understanding and PAT System Management, Implementation and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381BE-1A71-4D02-A125-F753F1ABB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1422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8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1390</Words>
  <Application>Microsoft Office PowerPoint</Application>
  <PresentationFormat>Widescreen</PresentationFormat>
  <Paragraphs>242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Office Theme</vt:lpstr>
      <vt:lpstr>PowerPoint Presentation</vt:lpstr>
      <vt:lpstr>ASTM International</vt:lpstr>
      <vt:lpstr>Effective and Relevant Around The World</vt:lpstr>
      <vt:lpstr>Importance of Standards</vt:lpstr>
      <vt:lpstr>Pharma Regulatory Landscape</vt:lpstr>
      <vt:lpstr>E55 Committee Scope and History</vt:lpstr>
      <vt:lpstr>E55 Committee Structure</vt:lpstr>
      <vt:lpstr>Subcommittee E55.90 Executive</vt:lpstr>
      <vt:lpstr>Subcommittee E55.01</vt:lpstr>
      <vt:lpstr>Subcommittee E55.03</vt:lpstr>
      <vt:lpstr>Subcommittee E55.04</vt:lpstr>
      <vt:lpstr>Subcommittee E55.05</vt:lpstr>
      <vt:lpstr>Subcommittee E55.06</vt:lpstr>
      <vt:lpstr>Subcommittee E55.91</vt:lpstr>
      <vt:lpstr>E55 Proposed New Standards</vt:lpstr>
      <vt:lpstr>E55 Membership </vt:lpstr>
      <vt:lpstr>Topics for Future Standards</vt:lpstr>
      <vt:lpstr>Responding to Growing needs in Product/Treatment Manufacturing </vt:lpstr>
      <vt:lpstr>Responding to Growing needs in Product/Treatment Manufacturing (I)</vt:lpstr>
      <vt:lpstr>Responding to Growing needs in Product/Treatment Manufacturing (II)</vt:lpstr>
      <vt:lpstr>Responding to Growing needs in Product/Treatment Manufacturing (III)</vt:lpstr>
      <vt:lpstr>How can you help shape the Future?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Gobbi, Sara</dc:creator>
  <cp:lastModifiedBy>Murdock, Travis</cp:lastModifiedBy>
  <cp:revision>7</cp:revision>
  <dcterms:created xsi:type="dcterms:W3CDTF">2021-02-05T14:32:21Z</dcterms:created>
  <dcterms:modified xsi:type="dcterms:W3CDTF">2021-04-06T15:11:35Z</dcterms:modified>
</cp:coreProperties>
</file>