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4071" r:id="rId2"/>
    <p:sldMasterId id="2147484084" r:id="rId3"/>
  </p:sldMasterIdLst>
  <p:notesMasterIdLst>
    <p:notesMasterId r:id="rId14"/>
  </p:notesMasterIdLst>
  <p:sldIdLst>
    <p:sldId id="287" r:id="rId4"/>
    <p:sldId id="290" r:id="rId5"/>
    <p:sldId id="293" r:id="rId6"/>
    <p:sldId id="292" r:id="rId7"/>
    <p:sldId id="275" r:id="rId8"/>
    <p:sldId id="289" r:id="rId9"/>
    <p:sldId id="291" r:id="rId10"/>
    <p:sldId id="277" r:id="rId11"/>
    <p:sldId id="284" r:id="rId12"/>
    <p:sldId id="296" r:id="rId1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7" autoAdjust="0"/>
    <p:restoredTop sz="94660" autoAdjust="0"/>
  </p:normalViewPr>
  <p:slideViewPr>
    <p:cSldViewPr>
      <p:cViewPr>
        <p:scale>
          <a:sx n="140" d="100"/>
          <a:sy n="140" d="100"/>
        </p:scale>
        <p:origin x="2722"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dirty="0">
                <a:latin typeface="Arial" charset="0"/>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Arial" charset="0"/>
              </a:defRPr>
            </a:lvl1pPr>
          </a:lstStyle>
          <a:p>
            <a:pPr>
              <a:defRPr/>
            </a:pPr>
            <a:fld id="{C8A82860-21A7-4205-A17A-26D527F025E9}" type="datetimeFigureOut">
              <a:rPr lang="en-US"/>
              <a:pPr>
                <a:defRPr/>
              </a:pPr>
              <a:t>5/12/2014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dirty="0">
                <a:latin typeface="Arial" charset="0"/>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Arial" charset="0"/>
              </a:defRPr>
            </a:lvl1pPr>
          </a:lstStyle>
          <a:p>
            <a:pPr>
              <a:defRPr/>
            </a:pPr>
            <a:fld id="{0BE34E06-8572-4DEF-B130-C0D6BE5973F6}" type="slidenum">
              <a:rPr lang="en-US"/>
              <a:pPr>
                <a:defRPr/>
              </a:pPr>
              <a:t>‹#›</a:t>
            </a:fld>
            <a:endParaRPr lang="en-US" dirty="0"/>
          </a:p>
        </p:txBody>
      </p:sp>
    </p:spTree>
    <p:extLst>
      <p:ext uri="{BB962C8B-B14F-4D97-AF65-F5344CB8AC3E}">
        <p14:creationId xmlns:p14="http://schemas.microsoft.com/office/powerpoint/2010/main" val="13226414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8D685B-0F12-421E-9DF3-17E407315EA6}" type="slidenum">
              <a:rPr lang="en-US"/>
              <a:pPr/>
              <a:t>4</a:t>
            </a:fld>
            <a:endParaRPr lang="en-US" dirty="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sz="1400" dirty="0"/>
              <a:t>Federal Supply Group FSG 66:	Measuring Instruments</a:t>
            </a:r>
          </a:p>
          <a:p>
            <a:r>
              <a:rPr lang="en-US" sz="1400" dirty="0"/>
              <a:t>Federal Supply Class 6685:	Pressure, Temperature, and Humidity Measuring and Controlling Instruments </a:t>
            </a:r>
          </a:p>
          <a:p>
            <a:endParaRPr lang="en-US" sz="1400" dirty="0"/>
          </a:p>
          <a:p>
            <a:endParaRPr lang="en-US" sz="1400" dirty="0"/>
          </a:p>
          <a:p>
            <a:r>
              <a:rPr lang="en-US" sz="1400" dirty="0"/>
              <a:t>LSA many time they are DLA activities but need not be </a:t>
            </a:r>
          </a:p>
          <a:p>
            <a:endParaRPr lang="en-US" sz="1400" dirty="0"/>
          </a:p>
          <a:p>
            <a:r>
              <a:rPr lang="en-US" sz="1400" dirty="0"/>
              <a:t>NAVSEA acts as LSA, Preparing activity and custodian for MIL-M-17060</a:t>
            </a:r>
          </a:p>
          <a:p>
            <a:endParaRPr lang="en-US" sz="1400" dirty="0"/>
          </a:p>
          <a:p>
            <a:endParaRPr lang="en-US" sz="14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84275" y="698500"/>
            <a:ext cx="4643438" cy="3482975"/>
          </a:xfrm>
          <a:ln/>
        </p:spPr>
      </p:sp>
      <p:sp>
        <p:nvSpPr>
          <p:cNvPr id="45059" name="Rectangle 3"/>
          <p:cNvSpPr>
            <a:spLocks noGrp="1" noChangeArrowheads="1"/>
          </p:cNvSpPr>
          <p:nvPr>
            <p:ph type="body" idx="1"/>
          </p:nvPr>
        </p:nvSpPr>
        <p:spPr>
          <a:xfrm>
            <a:off x="701676" y="4416823"/>
            <a:ext cx="5607052" cy="4180686"/>
          </a:xfrm>
          <a:noFill/>
          <a:ln/>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Master" Target="../slideMasters/slideMaster3.xml"/><Relationship Id="rId5" Type="http://schemas.openxmlformats.org/officeDocument/2006/relationships/image" Target="../media/image8.jpeg"/><Relationship Id="rId4" Type="http://schemas.openxmlformats.org/officeDocument/2006/relationships/image" Target="../media/image5.jpe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Master" Target="../slideMasters/slideMaster2.xml"/><Relationship Id="rId5" Type="http://schemas.openxmlformats.org/officeDocument/2006/relationships/image" Target="../media/image8.jpeg"/><Relationship Id="rId4" Type="http://schemas.openxmlformats.org/officeDocument/2006/relationships/image" Target="../media/image5.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p:cNvPicPr>
            <a:picLocks noChangeAspect="1" noChangeArrowheads="1"/>
          </p:cNvPicPr>
          <p:nvPr userDrawn="1"/>
        </p:nvPicPr>
        <p:blipFill>
          <a:blip r:embed="rId2" cstate="print"/>
          <a:srcRect/>
          <a:stretch>
            <a:fillRect/>
          </a:stretch>
        </p:blipFill>
        <p:spPr bwMode="auto">
          <a:xfrm>
            <a:off x="7953375" y="6303963"/>
            <a:ext cx="1101725" cy="173037"/>
          </a:xfrm>
          <a:prstGeom prst="rect">
            <a:avLst/>
          </a:prstGeom>
          <a:noFill/>
          <a:ln w="12700">
            <a:noFill/>
            <a:miter lim="800000"/>
            <a:headEnd type="none" w="sm" len="sm"/>
            <a:tailEnd type="none" w="sm" len="sm"/>
          </a:ln>
        </p:spPr>
      </p:pic>
      <p:sp>
        <p:nvSpPr>
          <p:cNvPr id="5" name="Line 7"/>
          <p:cNvSpPr>
            <a:spLocks noChangeShapeType="1"/>
          </p:cNvSpPr>
          <p:nvPr/>
        </p:nvSpPr>
        <p:spPr bwMode="auto">
          <a:xfrm>
            <a:off x="41275" y="6456363"/>
            <a:ext cx="7859713" cy="0"/>
          </a:xfrm>
          <a:prstGeom prst="line">
            <a:avLst/>
          </a:prstGeom>
          <a:noFill/>
          <a:ln w="25400">
            <a:solidFill>
              <a:srgbClr val="A5C1FF"/>
            </a:solidFill>
            <a:round/>
            <a:headEnd type="none" w="sm" len="sm"/>
            <a:tailEnd type="none" w="sm" len="sm"/>
          </a:ln>
        </p:spPr>
        <p:txBody>
          <a:bodyPr wrap="none" lIns="91432" tIns="45716" rIns="91432" bIns="45716" anchor="ctr"/>
          <a:lstStyle/>
          <a:p>
            <a:pPr>
              <a:defRPr/>
            </a:pPr>
            <a:endParaRPr lang="en-US" dirty="0"/>
          </a:p>
        </p:txBody>
      </p:sp>
      <p:pic>
        <p:nvPicPr>
          <p:cNvPr id="6" name="Picture 8"/>
          <p:cNvPicPr>
            <a:picLocks noChangeAspect="1" noChangeArrowheads="1"/>
          </p:cNvPicPr>
          <p:nvPr/>
        </p:nvPicPr>
        <p:blipFill>
          <a:blip r:embed="rId3" cstate="print"/>
          <a:srcRect/>
          <a:stretch>
            <a:fillRect/>
          </a:stretch>
        </p:blipFill>
        <p:spPr bwMode="auto">
          <a:xfrm>
            <a:off x="8404225" y="471488"/>
            <a:ext cx="587375" cy="74612"/>
          </a:xfrm>
          <a:prstGeom prst="rect">
            <a:avLst/>
          </a:prstGeom>
          <a:noFill/>
          <a:ln w="12700">
            <a:noFill/>
            <a:miter lim="800000"/>
            <a:headEnd type="none" w="sm" len="sm"/>
            <a:tailEnd type="none" w="sm" len="sm"/>
          </a:ln>
        </p:spPr>
      </p:pic>
      <p:pic>
        <p:nvPicPr>
          <p:cNvPr id="7" name="Picture 9"/>
          <p:cNvPicPr>
            <a:picLocks noChangeAspect="1" noChangeArrowheads="1"/>
          </p:cNvPicPr>
          <p:nvPr/>
        </p:nvPicPr>
        <p:blipFill>
          <a:blip r:embed="rId4" cstate="print"/>
          <a:srcRect/>
          <a:stretch>
            <a:fillRect/>
          </a:stretch>
        </p:blipFill>
        <p:spPr bwMode="auto">
          <a:xfrm>
            <a:off x="7854950" y="660400"/>
            <a:ext cx="1200150" cy="149225"/>
          </a:xfrm>
          <a:prstGeom prst="rect">
            <a:avLst/>
          </a:prstGeom>
          <a:noFill/>
          <a:ln w="12700">
            <a:noFill/>
            <a:miter lim="800000"/>
            <a:headEnd type="none" w="sm" len="sm"/>
            <a:tailEnd type="none" w="sm" len="sm"/>
          </a:ln>
        </p:spPr>
      </p:pic>
      <p:sp>
        <p:nvSpPr>
          <p:cNvPr id="8" name="Line 10"/>
          <p:cNvSpPr>
            <a:spLocks noChangeShapeType="1"/>
          </p:cNvSpPr>
          <p:nvPr/>
        </p:nvSpPr>
        <p:spPr bwMode="auto">
          <a:xfrm>
            <a:off x="0" y="838200"/>
            <a:ext cx="8229600" cy="0"/>
          </a:xfrm>
          <a:prstGeom prst="line">
            <a:avLst/>
          </a:prstGeom>
          <a:noFill/>
          <a:ln w="25400">
            <a:solidFill>
              <a:srgbClr val="A5C1FF"/>
            </a:solidFill>
            <a:round/>
            <a:headEnd type="none" w="sm" len="sm"/>
            <a:tailEnd type="none" w="sm" len="sm"/>
          </a:ln>
        </p:spPr>
        <p:txBody>
          <a:bodyPr wrap="none" lIns="91432" tIns="45716" rIns="91432" bIns="45716" anchor="ctr"/>
          <a:lstStyle/>
          <a:p>
            <a:pPr>
              <a:defRPr/>
            </a:pPr>
            <a:endParaRPr lang="en-US" dirty="0"/>
          </a:p>
        </p:txBody>
      </p:sp>
      <p:pic>
        <p:nvPicPr>
          <p:cNvPr id="9" name="Picture 12" descr="navsea-color"/>
          <p:cNvPicPr>
            <a:picLocks noChangeAspect="1" noChangeArrowheads="1"/>
          </p:cNvPicPr>
          <p:nvPr/>
        </p:nvPicPr>
        <p:blipFill>
          <a:blip r:embed="rId5" cstate="print"/>
          <a:srcRect/>
          <a:stretch>
            <a:fillRect/>
          </a:stretch>
        </p:blipFill>
        <p:spPr bwMode="auto">
          <a:xfrm>
            <a:off x="0" y="0"/>
            <a:ext cx="1524000" cy="685800"/>
          </a:xfrm>
          <a:prstGeom prst="rect">
            <a:avLst/>
          </a:prstGeom>
          <a:noFill/>
          <a:ln w="9525">
            <a:noFill/>
            <a:miter lim="800000"/>
            <a:headEnd/>
            <a:tailEnd/>
          </a:ln>
        </p:spPr>
      </p:pic>
      <p:sp>
        <p:nvSpPr>
          <p:cNvPr id="74754" name="Rectangle 2"/>
          <p:cNvSpPr>
            <a:spLocks noGrp="1" noChangeArrowheads="1"/>
          </p:cNvSpPr>
          <p:nvPr>
            <p:ph type="ctrTitle"/>
          </p:nvPr>
        </p:nvSpPr>
        <p:spPr>
          <a:xfrm>
            <a:off x="685800" y="2130426"/>
            <a:ext cx="7772400" cy="1470025"/>
          </a:xfrm>
        </p:spPr>
        <p:txBody>
          <a:bodyPr/>
          <a:lstStyle>
            <a:lvl1pPr>
              <a:defRPr smtClean="0"/>
            </a:lvl1pPr>
          </a:lstStyle>
          <a:p>
            <a:r>
              <a:rPr lang="en-US" smtClean="0"/>
              <a:t>Click to edit Master title style</a:t>
            </a:r>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smtClean="0"/>
            </a:lvl1pPr>
          </a:lstStyle>
          <a:p>
            <a:r>
              <a:rPr lang="en-US" smtClean="0"/>
              <a:t>Click to edit Master subtitle style</a:t>
            </a:r>
          </a:p>
        </p:txBody>
      </p:sp>
      <p:sp>
        <p:nvSpPr>
          <p:cNvPr id="10" name="Rectangle 5"/>
          <p:cNvSpPr>
            <a:spLocks noGrp="1" noChangeArrowheads="1"/>
          </p:cNvSpPr>
          <p:nvPr>
            <p:ph type="sldNum" sz="quarter" idx="10"/>
          </p:nvPr>
        </p:nvSpPr>
        <p:spPr>
          <a:xfrm>
            <a:off x="6838950" y="6477000"/>
            <a:ext cx="2133600" cy="254000"/>
          </a:xfrm>
        </p:spPr>
        <p:txBody>
          <a:bodyPr/>
          <a:lstStyle>
            <a:lvl1pPr algn="r">
              <a:defRPr sz="1000" b="1" i="0" baseline="0">
                <a:latin typeface="Arial Unicode MS" pitchFamily="34" charset="-128"/>
                <a:cs typeface="Times New Roman" pitchFamily="18" charset="0"/>
              </a:defRPr>
            </a:lvl1pPr>
          </a:lstStyle>
          <a:p>
            <a:pPr>
              <a:defRPr/>
            </a:pPr>
            <a:fld id="{6B90025D-2739-4C55-81C2-ACCBA24A8C5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dirty="0">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83EDD3F-C399-411C-820D-5CB845A3B1E4}"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61716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dirty="0">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035A113-F6C6-4DA6-BDB0-FE21F8F60E54}"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252391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3213CFDA-A230-4A02-A448-C86FC7017CB5}"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130009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A9DFCAA0-A939-4CF9-A2C7-5F382BA6C77E}"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4114217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0E39523-46A5-47EA-9F1C-70B9FA635520}"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2791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22238"/>
            <a:ext cx="2209800" cy="5854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122238"/>
            <a:ext cx="6477000" cy="5854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6665B11-B248-4707-9ECD-4117A45CAE26}"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058689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124200" y="122238"/>
            <a:ext cx="5867400" cy="639762"/>
          </a:xfrm>
        </p:spPr>
        <p:txBody>
          <a:bodyPr/>
          <a:lstStyle/>
          <a:p>
            <a:r>
              <a:rPr lang="en-US"/>
              <a:t>Click to edit Master title style</a:t>
            </a:r>
          </a:p>
        </p:txBody>
      </p:sp>
      <p:sp>
        <p:nvSpPr>
          <p:cNvPr id="3" name="Text Placeholder 2"/>
          <p:cNvSpPr>
            <a:spLocks noGrp="1"/>
          </p:cNvSpPr>
          <p:nvPr>
            <p:ph type="body" sz="half" idx="1"/>
          </p:nvPr>
        </p:nvSpPr>
        <p:spPr>
          <a:xfrm>
            <a:off x="152400" y="990600"/>
            <a:ext cx="4343400" cy="4986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990600"/>
            <a:ext cx="4343400" cy="2416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559175"/>
            <a:ext cx="4343400" cy="2417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50800" y="6629400"/>
            <a:ext cx="1600200" cy="177800"/>
          </a:xfrm>
        </p:spPr>
        <p:txBody>
          <a:bodyPr/>
          <a:lstStyle>
            <a:lvl1pPr>
              <a:defRPr/>
            </a:lvl1pPr>
          </a:lstStyle>
          <a:p>
            <a:endParaRPr lang="en-US" dirty="0">
              <a:solidFill>
                <a:srgbClr val="000000"/>
              </a:solidFill>
            </a:endParaRPr>
          </a:p>
        </p:txBody>
      </p:sp>
      <p:sp>
        <p:nvSpPr>
          <p:cNvPr id="7" name="Footer Placeholder 6"/>
          <p:cNvSpPr>
            <a:spLocks noGrp="1"/>
          </p:cNvSpPr>
          <p:nvPr>
            <p:ph type="ftr" sz="quarter" idx="11"/>
          </p:nvPr>
        </p:nvSpPr>
        <p:spPr>
          <a:xfrm>
            <a:off x="2214563" y="6611938"/>
            <a:ext cx="4741862" cy="209550"/>
          </a:xfrm>
        </p:spPr>
        <p:txBody>
          <a:bodyPr/>
          <a:lstStyle>
            <a:lvl1pPr>
              <a:defRPr/>
            </a:lvl1pPr>
          </a:lstStyle>
          <a:p>
            <a:endParaRPr lang="en-US" dirty="0">
              <a:solidFill>
                <a:srgbClr val="000000"/>
              </a:solidFill>
            </a:endParaRPr>
          </a:p>
        </p:txBody>
      </p:sp>
      <p:sp>
        <p:nvSpPr>
          <p:cNvPr id="8" name="Slide Number Placeholder 7"/>
          <p:cNvSpPr>
            <a:spLocks noGrp="1"/>
          </p:cNvSpPr>
          <p:nvPr>
            <p:ph type="sldNum" sz="quarter" idx="12"/>
          </p:nvPr>
        </p:nvSpPr>
        <p:spPr>
          <a:xfrm>
            <a:off x="7315200" y="6654800"/>
            <a:ext cx="1905000" cy="152400"/>
          </a:xfrm>
        </p:spPr>
        <p:txBody>
          <a:bodyPr/>
          <a:lstStyle>
            <a:lvl1pPr>
              <a:defRPr/>
            </a:lvl1pPr>
          </a:lstStyle>
          <a:p>
            <a:fld id="{7F979F92-07D9-493A-9B2A-32080A3B9304}"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298321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195010" name="Picture 2" descr="navsea_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3135" t="21361" r="19641" b="20889"/>
          <a:stretch>
            <a:fillRect/>
          </a:stretch>
        </p:blipFill>
        <p:spPr bwMode="auto">
          <a:xfrm>
            <a:off x="7042150" y="117475"/>
            <a:ext cx="1924050" cy="969963"/>
          </a:xfrm>
          <a:prstGeom prst="rect">
            <a:avLst/>
          </a:prstGeom>
          <a:noFill/>
          <a:extLst>
            <a:ext uri="{909E8E84-426E-40DD-AFC4-6F175D3DCCD1}">
              <a14:hiddenFill xmlns:a14="http://schemas.microsoft.com/office/drawing/2010/main">
                <a:solidFill>
                  <a:srgbClr val="FFFFFF"/>
                </a:solidFill>
              </a14:hiddenFill>
            </a:ext>
          </a:extLst>
        </p:spPr>
      </p:pic>
      <p:pic>
        <p:nvPicPr>
          <p:cNvPr id="1195011" name="Picture 3" descr="Integrated Force jpeg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4763"/>
            <a:ext cx="2970213" cy="6853237"/>
          </a:xfrm>
          <a:prstGeom prst="rect">
            <a:avLst/>
          </a:prstGeom>
          <a:noFill/>
          <a:extLst>
            <a:ext uri="{909E8E84-426E-40DD-AFC4-6F175D3DCCD1}">
              <a14:hiddenFill xmlns:a14="http://schemas.microsoft.com/office/drawing/2010/main">
                <a:solidFill>
                  <a:srgbClr val="FFFFFF"/>
                </a:solidFill>
              </a14:hiddenFill>
            </a:ext>
          </a:extLst>
        </p:spPr>
      </p:pic>
      <p:grpSp>
        <p:nvGrpSpPr>
          <p:cNvPr id="1195012" name="Group 4"/>
          <p:cNvGrpSpPr>
            <a:grpSpLocks/>
          </p:cNvGrpSpPr>
          <p:nvPr userDrawn="1"/>
        </p:nvGrpSpPr>
        <p:grpSpPr bwMode="auto">
          <a:xfrm>
            <a:off x="0" y="0"/>
            <a:ext cx="2970213" cy="890588"/>
            <a:chOff x="0" y="0"/>
            <a:chExt cx="1871" cy="561"/>
          </a:xfrm>
        </p:grpSpPr>
        <p:sp>
          <p:nvSpPr>
            <p:cNvPr id="1195013" name="Rectangle 5"/>
            <p:cNvSpPr>
              <a:spLocks noChangeAspect="1" noChangeArrowheads="1"/>
            </p:cNvSpPr>
            <p:nvPr userDrawn="1"/>
          </p:nvSpPr>
          <p:spPr bwMode="auto">
            <a:xfrm>
              <a:off x="0" y="0"/>
              <a:ext cx="1871" cy="561"/>
            </a:xfrm>
            <a:prstGeom prst="rect">
              <a:avLst/>
            </a:prstGeom>
            <a:gradFill rotWithShape="1">
              <a:gsLst>
                <a:gs pos="0">
                  <a:srgbClr val="FFFFFF"/>
                </a:gs>
                <a:gs pos="7001">
                  <a:srgbClr val="E6E6E6"/>
                </a:gs>
                <a:gs pos="32001">
                  <a:srgbClr val="7D8496"/>
                </a:gs>
                <a:gs pos="47000">
                  <a:srgbClr val="E6E6E6"/>
                </a:gs>
                <a:gs pos="85001">
                  <a:srgbClr val="7D8496"/>
                </a:gs>
                <a:gs pos="100000">
                  <a:srgbClr val="E6E6E6"/>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sz="4400" b="1" dirty="0">
                <a:solidFill>
                  <a:srgbClr val="000000"/>
                </a:solidFill>
              </a:endParaRPr>
            </a:p>
          </p:txBody>
        </p:sp>
        <p:sp>
          <p:nvSpPr>
            <p:cNvPr id="1195014" name="Rectangle 6"/>
            <p:cNvSpPr>
              <a:spLocks noChangeAspect="1" noChangeArrowheads="1"/>
            </p:cNvSpPr>
            <p:nvPr userDrawn="1"/>
          </p:nvSpPr>
          <p:spPr bwMode="auto">
            <a:xfrm>
              <a:off x="0" y="440"/>
              <a:ext cx="1871" cy="121"/>
            </a:xfrm>
            <a:prstGeom prst="rect">
              <a:avLst/>
            </a:prstGeom>
            <a:solidFill>
              <a:srgbClr val="010B65"/>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2508250"/>
              <a:endParaRPr lang="en-US" sz="4900" dirty="0">
                <a:solidFill>
                  <a:srgbClr val="000000"/>
                </a:solidFill>
              </a:endParaRPr>
            </a:p>
          </p:txBody>
        </p:sp>
        <p:pic>
          <p:nvPicPr>
            <p:cNvPr id="1195015" name="Picture 7" descr="corporate-color[1]"/>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3" y="23"/>
              <a:ext cx="889" cy="394"/>
            </a:xfrm>
            <a:prstGeom prst="rect">
              <a:avLst/>
            </a:prstGeom>
            <a:noFill/>
            <a:extLst>
              <a:ext uri="{909E8E84-426E-40DD-AFC4-6F175D3DCCD1}">
                <a14:hiddenFill xmlns:a14="http://schemas.microsoft.com/office/drawing/2010/main">
                  <a:solidFill>
                    <a:srgbClr val="FFFFFF"/>
                  </a:solidFill>
                </a14:hiddenFill>
              </a:ext>
            </a:extLst>
          </p:spPr>
        </p:pic>
        <p:sp>
          <p:nvSpPr>
            <p:cNvPr id="1195016" name="WordArt 8"/>
            <p:cNvSpPr>
              <a:spLocks noChangeAspect="1" noChangeArrowheads="1" noChangeShapeType="1" noTextEdit="1"/>
            </p:cNvSpPr>
            <p:nvPr userDrawn="1"/>
          </p:nvSpPr>
          <p:spPr bwMode="auto">
            <a:xfrm>
              <a:off x="963" y="66"/>
              <a:ext cx="869" cy="316"/>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eaLnBrk="0" hangingPunct="0"/>
              <a:r>
                <a:rPr lang="en-US" sz="6600" b="1" kern="10" spc="-330" dirty="0">
                  <a:solidFill>
                    <a:srgbClr val="010B65"/>
                  </a:solidFill>
                  <a:effectLst>
                    <a:outerShdw dist="17961" dir="2700000" algn="ctr" rotWithShape="0">
                      <a:srgbClr val="868686">
                        <a:alpha val="50000"/>
                      </a:srgbClr>
                    </a:outerShdw>
                  </a:effectLst>
                  <a:latin typeface="Arial Black"/>
                </a:rPr>
                <a:t>SEA 05</a:t>
              </a:r>
            </a:p>
          </p:txBody>
        </p:sp>
        <p:sp>
          <p:nvSpPr>
            <p:cNvPr id="1195017" name="WordArt 9"/>
            <p:cNvSpPr>
              <a:spLocks noChangeAspect="1" noChangeArrowheads="1" noChangeShapeType="1" noTextEdit="1"/>
            </p:cNvSpPr>
            <p:nvPr userDrawn="1"/>
          </p:nvSpPr>
          <p:spPr bwMode="auto">
            <a:xfrm>
              <a:off x="133" y="462"/>
              <a:ext cx="1602" cy="91"/>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eaLnBrk="0" hangingPunct="0"/>
              <a:r>
                <a:rPr lang="en-US" sz="6600" b="1" kern="10" spc="-330" dirty="0">
                  <a:solidFill>
                    <a:srgbClr val="FFFFFF"/>
                  </a:solidFill>
                  <a:latin typeface="Arial Black"/>
                </a:rPr>
                <a:t>Naval  Systems Engineering Directorate</a:t>
              </a:r>
            </a:p>
          </p:txBody>
        </p:sp>
      </p:grpSp>
      <p:pic>
        <p:nvPicPr>
          <p:cNvPr id="1195018" name="Picture 10" descr="constitution"/>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5926138" y="4046538"/>
            <a:ext cx="3217862" cy="2811462"/>
          </a:xfrm>
          <a:prstGeom prst="rect">
            <a:avLst/>
          </a:prstGeom>
          <a:noFill/>
          <a:extLst>
            <a:ext uri="{909E8E84-426E-40DD-AFC4-6F175D3DCCD1}">
              <a14:hiddenFill xmlns:a14="http://schemas.microsoft.com/office/drawing/2010/main">
                <a:solidFill>
                  <a:srgbClr val="FFFFFF"/>
                </a:solidFill>
              </a14:hiddenFill>
            </a:ext>
          </a:extLst>
        </p:spPr>
      </p:pic>
      <p:sp>
        <p:nvSpPr>
          <p:cNvPr id="1195019" name="Rectangle 11"/>
          <p:cNvSpPr>
            <a:spLocks noGrp="1" noChangeArrowheads="1"/>
          </p:cNvSpPr>
          <p:nvPr>
            <p:ph type="ctrTitle" sz="quarter"/>
          </p:nvPr>
        </p:nvSpPr>
        <p:spPr>
          <a:xfrm>
            <a:off x="3048000" y="1047750"/>
            <a:ext cx="5410200" cy="2228850"/>
          </a:xfrm>
        </p:spPr>
        <p:txBody>
          <a:bodyPr/>
          <a:lstStyle>
            <a:lvl1pPr>
              <a:defRPr/>
            </a:lvl1pPr>
          </a:lstStyle>
          <a:p>
            <a:pPr lvl="0"/>
            <a:r>
              <a:rPr lang="en-US" noProof="0" smtClean="0"/>
              <a:t>Click to edit Master title style</a:t>
            </a:r>
          </a:p>
        </p:txBody>
      </p:sp>
      <p:sp>
        <p:nvSpPr>
          <p:cNvPr id="1195020" name="Rectangle 12"/>
          <p:cNvSpPr>
            <a:spLocks noGrp="1" noChangeArrowheads="1"/>
          </p:cNvSpPr>
          <p:nvPr>
            <p:ph type="subTitle" sz="quarter" idx="1"/>
          </p:nvPr>
        </p:nvSpPr>
        <p:spPr>
          <a:xfrm>
            <a:off x="2895600" y="4419600"/>
            <a:ext cx="2743200" cy="1447800"/>
          </a:xfrm>
        </p:spPr>
        <p:txBody>
          <a:bodyPr/>
          <a:lstStyle>
            <a:lvl1pPr marL="0" indent="0" algn="ctr">
              <a:buFontTx/>
              <a:buNone/>
              <a:defRPr sz="1800"/>
            </a:lvl1pPr>
          </a:lstStyle>
          <a:p>
            <a:pPr lvl="0"/>
            <a:r>
              <a:rPr lang="en-US" noProof="0" smtClean="0"/>
              <a:t>Click to edit Master subtitle style</a:t>
            </a:r>
          </a:p>
        </p:txBody>
      </p:sp>
    </p:spTree>
    <p:extLst>
      <p:ext uri="{BB962C8B-B14F-4D97-AF65-F5344CB8AC3E}">
        <p14:creationId xmlns:p14="http://schemas.microsoft.com/office/powerpoint/2010/main" val="5932770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522227D-F7A4-4DF2-B734-7EDBEDF87936}"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68888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942A84D-4778-4135-9C06-10C5C9621F99}"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997814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467600" cy="609600"/>
          </a:xfrm>
        </p:spPr>
        <p:txBody>
          <a:bodyPr/>
          <a:lstStyle/>
          <a:p>
            <a:r>
              <a:rPr lang="en-US" smtClean="0"/>
              <a:t>Click to edit Master title style</a:t>
            </a:r>
            <a:endParaRPr lang="en-US"/>
          </a:p>
        </p:txBody>
      </p:sp>
      <p:sp>
        <p:nvSpPr>
          <p:cNvPr id="3" name="Content Placeholder 2"/>
          <p:cNvSpPr>
            <a:spLocks noGrp="1"/>
          </p:cNvSpPr>
          <p:nvPr>
            <p:ph idx="1"/>
          </p:nvPr>
        </p:nvSpPr>
        <p:spPr>
          <a:xfrm>
            <a:off x="495300" y="1104900"/>
            <a:ext cx="8204200" cy="4648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sldNum" sz="quarter" idx="10"/>
          </p:nvPr>
        </p:nvSpPr>
        <p:spPr>
          <a:ln/>
        </p:spPr>
        <p:txBody>
          <a:bodyPr/>
          <a:lstStyle>
            <a:lvl1pPr>
              <a:defRPr/>
            </a:lvl1pPr>
          </a:lstStyle>
          <a:p>
            <a:pPr>
              <a:defRPr/>
            </a:pPr>
            <a:fld id="{46D6B85C-2166-4A64-A774-810C6F1E1290}"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 y="990600"/>
            <a:ext cx="4343400" cy="4986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90600"/>
            <a:ext cx="4343400" cy="4986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B3E98C7D-8278-4135-97E2-F80ABB60C95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9122697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dirty="0">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E8E9C443-7DEC-4E31-B82C-447607FA95D5}"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792091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dirty="0">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83EDD3F-C399-411C-820D-5CB845A3B1E4}"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226107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dirty="0">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035A113-F6C6-4DA6-BDB0-FE21F8F60E54}"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9480434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3213CFDA-A230-4A02-A448-C86FC7017CB5}"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5267782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A9DFCAA0-A939-4CF9-A2C7-5F382BA6C77E}"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8879983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0E39523-46A5-47EA-9F1C-70B9FA635520}"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7689029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22238"/>
            <a:ext cx="2209800" cy="5854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122238"/>
            <a:ext cx="6477000" cy="5854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6665B11-B248-4707-9ECD-4117A45CAE26}"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9714660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124200" y="122238"/>
            <a:ext cx="5867400" cy="639762"/>
          </a:xfrm>
        </p:spPr>
        <p:txBody>
          <a:bodyPr/>
          <a:lstStyle/>
          <a:p>
            <a:r>
              <a:rPr lang="en-US"/>
              <a:t>Click to edit Master title style</a:t>
            </a:r>
          </a:p>
        </p:txBody>
      </p:sp>
      <p:sp>
        <p:nvSpPr>
          <p:cNvPr id="3" name="Text Placeholder 2"/>
          <p:cNvSpPr>
            <a:spLocks noGrp="1"/>
          </p:cNvSpPr>
          <p:nvPr>
            <p:ph type="body" sz="half" idx="1"/>
          </p:nvPr>
        </p:nvSpPr>
        <p:spPr>
          <a:xfrm>
            <a:off x="152400" y="990600"/>
            <a:ext cx="4343400" cy="4986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990600"/>
            <a:ext cx="4343400" cy="2416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559175"/>
            <a:ext cx="4343400" cy="2417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50800" y="6629400"/>
            <a:ext cx="1600200" cy="177800"/>
          </a:xfrm>
        </p:spPr>
        <p:txBody>
          <a:bodyPr/>
          <a:lstStyle>
            <a:lvl1pPr>
              <a:defRPr/>
            </a:lvl1pPr>
          </a:lstStyle>
          <a:p>
            <a:endParaRPr lang="en-US" dirty="0">
              <a:solidFill>
                <a:srgbClr val="000000"/>
              </a:solidFill>
            </a:endParaRPr>
          </a:p>
        </p:txBody>
      </p:sp>
      <p:sp>
        <p:nvSpPr>
          <p:cNvPr id="7" name="Footer Placeholder 6"/>
          <p:cNvSpPr>
            <a:spLocks noGrp="1"/>
          </p:cNvSpPr>
          <p:nvPr>
            <p:ph type="ftr" sz="quarter" idx="11"/>
          </p:nvPr>
        </p:nvSpPr>
        <p:spPr>
          <a:xfrm>
            <a:off x="2214563" y="6611938"/>
            <a:ext cx="4741862" cy="209550"/>
          </a:xfrm>
        </p:spPr>
        <p:txBody>
          <a:bodyPr/>
          <a:lstStyle>
            <a:lvl1pPr>
              <a:defRPr/>
            </a:lvl1pPr>
          </a:lstStyle>
          <a:p>
            <a:endParaRPr lang="en-US" dirty="0">
              <a:solidFill>
                <a:srgbClr val="000000"/>
              </a:solidFill>
            </a:endParaRPr>
          </a:p>
        </p:txBody>
      </p:sp>
      <p:sp>
        <p:nvSpPr>
          <p:cNvPr id="8" name="Slide Number Placeholder 7"/>
          <p:cNvSpPr>
            <a:spLocks noGrp="1"/>
          </p:cNvSpPr>
          <p:nvPr>
            <p:ph type="sldNum" sz="quarter" idx="12"/>
          </p:nvPr>
        </p:nvSpPr>
        <p:spPr>
          <a:xfrm>
            <a:off x="7315200" y="6654800"/>
            <a:ext cx="1905000" cy="152400"/>
          </a:xfrm>
        </p:spPr>
        <p:txBody>
          <a:bodyPr/>
          <a:lstStyle>
            <a:lvl1pPr>
              <a:defRPr/>
            </a:lvl1pPr>
          </a:lstStyle>
          <a:p>
            <a:fld id="{7F979F92-07D9-493A-9B2A-32080A3B9304}"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876151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CDB54CA1-2987-4584-B0CD-0FF89D4F6C7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990600"/>
            <a:ext cx="4343400" cy="4986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4343400" cy="4986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50800" y="6629400"/>
            <a:ext cx="1600200" cy="177800"/>
          </a:xfrm>
          <a:prstGeom prst="rect">
            <a:avLst/>
          </a:prstGeom>
        </p:spPr>
        <p:txBody>
          <a:bodyPr/>
          <a:lstStyle>
            <a:lvl1pPr>
              <a:defRPr/>
            </a:lvl1pPr>
          </a:lstStyle>
          <a:p>
            <a:endParaRPr lang="en-US" dirty="0"/>
          </a:p>
        </p:txBody>
      </p:sp>
      <p:sp>
        <p:nvSpPr>
          <p:cNvPr id="6" name="Footer Placeholder 5"/>
          <p:cNvSpPr>
            <a:spLocks noGrp="1"/>
          </p:cNvSpPr>
          <p:nvPr>
            <p:ph type="ftr" sz="quarter" idx="11"/>
          </p:nvPr>
        </p:nvSpPr>
        <p:spPr>
          <a:xfrm>
            <a:off x="2214563" y="6611938"/>
            <a:ext cx="4741862" cy="209550"/>
          </a:xfrm>
          <a:prstGeom prst="rect">
            <a:avLst/>
          </a:prstGeom>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3CA745A9-D8AE-4705-ADA8-CE1BFF725CF1}"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195010" name="Picture 2" descr="navsea_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3135" t="21361" r="19641" b="20889"/>
          <a:stretch>
            <a:fillRect/>
          </a:stretch>
        </p:blipFill>
        <p:spPr bwMode="auto">
          <a:xfrm>
            <a:off x="7042150" y="117475"/>
            <a:ext cx="1924050" cy="969963"/>
          </a:xfrm>
          <a:prstGeom prst="rect">
            <a:avLst/>
          </a:prstGeom>
          <a:noFill/>
          <a:extLst>
            <a:ext uri="{909E8E84-426E-40DD-AFC4-6F175D3DCCD1}">
              <a14:hiddenFill xmlns:a14="http://schemas.microsoft.com/office/drawing/2010/main">
                <a:solidFill>
                  <a:srgbClr val="FFFFFF"/>
                </a:solidFill>
              </a14:hiddenFill>
            </a:ext>
          </a:extLst>
        </p:spPr>
      </p:pic>
      <p:pic>
        <p:nvPicPr>
          <p:cNvPr id="1195011" name="Picture 3" descr="Integrated Force jpeg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4763"/>
            <a:ext cx="2970213" cy="6853237"/>
          </a:xfrm>
          <a:prstGeom prst="rect">
            <a:avLst/>
          </a:prstGeom>
          <a:noFill/>
          <a:extLst>
            <a:ext uri="{909E8E84-426E-40DD-AFC4-6F175D3DCCD1}">
              <a14:hiddenFill xmlns:a14="http://schemas.microsoft.com/office/drawing/2010/main">
                <a:solidFill>
                  <a:srgbClr val="FFFFFF"/>
                </a:solidFill>
              </a14:hiddenFill>
            </a:ext>
          </a:extLst>
        </p:spPr>
      </p:pic>
      <p:grpSp>
        <p:nvGrpSpPr>
          <p:cNvPr id="1195012" name="Group 4"/>
          <p:cNvGrpSpPr>
            <a:grpSpLocks/>
          </p:cNvGrpSpPr>
          <p:nvPr userDrawn="1"/>
        </p:nvGrpSpPr>
        <p:grpSpPr bwMode="auto">
          <a:xfrm>
            <a:off x="0" y="0"/>
            <a:ext cx="2970213" cy="890588"/>
            <a:chOff x="0" y="0"/>
            <a:chExt cx="1871" cy="561"/>
          </a:xfrm>
        </p:grpSpPr>
        <p:sp>
          <p:nvSpPr>
            <p:cNvPr id="1195013" name="Rectangle 5"/>
            <p:cNvSpPr>
              <a:spLocks noChangeAspect="1" noChangeArrowheads="1"/>
            </p:cNvSpPr>
            <p:nvPr userDrawn="1"/>
          </p:nvSpPr>
          <p:spPr bwMode="auto">
            <a:xfrm>
              <a:off x="0" y="0"/>
              <a:ext cx="1871" cy="561"/>
            </a:xfrm>
            <a:prstGeom prst="rect">
              <a:avLst/>
            </a:prstGeom>
            <a:gradFill rotWithShape="1">
              <a:gsLst>
                <a:gs pos="0">
                  <a:srgbClr val="FFFFFF"/>
                </a:gs>
                <a:gs pos="7001">
                  <a:srgbClr val="E6E6E6"/>
                </a:gs>
                <a:gs pos="32001">
                  <a:srgbClr val="7D8496"/>
                </a:gs>
                <a:gs pos="47000">
                  <a:srgbClr val="E6E6E6"/>
                </a:gs>
                <a:gs pos="85001">
                  <a:srgbClr val="7D8496"/>
                </a:gs>
                <a:gs pos="100000">
                  <a:srgbClr val="E6E6E6"/>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sz="4400" b="1" dirty="0">
                <a:solidFill>
                  <a:srgbClr val="000000"/>
                </a:solidFill>
              </a:endParaRPr>
            </a:p>
          </p:txBody>
        </p:sp>
        <p:sp>
          <p:nvSpPr>
            <p:cNvPr id="1195014" name="Rectangle 6"/>
            <p:cNvSpPr>
              <a:spLocks noChangeAspect="1" noChangeArrowheads="1"/>
            </p:cNvSpPr>
            <p:nvPr userDrawn="1"/>
          </p:nvSpPr>
          <p:spPr bwMode="auto">
            <a:xfrm>
              <a:off x="0" y="440"/>
              <a:ext cx="1871" cy="121"/>
            </a:xfrm>
            <a:prstGeom prst="rect">
              <a:avLst/>
            </a:prstGeom>
            <a:solidFill>
              <a:srgbClr val="010B65"/>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2508250"/>
              <a:endParaRPr lang="en-US" sz="4900" dirty="0">
                <a:solidFill>
                  <a:srgbClr val="000000"/>
                </a:solidFill>
              </a:endParaRPr>
            </a:p>
          </p:txBody>
        </p:sp>
        <p:pic>
          <p:nvPicPr>
            <p:cNvPr id="1195015" name="Picture 7" descr="corporate-color[1]"/>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3" y="23"/>
              <a:ext cx="889" cy="394"/>
            </a:xfrm>
            <a:prstGeom prst="rect">
              <a:avLst/>
            </a:prstGeom>
            <a:noFill/>
            <a:extLst>
              <a:ext uri="{909E8E84-426E-40DD-AFC4-6F175D3DCCD1}">
                <a14:hiddenFill xmlns:a14="http://schemas.microsoft.com/office/drawing/2010/main">
                  <a:solidFill>
                    <a:srgbClr val="FFFFFF"/>
                  </a:solidFill>
                </a14:hiddenFill>
              </a:ext>
            </a:extLst>
          </p:spPr>
        </p:pic>
        <p:sp>
          <p:nvSpPr>
            <p:cNvPr id="1195016" name="WordArt 8"/>
            <p:cNvSpPr>
              <a:spLocks noChangeAspect="1" noChangeArrowheads="1" noChangeShapeType="1" noTextEdit="1"/>
            </p:cNvSpPr>
            <p:nvPr userDrawn="1"/>
          </p:nvSpPr>
          <p:spPr bwMode="auto">
            <a:xfrm>
              <a:off x="963" y="66"/>
              <a:ext cx="869" cy="316"/>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eaLnBrk="0" hangingPunct="0"/>
              <a:r>
                <a:rPr lang="en-US" sz="6600" b="1" kern="10" spc="-330" dirty="0">
                  <a:solidFill>
                    <a:srgbClr val="010B65"/>
                  </a:solidFill>
                  <a:effectLst>
                    <a:outerShdw dist="17961" dir="2700000" algn="ctr" rotWithShape="0">
                      <a:srgbClr val="868686">
                        <a:alpha val="50000"/>
                      </a:srgbClr>
                    </a:outerShdw>
                  </a:effectLst>
                  <a:latin typeface="Arial Black"/>
                </a:rPr>
                <a:t>SEA 05</a:t>
              </a:r>
            </a:p>
          </p:txBody>
        </p:sp>
        <p:sp>
          <p:nvSpPr>
            <p:cNvPr id="1195017" name="WordArt 9"/>
            <p:cNvSpPr>
              <a:spLocks noChangeAspect="1" noChangeArrowheads="1" noChangeShapeType="1" noTextEdit="1"/>
            </p:cNvSpPr>
            <p:nvPr userDrawn="1"/>
          </p:nvSpPr>
          <p:spPr bwMode="auto">
            <a:xfrm>
              <a:off x="133" y="462"/>
              <a:ext cx="1602" cy="91"/>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eaLnBrk="0" hangingPunct="0"/>
              <a:r>
                <a:rPr lang="en-US" sz="6600" b="1" kern="10" spc="-330" dirty="0">
                  <a:solidFill>
                    <a:srgbClr val="FFFFFF"/>
                  </a:solidFill>
                  <a:latin typeface="Arial Black"/>
                </a:rPr>
                <a:t>Naval  Systems Engineering Directorate</a:t>
              </a:r>
            </a:p>
          </p:txBody>
        </p:sp>
      </p:grpSp>
      <p:pic>
        <p:nvPicPr>
          <p:cNvPr id="1195018" name="Picture 10" descr="constitution"/>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5926138" y="4046538"/>
            <a:ext cx="3217862" cy="2811462"/>
          </a:xfrm>
          <a:prstGeom prst="rect">
            <a:avLst/>
          </a:prstGeom>
          <a:noFill/>
          <a:extLst>
            <a:ext uri="{909E8E84-426E-40DD-AFC4-6F175D3DCCD1}">
              <a14:hiddenFill xmlns:a14="http://schemas.microsoft.com/office/drawing/2010/main">
                <a:solidFill>
                  <a:srgbClr val="FFFFFF"/>
                </a:solidFill>
              </a14:hiddenFill>
            </a:ext>
          </a:extLst>
        </p:spPr>
      </p:pic>
      <p:sp>
        <p:nvSpPr>
          <p:cNvPr id="1195019" name="Rectangle 11"/>
          <p:cNvSpPr>
            <a:spLocks noGrp="1" noChangeArrowheads="1"/>
          </p:cNvSpPr>
          <p:nvPr>
            <p:ph type="ctrTitle" sz="quarter"/>
          </p:nvPr>
        </p:nvSpPr>
        <p:spPr>
          <a:xfrm>
            <a:off x="3048000" y="1047750"/>
            <a:ext cx="5410200" cy="2228850"/>
          </a:xfrm>
        </p:spPr>
        <p:txBody>
          <a:bodyPr/>
          <a:lstStyle>
            <a:lvl1pPr>
              <a:defRPr/>
            </a:lvl1pPr>
          </a:lstStyle>
          <a:p>
            <a:pPr lvl="0"/>
            <a:r>
              <a:rPr lang="en-US" noProof="0" smtClean="0"/>
              <a:t>Click to edit Master title style</a:t>
            </a:r>
          </a:p>
        </p:txBody>
      </p:sp>
      <p:sp>
        <p:nvSpPr>
          <p:cNvPr id="1195020" name="Rectangle 12"/>
          <p:cNvSpPr>
            <a:spLocks noGrp="1" noChangeArrowheads="1"/>
          </p:cNvSpPr>
          <p:nvPr>
            <p:ph type="subTitle" sz="quarter" idx="1"/>
          </p:nvPr>
        </p:nvSpPr>
        <p:spPr>
          <a:xfrm>
            <a:off x="2895600" y="4419600"/>
            <a:ext cx="2743200" cy="1447800"/>
          </a:xfrm>
        </p:spPr>
        <p:txBody>
          <a:bodyPr/>
          <a:lstStyle>
            <a:lvl1pPr marL="0" indent="0" algn="ctr">
              <a:buFontTx/>
              <a:buNone/>
              <a:defRPr sz="1800"/>
            </a:lvl1pPr>
          </a:lstStyle>
          <a:p>
            <a:pPr lvl="0"/>
            <a:r>
              <a:rPr lang="en-US" noProof="0" smtClean="0"/>
              <a:t>Click to edit Master subtitle style</a:t>
            </a:r>
          </a:p>
        </p:txBody>
      </p:sp>
    </p:spTree>
    <p:extLst>
      <p:ext uri="{BB962C8B-B14F-4D97-AF65-F5344CB8AC3E}">
        <p14:creationId xmlns:p14="http://schemas.microsoft.com/office/powerpoint/2010/main" val="1653386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522227D-F7A4-4DF2-B734-7EDBEDF87936}"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057867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942A84D-4778-4135-9C06-10C5C9621F99}"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835386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 y="990600"/>
            <a:ext cx="4343400" cy="4986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90600"/>
            <a:ext cx="4343400" cy="4986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B3E98C7D-8278-4135-97E2-F80ABB60C95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201871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dirty="0">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E8E9C443-7DEC-4E31-B82C-447607FA95D5}"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757943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slideLayout" Target="../slideLayouts/slideLayout3.xml"/><Relationship Id="rId7"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image" Target="../media/image5.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theme" Target="../theme/theme3.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152400"/>
            <a:ext cx="7467600" cy="609600"/>
          </a:xfrm>
          <a:prstGeom prst="rect">
            <a:avLst/>
          </a:prstGeom>
          <a:noFill/>
          <a:ln w="9525">
            <a:noFill/>
            <a:miter lim="800000"/>
            <a:headEnd/>
            <a:tailEnd/>
          </a:ln>
        </p:spPr>
        <p:txBody>
          <a:bodyPr vert="horz" wrap="square" lIns="91432" tIns="45716" rIns="91432" bIns="45716"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95300" y="1104900"/>
            <a:ext cx="8204200" cy="4648200"/>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5413" name="Rectangle 5"/>
          <p:cNvSpPr>
            <a:spLocks noGrp="1" noChangeArrowheads="1"/>
          </p:cNvSpPr>
          <p:nvPr>
            <p:ph type="sldNum" sz="quarter" idx="4"/>
          </p:nvPr>
        </p:nvSpPr>
        <p:spPr bwMode="auto">
          <a:xfrm>
            <a:off x="8048625" y="6502400"/>
            <a:ext cx="914400" cy="228600"/>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a:defRPr sz="1000" b="1" i="0" baseline="0">
                <a:solidFill>
                  <a:srgbClr val="000000"/>
                </a:solidFill>
                <a:latin typeface="Arial Unicode MS" pitchFamily="34" charset="-128"/>
                <a:cs typeface="Times New Roman" pitchFamily="18" charset="0"/>
              </a:defRPr>
            </a:lvl1pPr>
          </a:lstStyle>
          <a:p>
            <a:pPr>
              <a:defRPr/>
            </a:pPr>
            <a:fld id="{9125C18A-A5EE-443F-B601-9A46B0C1A7DB}" type="slidenum">
              <a:rPr lang="en-US"/>
              <a:pPr>
                <a:defRPr/>
              </a:pPr>
              <a:t>‹#›</a:t>
            </a:fld>
            <a:endParaRPr lang="en-US" dirty="0"/>
          </a:p>
        </p:txBody>
      </p:sp>
      <p:pic>
        <p:nvPicPr>
          <p:cNvPr id="1029" name="Picture 6"/>
          <p:cNvPicPr>
            <a:picLocks noChangeAspect="1" noChangeArrowheads="1"/>
          </p:cNvPicPr>
          <p:nvPr/>
        </p:nvPicPr>
        <p:blipFill>
          <a:blip r:embed="rId6" cstate="print"/>
          <a:srcRect/>
          <a:stretch>
            <a:fillRect/>
          </a:stretch>
        </p:blipFill>
        <p:spPr bwMode="auto">
          <a:xfrm>
            <a:off x="7953375" y="6303963"/>
            <a:ext cx="1101725" cy="173037"/>
          </a:xfrm>
          <a:prstGeom prst="rect">
            <a:avLst/>
          </a:prstGeom>
          <a:noFill/>
          <a:ln w="12700">
            <a:noFill/>
            <a:miter lim="800000"/>
            <a:headEnd type="none" w="sm" len="sm"/>
            <a:tailEnd type="none" w="sm" len="sm"/>
          </a:ln>
        </p:spPr>
      </p:pic>
      <p:sp>
        <p:nvSpPr>
          <p:cNvPr id="2054" name="Line 7"/>
          <p:cNvSpPr>
            <a:spLocks noChangeShapeType="1"/>
          </p:cNvSpPr>
          <p:nvPr/>
        </p:nvSpPr>
        <p:spPr bwMode="auto">
          <a:xfrm>
            <a:off x="41275" y="6456363"/>
            <a:ext cx="7859713" cy="0"/>
          </a:xfrm>
          <a:prstGeom prst="line">
            <a:avLst/>
          </a:prstGeom>
          <a:noFill/>
          <a:ln w="25400">
            <a:solidFill>
              <a:srgbClr val="A5C1FF"/>
            </a:solidFill>
            <a:round/>
            <a:headEnd type="none" w="sm" len="sm"/>
            <a:tailEnd type="none" w="sm" len="sm"/>
          </a:ln>
        </p:spPr>
        <p:txBody>
          <a:bodyPr wrap="none" lIns="91432" tIns="45716" rIns="91432" bIns="45716" anchor="ctr"/>
          <a:lstStyle/>
          <a:p>
            <a:pPr>
              <a:defRPr/>
            </a:pPr>
            <a:endParaRPr lang="en-US" dirty="0"/>
          </a:p>
        </p:txBody>
      </p:sp>
      <p:pic>
        <p:nvPicPr>
          <p:cNvPr id="1031" name="Picture 8"/>
          <p:cNvPicPr>
            <a:picLocks noChangeAspect="1" noChangeArrowheads="1"/>
          </p:cNvPicPr>
          <p:nvPr/>
        </p:nvPicPr>
        <p:blipFill>
          <a:blip r:embed="rId7" cstate="print"/>
          <a:srcRect/>
          <a:stretch>
            <a:fillRect/>
          </a:stretch>
        </p:blipFill>
        <p:spPr bwMode="auto">
          <a:xfrm>
            <a:off x="8404225" y="471488"/>
            <a:ext cx="587375" cy="74612"/>
          </a:xfrm>
          <a:prstGeom prst="rect">
            <a:avLst/>
          </a:prstGeom>
          <a:noFill/>
          <a:ln w="12700">
            <a:noFill/>
            <a:miter lim="800000"/>
            <a:headEnd type="none" w="sm" len="sm"/>
            <a:tailEnd type="none" w="sm" len="sm"/>
          </a:ln>
        </p:spPr>
      </p:pic>
      <p:pic>
        <p:nvPicPr>
          <p:cNvPr id="1032" name="Picture 9"/>
          <p:cNvPicPr>
            <a:picLocks noChangeAspect="1" noChangeArrowheads="1"/>
          </p:cNvPicPr>
          <p:nvPr/>
        </p:nvPicPr>
        <p:blipFill>
          <a:blip r:embed="rId8" cstate="print"/>
          <a:srcRect/>
          <a:stretch>
            <a:fillRect/>
          </a:stretch>
        </p:blipFill>
        <p:spPr bwMode="auto">
          <a:xfrm>
            <a:off x="7854950" y="660400"/>
            <a:ext cx="1200150" cy="149225"/>
          </a:xfrm>
          <a:prstGeom prst="rect">
            <a:avLst/>
          </a:prstGeom>
          <a:noFill/>
          <a:ln w="12700">
            <a:noFill/>
            <a:miter lim="800000"/>
            <a:headEnd type="none" w="sm" len="sm"/>
            <a:tailEnd type="none" w="sm" len="sm"/>
          </a:ln>
        </p:spPr>
      </p:pic>
      <p:sp>
        <p:nvSpPr>
          <p:cNvPr id="2057" name="Line 10"/>
          <p:cNvSpPr>
            <a:spLocks noChangeShapeType="1"/>
          </p:cNvSpPr>
          <p:nvPr/>
        </p:nvSpPr>
        <p:spPr bwMode="auto">
          <a:xfrm>
            <a:off x="0" y="838200"/>
            <a:ext cx="8229600" cy="0"/>
          </a:xfrm>
          <a:prstGeom prst="line">
            <a:avLst/>
          </a:prstGeom>
          <a:noFill/>
          <a:ln w="25400">
            <a:solidFill>
              <a:srgbClr val="A5C1FF"/>
            </a:solidFill>
            <a:round/>
            <a:headEnd type="none" w="sm" len="sm"/>
            <a:tailEnd type="none" w="sm" len="sm"/>
          </a:ln>
        </p:spPr>
        <p:txBody>
          <a:bodyPr wrap="none" lIns="91432" tIns="45716" rIns="91432" bIns="45716" anchor="ctr"/>
          <a:lstStyle/>
          <a:p>
            <a:pPr>
              <a:defRPr/>
            </a:pPr>
            <a:endParaRPr lang="en-US" dirty="0"/>
          </a:p>
        </p:txBody>
      </p:sp>
      <p:pic>
        <p:nvPicPr>
          <p:cNvPr id="1034" name="Picture 12" descr="navsea-color"/>
          <p:cNvPicPr>
            <a:picLocks noChangeAspect="1" noChangeArrowheads="1"/>
          </p:cNvPicPr>
          <p:nvPr/>
        </p:nvPicPr>
        <p:blipFill>
          <a:blip r:embed="rId9" cstate="print"/>
          <a:srcRect/>
          <a:stretch>
            <a:fillRect/>
          </a:stretch>
        </p:blipFill>
        <p:spPr bwMode="auto">
          <a:xfrm>
            <a:off x="0" y="0"/>
            <a:ext cx="1524000" cy="685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68" r:id="rId1"/>
    <p:sldLayoutId id="2147484066" r:id="rId2"/>
    <p:sldLayoutId id="2147484067" r:id="rId3"/>
    <p:sldLayoutId id="2147484070" r:id="rId4"/>
  </p:sldLayoutIdLst>
  <p:hf hdr="0" ftr="0" dt="0"/>
  <p:txStyles>
    <p:titleStyle>
      <a:lvl1pPr algn="ctr" rtl="0" eaLnBrk="0" fontAlgn="base" hangingPunct="0">
        <a:spcBef>
          <a:spcPct val="0"/>
        </a:spcBef>
        <a:spcAft>
          <a:spcPct val="0"/>
        </a:spcAft>
        <a:defRPr sz="3200">
          <a:solidFill>
            <a:srgbClr val="000099"/>
          </a:solidFill>
          <a:latin typeface="+mj-lt"/>
          <a:ea typeface="+mj-ea"/>
          <a:cs typeface="+mj-cs"/>
        </a:defRPr>
      </a:lvl1pPr>
      <a:lvl2pPr algn="ctr" rtl="0" eaLnBrk="0" fontAlgn="base" hangingPunct="0">
        <a:spcBef>
          <a:spcPct val="0"/>
        </a:spcBef>
        <a:spcAft>
          <a:spcPct val="0"/>
        </a:spcAft>
        <a:defRPr sz="3200">
          <a:solidFill>
            <a:srgbClr val="000099"/>
          </a:solidFill>
          <a:latin typeface="Arial Unicode MS" pitchFamily="34" charset="-128"/>
        </a:defRPr>
      </a:lvl2pPr>
      <a:lvl3pPr algn="ctr" rtl="0" eaLnBrk="0" fontAlgn="base" hangingPunct="0">
        <a:spcBef>
          <a:spcPct val="0"/>
        </a:spcBef>
        <a:spcAft>
          <a:spcPct val="0"/>
        </a:spcAft>
        <a:defRPr sz="3200">
          <a:solidFill>
            <a:srgbClr val="000099"/>
          </a:solidFill>
          <a:latin typeface="Arial Unicode MS" pitchFamily="34" charset="-128"/>
        </a:defRPr>
      </a:lvl3pPr>
      <a:lvl4pPr algn="ctr" rtl="0" eaLnBrk="0" fontAlgn="base" hangingPunct="0">
        <a:spcBef>
          <a:spcPct val="0"/>
        </a:spcBef>
        <a:spcAft>
          <a:spcPct val="0"/>
        </a:spcAft>
        <a:defRPr sz="3200">
          <a:solidFill>
            <a:srgbClr val="000099"/>
          </a:solidFill>
          <a:latin typeface="Arial Unicode MS" pitchFamily="34" charset="-128"/>
        </a:defRPr>
      </a:lvl4pPr>
      <a:lvl5pPr algn="ctr" rtl="0" eaLnBrk="0" fontAlgn="base" hangingPunct="0">
        <a:spcBef>
          <a:spcPct val="0"/>
        </a:spcBef>
        <a:spcAft>
          <a:spcPct val="0"/>
        </a:spcAft>
        <a:defRPr sz="3200">
          <a:solidFill>
            <a:srgbClr val="000099"/>
          </a:solidFill>
          <a:latin typeface="Arial Unicode MS" pitchFamily="34" charset="-128"/>
        </a:defRPr>
      </a:lvl5pPr>
      <a:lvl6pPr marL="457159" algn="ctr" rtl="0" fontAlgn="base">
        <a:spcBef>
          <a:spcPct val="0"/>
        </a:spcBef>
        <a:spcAft>
          <a:spcPct val="0"/>
        </a:spcAft>
        <a:defRPr sz="3200">
          <a:solidFill>
            <a:srgbClr val="000099"/>
          </a:solidFill>
          <a:latin typeface="Arial Unicode MS" pitchFamily="34" charset="-128"/>
        </a:defRPr>
      </a:lvl6pPr>
      <a:lvl7pPr marL="914318" algn="ctr" rtl="0" fontAlgn="base">
        <a:spcBef>
          <a:spcPct val="0"/>
        </a:spcBef>
        <a:spcAft>
          <a:spcPct val="0"/>
        </a:spcAft>
        <a:defRPr sz="3200">
          <a:solidFill>
            <a:srgbClr val="000099"/>
          </a:solidFill>
          <a:latin typeface="Arial Unicode MS" pitchFamily="34" charset="-128"/>
        </a:defRPr>
      </a:lvl7pPr>
      <a:lvl8pPr marL="1371477" algn="ctr" rtl="0" fontAlgn="base">
        <a:spcBef>
          <a:spcPct val="0"/>
        </a:spcBef>
        <a:spcAft>
          <a:spcPct val="0"/>
        </a:spcAft>
        <a:defRPr sz="3200">
          <a:solidFill>
            <a:srgbClr val="000099"/>
          </a:solidFill>
          <a:latin typeface="Arial Unicode MS" pitchFamily="34" charset="-128"/>
        </a:defRPr>
      </a:lvl8pPr>
      <a:lvl9pPr marL="1828637" algn="ctr" rtl="0" fontAlgn="base">
        <a:spcBef>
          <a:spcPct val="0"/>
        </a:spcBef>
        <a:spcAft>
          <a:spcPct val="0"/>
        </a:spcAft>
        <a:defRPr sz="3200">
          <a:solidFill>
            <a:srgbClr val="000099"/>
          </a:solidFill>
          <a:latin typeface="Arial Unicode MS" pitchFamily="34" charset="-128"/>
        </a:defRPr>
      </a:lvl9pPr>
    </p:titleStyle>
    <p:bodyStyle>
      <a:lvl1pPr marL="227013" indent="-227013" algn="l" rtl="0" eaLnBrk="0" fontAlgn="base" hangingPunct="0">
        <a:spcBef>
          <a:spcPct val="20000"/>
        </a:spcBef>
        <a:spcAft>
          <a:spcPct val="0"/>
        </a:spcAft>
        <a:buChar char="•"/>
        <a:defRPr sz="2400">
          <a:solidFill>
            <a:schemeClr val="tx1"/>
          </a:solidFill>
          <a:latin typeface="+mn-lt"/>
          <a:ea typeface="+mn-ea"/>
          <a:cs typeface="+mn-cs"/>
        </a:defRPr>
      </a:lvl1pPr>
      <a:lvl2pPr marL="455613" indent="-227013" algn="l" rtl="0" eaLnBrk="0" fontAlgn="base" hangingPunct="0">
        <a:spcBef>
          <a:spcPct val="20000"/>
        </a:spcBef>
        <a:spcAft>
          <a:spcPct val="0"/>
        </a:spcAft>
        <a:buFont typeface="Arial" charset="0"/>
        <a:buChar char="–"/>
        <a:defRPr sz="2000">
          <a:solidFill>
            <a:schemeClr val="tx1"/>
          </a:solidFill>
          <a:latin typeface="+mn-lt"/>
        </a:defRPr>
      </a:lvl2pPr>
      <a:lvl3pPr marL="684213" indent="-227013" algn="l" rtl="0" eaLnBrk="0" fontAlgn="base" hangingPunct="0">
        <a:spcBef>
          <a:spcPct val="20000"/>
        </a:spcBef>
        <a:spcAft>
          <a:spcPct val="0"/>
        </a:spcAft>
        <a:buFont typeface="Wingdings" pitchFamily="2" charset="2"/>
        <a:buChar char="Ø"/>
        <a:defRPr sz="2400">
          <a:solidFill>
            <a:schemeClr val="tx1"/>
          </a:solidFill>
          <a:latin typeface="+mn-lt"/>
        </a:defRPr>
      </a:lvl3pPr>
      <a:lvl4pPr marL="912813" indent="-227013" algn="l" rtl="0" eaLnBrk="0" fontAlgn="base" hangingPunct="0">
        <a:spcBef>
          <a:spcPct val="20000"/>
        </a:spcBef>
        <a:spcAft>
          <a:spcPct val="0"/>
        </a:spcAft>
        <a:buFont typeface="Wingdings" pitchFamily="2" charset="2"/>
        <a:buChar char="§"/>
        <a:defRPr sz="1600">
          <a:solidFill>
            <a:schemeClr val="tx1"/>
          </a:solidFill>
          <a:latin typeface="+mn-lt"/>
        </a:defRPr>
      </a:lvl4pPr>
      <a:lvl5pPr marL="1141413" indent="-227013" algn="l" rtl="0" eaLnBrk="0" fontAlgn="base" hangingPunct="0">
        <a:spcBef>
          <a:spcPct val="20000"/>
        </a:spcBef>
        <a:spcAft>
          <a:spcPct val="0"/>
        </a:spcAft>
        <a:buChar char="»"/>
        <a:defRPr sz="1600">
          <a:solidFill>
            <a:schemeClr val="tx1"/>
          </a:solidFill>
          <a:latin typeface="+mn-lt"/>
        </a:defRPr>
      </a:lvl5pPr>
      <a:lvl6pPr marL="2514376" indent="-228580" algn="l" rtl="0" fontAlgn="base">
        <a:spcBef>
          <a:spcPct val="20000"/>
        </a:spcBef>
        <a:spcAft>
          <a:spcPct val="0"/>
        </a:spcAft>
        <a:buChar char="»"/>
        <a:defRPr sz="1600">
          <a:solidFill>
            <a:schemeClr val="tx1"/>
          </a:solidFill>
          <a:latin typeface="+mn-lt"/>
        </a:defRPr>
      </a:lvl6pPr>
      <a:lvl7pPr marL="2971535" indent="-228580" algn="l" rtl="0" fontAlgn="base">
        <a:spcBef>
          <a:spcPct val="20000"/>
        </a:spcBef>
        <a:spcAft>
          <a:spcPct val="0"/>
        </a:spcAft>
        <a:buChar char="»"/>
        <a:defRPr sz="1600">
          <a:solidFill>
            <a:schemeClr val="tx1"/>
          </a:solidFill>
          <a:latin typeface="+mn-lt"/>
        </a:defRPr>
      </a:lvl7pPr>
      <a:lvl8pPr marL="3428695" indent="-228580" algn="l" rtl="0" fontAlgn="base">
        <a:spcBef>
          <a:spcPct val="20000"/>
        </a:spcBef>
        <a:spcAft>
          <a:spcPct val="0"/>
        </a:spcAft>
        <a:buChar char="»"/>
        <a:defRPr sz="1600">
          <a:solidFill>
            <a:schemeClr val="tx1"/>
          </a:solidFill>
          <a:latin typeface="+mn-lt"/>
        </a:defRPr>
      </a:lvl8pPr>
      <a:lvl9pPr marL="3885854" indent="-22858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7" algn="l" defTabSz="914318" rtl="0" eaLnBrk="1" latinLnBrk="0" hangingPunct="1">
        <a:defRPr sz="1800" kern="1200">
          <a:solidFill>
            <a:schemeClr val="tx1"/>
          </a:solidFill>
          <a:latin typeface="+mn-lt"/>
          <a:ea typeface="+mn-ea"/>
          <a:cs typeface="+mn-cs"/>
        </a:defRPr>
      </a:lvl4pPr>
      <a:lvl5pPr marL="1828637" algn="l" defTabSz="914318" rtl="0" eaLnBrk="1" latinLnBrk="0" hangingPunct="1">
        <a:defRPr sz="1800" kern="1200">
          <a:solidFill>
            <a:schemeClr val="tx1"/>
          </a:solidFill>
          <a:latin typeface="+mn-lt"/>
          <a:ea typeface="+mn-ea"/>
          <a:cs typeface="+mn-cs"/>
        </a:defRPr>
      </a:lvl5pPr>
      <a:lvl6pPr marL="2285797" algn="l" defTabSz="914318" rtl="0" eaLnBrk="1" latinLnBrk="0" hangingPunct="1">
        <a:defRPr sz="1800" kern="1200">
          <a:solidFill>
            <a:schemeClr val="tx1"/>
          </a:solidFill>
          <a:latin typeface="+mn-lt"/>
          <a:ea typeface="+mn-ea"/>
          <a:cs typeface="+mn-cs"/>
        </a:defRPr>
      </a:lvl6pPr>
      <a:lvl7pPr marL="2742956" algn="l" defTabSz="914318" rtl="0" eaLnBrk="1" latinLnBrk="0" hangingPunct="1">
        <a:defRPr sz="1800" kern="1200">
          <a:solidFill>
            <a:schemeClr val="tx1"/>
          </a:solidFill>
          <a:latin typeface="+mn-lt"/>
          <a:ea typeface="+mn-ea"/>
          <a:cs typeface="+mn-cs"/>
        </a:defRPr>
      </a:lvl7pPr>
      <a:lvl8pPr marL="3200115" algn="l" defTabSz="914318" rtl="0" eaLnBrk="1" latinLnBrk="0" hangingPunct="1">
        <a:defRPr sz="1800" kern="1200">
          <a:solidFill>
            <a:schemeClr val="tx1"/>
          </a:solidFill>
          <a:latin typeface="+mn-lt"/>
          <a:ea typeface="+mn-ea"/>
          <a:cs typeface="+mn-cs"/>
        </a:defRPr>
      </a:lvl8pPr>
      <a:lvl9pPr marL="3657274" algn="l" defTabSz="91431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93986" name="Rectangle 2"/>
          <p:cNvSpPr>
            <a:spLocks noChangeArrowheads="1"/>
          </p:cNvSpPr>
          <p:nvPr userDrawn="1"/>
        </p:nvSpPr>
        <p:spPr bwMode="auto">
          <a:xfrm>
            <a:off x="0" y="0"/>
            <a:ext cx="9144000" cy="887413"/>
          </a:xfrm>
          <a:prstGeom prst="rect">
            <a:avLst/>
          </a:prstGeom>
          <a:gradFill rotWithShape="1">
            <a:gsLst>
              <a:gs pos="0">
                <a:srgbClr val="7F8697"/>
              </a:gs>
              <a:gs pos="50000">
                <a:srgbClr val="F8F8F8"/>
              </a:gs>
              <a:gs pos="100000">
                <a:srgbClr val="7F8697"/>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sz="4400" b="1" dirty="0">
              <a:solidFill>
                <a:srgbClr val="000000"/>
              </a:solidFill>
            </a:endParaRPr>
          </a:p>
        </p:txBody>
      </p:sp>
      <p:grpSp>
        <p:nvGrpSpPr>
          <p:cNvPr id="1193987" name="Group 3"/>
          <p:cNvGrpSpPr>
            <a:grpSpLocks/>
          </p:cNvGrpSpPr>
          <p:nvPr userDrawn="1"/>
        </p:nvGrpSpPr>
        <p:grpSpPr bwMode="auto">
          <a:xfrm>
            <a:off x="0" y="0"/>
            <a:ext cx="2970213" cy="890588"/>
            <a:chOff x="0" y="0"/>
            <a:chExt cx="1871" cy="561"/>
          </a:xfrm>
        </p:grpSpPr>
        <p:sp>
          <p:nvSpPr>
            <p:cNvPr id="1193988" name="Rectangle 4"/>
            <p:cNvSpPr>
              <a:spLocks noChangeAspect="1" noChangeArrowheads="1"/>
            </p:cNvSpPr>
            <p:nvPr userDrawn="1"/>
          </p:nvSpPr>
          <p:spPr bwMode="auto">
            <a:xfrm>
              <a:off x="0" y="0"/>
              <a:ext cx="1871" cy="561"/>
            </a:xfrm>
            <a:prstGeom prst="rect">
              <a:avLst/>
            </a:prstGeom>
            <a:gradFill rotWithShape="1">
              <a:gsLst>
                <a:gs pos="0">
                  <a:srgbClr val="FFFFFF"/>
                </a:gs>
                <a:gs pos="7001">
                  <a:srgbClr val="E6E6E6"/>
                </a:gs>
                <a:gs pos="32001">
                  <a:srgbClr val="7D8496"/>
                </a:gs>
                <a:gs pos="47000">
                  <a:srgbClr val="E6E6E6"/>
                </a:gs>
                <a:gs pos="85001">
                  <a:srgbClr val="7D8496"/>
                </a:gs>
                <a:gs pos="100000">
                  <a:srgbClr val="E6E6E6"/>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sz="4400" b="1" dirty="0">
                <a:solidFill>
                  <a:srgbClr val="000000"/>
                </a:solidFill>
              </a:endParaRPr>
            </a:p>
          </p:txBody>
        </p:sp>
        <p:sp>
          <p:nvSpPr>
            <p:cNvPr id="1193989" name="Rectangle 5"/>
            <p:cNvSpPr>
              <a:spLocks noChangeAspect="1" noChangeArrowheads="1"/>
            </p:cNvSpPr>
            <p:nvPr userDrawn="1"/>
          </p:nvSpPr>
          <p:spPr bwMode="auto">
            <a:xfrm>
              <a:off x="0" y="440"/>
              <a:ext cx="1871" cy="121"/>
            </a:xfrm>
            <a:prstGeom prst="rect">
              <a:avLst/>
            </a:prstGeom>
            <a:solidFill>
              <a:srgbClr val="010B65"/>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2508250"/>
              <a:endParaRPr lang="en-US" sz="4900" dirty="0">
                <a:solidFill>
                  <a:srgbClr val="000000"/>
                </a:solidFill>
              </a:endParaRPr>
            </a:p>
          </p:txBody>
        </p:sp>
        <p:pic>
          <p:nvPicPr>
            <p:cNvPr id="1193990" name="Picture 6" descr="corporate-color[1]"/>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23" y="23"/>
              <a:ext cx="889" cy="394"/>
            </a:xfrm>
            <a:prstGeom prst="rect">
              <a:avLst/>
            </a:prstGeom>
            <a:noFill/>
            <a:extLst>
              <a:ext uri="{909E8E84-426E-40DD-AFC4-6F175D3DCCD1}">
                <a14:hiddenFill xmlns:a14="http://schemas.microsoft.com/office/drawing/2010/main">
                  <a:solidFill>
                    <a:srgbClr val="FFFFFF"/>
                  </a:solidFill>
                </a14:hiddenFill>
              </a:ext>
            </a:extLst>
          </p:spPr>
        </p:pic>
        <p:sp>
          <p:nvSpPr>
            <p:cNvPr id="1193991" name="WordArt 7"/>
            <p:cNvSpPr>
              <a:spLocks noChangeAspect="1" noChangeArrowheads="1" noChangeShapeType="1" noTextEdit="1"/>
            </p:cNvSpPr>
            <p:nvPr userDrawn="1"/>
          </p:nvSpPr>
          <p:spPr bwMode="auto">
            <a:xfrm>
              <a:off x="963" y="66"/>
              <a:ext cx="869" cy="316"/>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eaLnBrk="0" hangingPunct="0"/>
              <a:r>
                <a:rPr lang="en-US" sz="6600" b="1" kern="10" spc="-330" dirty="0">
                  <a:solidFill>
                    <a:srgbClr val="010B65"/>
                  </a:solidFill>
                  <a:effectLst>
                    <a:outerShdw dist="17961" dir="2700000" algn="ctr" rotWithShape="0">
                      <a:srgbClr val="868686">
                        <a:alpha val="50000"/>
                      </a:srgbClr>
                    </a:outerShdw>
                  </a:effectLst>
                  <a:latin typeface="Arial Black"/>
                </a:rPr>
                <a:t>SEA 05</a:t>
              </a:r>
            </a:p>
          </p:txBody>
        </p:sp>
        <p:sp>
          <p:nvSpPr>
            <p:cNvPr id="1193992" name="WordArt 8"/>
            <p:cNvSpPr>
              <a:spLocks noChangeAspect="1" noChangeArrowheads="1" noChangeShapeType="1" noTextEdit="1"/>
            </p:cNvSpPr>
            <p:nvPr userDrawn="1"/>
          </p:nvSpPr>
          <p:spPr bwMode="auto">
            <a:xfrm>
              <a:off x="133" y="462"/>
              <a:ext cx="1602" cy="91"/>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eaLnBrk="0" hangingPunct="0"/>
              <a:r>
                <a:rPr lang="en-US" sz="6600" b="1" kern="10" spc="-330" dirty="0">
                  <a:solidFill>
                    <a:srgbClr val="FFFFFF"/>
                  </a:solidFill>
                  <a:latin typeface="Arial Black"/>
                </a:rPr>
                <a:t>Naval  Systems Engineering Directorate</a:t>
              </a:r>
            </a:p>
          </p:txBody>
        </p:sp>
      </p:grpSp>
      <p:sp>
        <p:nvSpPr>
          <p:cNvPr id="1193993" name="Rectangle 9"/>
          <p:cNvSpPr>
            <a:spLocks noGrp="1" noChangeArrowheads="1"/>
          </p:cNvSpPr>
          <p:nvPr>
            <p:ph type="title"/>
          </p:nvPr>
        </p:nvSpPr>
        <p:spPr bwMode="auto">
          <a:xfrm>
            <a:off x="3124200" y="122238"/>
            <a:ext cx="5867400"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93994" name="Rectangle 10"/>
          <p:cNvSpPr>
            <a:spLocks noGrp="1" noChangeArrowheads="1"/>
          </p:cNvSpPr>
          <p:nvPr>
            <p:ph type="body" idx="1"/>
          </p:nvPr>
        </p:nvSpPr>
        <p:spPr bwMode="auto">
          <a:xfrm>
            <a:off x="152400" y="990600"/>
            <a:ext cx="8839200" cy="4986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93995" name="Rectangle 11"/>
          <p:cNvSpPr>
            <a:spLocks noGrp="1" noChangeArrowheads="1"/>
          </p:cNvSpPr>
          <p:nvPr>
            <p:ph type="dt" sz="half" idx="2"/>
          </p:nvPr>
        </p:nvSpPr>
        <p:spPr bwMode="auto">
          <a:xfrm>
            <a:off x="-50800" y="6629400"/>
            <a:ext cx="16002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900">
                <a:cs typeface="+mn-cs"/>
              </a:defRPr>
            </a:lvl1pPr>
          </a:lstStyle>
          <a:p>
            <a:pPr eaLnBrk="0" hangingPunct="0"/>
            <a:endParaRPr lang="en-US" b="1" dirty="0">
              <a:solidFill>
                <a:srgbClr val="000000"/>
              </a:solidFill>
            </a:endParaRPr>
          </a:p>
        </p:txBody>
      </p:sp>
      <p:sp>
        <p:nvSpPr>
          <p:cNvPr id="1193996" name="Rectangle 12"/>
          <p:cNvSpPr>
            <a:spLocks noGrp="1" noChangeArrowheads="1"/>
          </p:cNvSpPr>
          <p:nvPr>
            <p:ph type="ftr" sz="quarter" idx="3"/>
          </p:nvPr>
        </p:nvSpPr>
        <p:spPr bwMode="auto">
          <a:xfrm>
            <a:off x="2214563" y="6611938"/>
            <a:ext cx="4741862" cy="20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900">
                <a:cs typeface="+mn-cs"/>
              </a:defRPr>
            </a:lvl1pPr>
          </a:lstStyle>
          <a:p>
            <a:pPr eaLnBrk="0" hangingPunct="0"/>
            <a:endParaRPr lang="en-US" b="1" dirty="0">
              <a:solidFill>
                <a:srgbClr val="000000"/>
              </a:solidFill>
            </a:endParaRPr>
          </a:p>
        </p:txBody>
      </p:sp>
      <p:sp>
        <p:nvSpPr>
          <p:cNvPr id="1193997" name="Rectangle 13"/>
          <p:cNvSpPr>
            <a:spLocks noGrp="1" noChangeArrowheads="1"/>
          </p:cNvSpPr>
          <p:nvPr>
            <p:ph type="sldNum" sz="quarter" idx="4"/>
          </p:nvPr>
        </p:nvSpPr>
        <p:spPr bwMode="auto">
          <a:xfrm>
            <a:off x="7315200" y="6654800"/>
            <a:ext cx="19050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900" b="0" i="1">
                <a:cs typeface="+mn-cs"/>
              </a:defRPr>
            </a:lvl1pPr>
          </a:lstStyle>
          <a:p>
            <a:pPr eaLnBrk="0" hangingPunct="0"/>
            <a:fld id="{18D0D4D5-ABEF-4CE9-83F4-72FCADECE3C8}" type="slidenum">
              <a:rPr lang="en-US">
                <a:solidFill>
                  <a:srgbClr val="000000"/>
                </a:solidFill>
              </a:rPr>
              <a:pPr eaLnBrk="0" hangingPunct="0"/>
              <a:t>‹#›</a:t>
            </a:fld>
            <a:endParaRPr lang="en-US" dirty="0">
              <a:solidFill>
                <a:srgbClr val="000000"/>
              </a:solidFill>
            </a:endParaRPr>
          </a:p>
        </p:txBody>
      </p:sp>
    </p:spTree>
    <p:extLst>
      <p:ext uri="{BB962C8B-B14F-4D97-AF65-F5344CB8AC3E}">
        <p14:creationId xmlns:p14="http://schemas.microsoft.com/office/powerpoint/2010/main" val="3787781623"/>
      </p:ext>
    </p:extLst>
  </p:cSld>
  <p:clrMap bg1="lt1" tx1="dk1" bg2="lt2" tx2="dk2" accent1="accent1" accent2="accent2" accent3="accent3" accent4="accent4" accent5="accent5" accent6="accent6" hlink="hlink" folHlink="folHlink"/>
  <p:sldLayoutIdLst>
    <p:sldLayoutId id="2147484072" r:id="rId1"/>
    <p:sldLayoutId id="2147484073" r:id="rId2"/>
    <p:sldLayoutId id="2147484074" r:id="rId3"/>
    <p:sldLayoutId id="2147484075" r:id="rId4"/>
    <p:sldLayoutId id="2147484076" r:id="rId5"/>
    <p:sldLayoutId id="2147484077" r:id="rId6"/>
    <p:sldLayoutId id="2147484078" r:id="rId7"/>
    <p:sldLayoutId id="2147484079" r:id="rId8"/>
    <p:sldLayoutId id="2147484080" r:id="rId9"/>
    <p:sldLayoutId id="2147484081" r:id="rId10"/>
    <p:sldLayoutId id="2147484082" r:id="rId11"/>
    <p:sldLayoutId id="2147484083" r:id="rId12"/>
  </p:sldLayoutIdLst>
  <p:hf hdr="0" ftr="0" dt="0"/>
  <p:txStyles>
    <p:titleStyle>
      <a:lvl1pPr algn="ctr" rtl="0" fontAlgn="base">
        <a:spcBef>
          <a:spcPct val="0"/>
        </a:spcBef>
        <a:spcAft>
          <a:spcPct val="0"/>
        </a:spcAft>
        <a:defRPr sz="2800" b="1">
          <a:solidFill>
            <a:schemeClr val="tx2"/>
          </a:solidFill>
          <a:latin typeface="+mj-lt"/>
          <a:ea typeface="+mj-ea"/>
          <a:cs typeface="+mj-cs"/>
        </a:defRPr>
      </a:lvl1pPr>
      <a:lvl2pPr algn="ctr" rtl="0" fontAlgn="base">
        <a:spcBef>
          <a:spcPct val="0"/>
        </a:spcBef>
        <a:spcAft>
          <a:spcPct val="0"/>
        </a:spcAft>
        <a:defRPr sz="2800" b="1">
          <a:solidFill>
            <a:schemeClr val="tx2"/>
          </a:solidFill>
          <a:latin typeface="Arial" charset="0"/>
          <a:cs typeface="Arial" charset="0"/>
        </a:defRPr>
      </a:lvl2pPr>
      <a:lvl3pPr algn="ctr" rtl="0" fontAlgn="base">
        <a:spcBef>
          <a:spcPct val="0"/>
        </a:spcBef>
        <a:spcAft>
          <a:spcPct val="0"/>
        </a:spcAft>
        <a:defRPr sz="2800" b="1">
          <a:solidFill>
            <a:schemeClr val="tx2"/>
          </a:solidFill>
          <a:latin typeface="Arial" charset="0"/>
          <a:cs typeface="Arial" charset="0"/>
        </a:defRPr>
      </a:lvl3pPr>
      <a:lvl4pPr algn="ctr" rtl="0" fontAlgn="base">
        <a:spcBef>
          <a:spcPct val="0"/>
        </a:spcBef>
        <a:spcAft>
          <a:spcPct val="0"/>
        </a:spcAft>
        <a:defRPr sz="2800" b="1">
          <a:solidFill>
            <a:schemeClr val="tx2"/>
          </a:solidFill>
          <a:latin typeface="Arial" charset="0"/>
          <a:cs typeface="Arial" charset="0"/>
        </a:defRPr>
      </a:lvl4pPr>
      <a:lvl5pPr algn="ctr" rtl="0" fontAlgn="base">
        <a:spcBef>
          <a:spcPct val="0"/>
        </a:spcBef>
        <a:spcAft>
          <a:spcPct val="0"/>
        </a:spcAft>
        <a:defRPr sz="2800" b="1">
          <a:solidFill>
            <a:schemeClr val="tx2"/>
          </a:solidFill>
          <a:latin typeface="Arial" charset="0"/>
          <a:cs typeface="Arial" charset="0"/>
        </a:defRPr>
      </a:lvl5pPr>
      <a:lvl6pPr marL="457200" algn="ctr" rtl="0" fontAlgn="base">
        <a:spcBef>
          <a:spcPct val="0"/>
        </a:spcBef>
        <a:spcAft>
          <a:spcPct val="0"/>
        </a:spcAft>
        <a:defRPr sz="2800" b="1">
          <a:solidFill>
            <a:schemeClr val="tx2"/>
          </a:solidFill>
          <a:latin typeface="Arial" charset="0"/>
          <a:cs typeface="Arial" charset="0"/>
        </a:defRPr>
      </a:lvl6pPr>
      <a:lvl7pPr marL="914400" algn="ctr" rtl="0" fontAlgn="base">
        <a:spcBef>
          <a:spcPct val="0"/>
        </a:spcBef>
        <a:spcAft>
          <a:spcPct val="0"/>
        </a:spcAft>
        <a:defRPr sz="2800" b="1">
          <a:solidFill>
            <a:schemeClr val="tx2"/>
          </a:solidFill>
          <a:latin typeface="Arial" charset="0"/>
          <a:cs typeface="Arial" charset="0"/>
        </a:defRPr>
      </a:lvl7pPr>
      <a:lvl8pPr marL="1371600" algn="ctr" rtl="0" fontAlgn="base">
        <a:spcBef>
          <a:spcPct val="0"/>
        </a:spcBef>
        <a:spcAft>
          <a:spcPct val="0"/>
        </a:spcAft>
        <a:defRPr sz="2800" b="1">
          <a:solidFill>
            <a:schemeClr val="tx2"/>
          </a:solidFill>
          <a:latin typeface="Arial" charset="0"/>
          <a:cs typeface="Arial" charset="0"/>
        </a:defRPr>
      </a:lvl8pPr>
      <a:lvl9pPr marL="1828800" algn="ctr" rtl="0" fontAlgn="base">
        <a:spcBef>
          <a:spcPct val="0"/>
        </a:spcBef>
        <a:spcAft>
          <a:spcPct val="0"/>
        </a:spcAft>
        <a:defRPr sz="2800" b="1">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2800" b="1">
          <a:solidFill>
            <a:schemeClr val="tx1"/>
          </a:solidFill>
          <a:latin typeface="+mn-lt"/>
          <a:ea typeface="+mn-ea"/>
          <a:cs typeface="+mn-cs"/>
        </a:defRPr>
      </a:lvl1pPr>
      <a:lvl2pPr marL="742950" indent="-285750" algn="l" rtl="0" fontAlgn="base">
        <a:spcBef>
          <a:spcPct val="20000"/>
        </a:spcBef>
        <a:spcAft>
          <a:spcPct val="0"/>
        </a:spcAft>
        <a:buChar char="–"/>
        <a:defRPr sz="2400" b="1">
          <a:solidFill>
            <a:schemeClr val="tx1"/>
          </a:solidFill>
          <a:latin typeface="+mn-lt"/>
          <a:cs typeface="+mn-cs"/>
        </a:defRPr>
      </a:lvl2pPr>
      <a:lvl3pPr marL="1143000" indent="-228600" algn="l" rtl="0" fontAlgn="base">
        <a:spcBef>
          <a:spcPct val="20000"/>
        </a:spcBef>
        <a:spcAft>
          <a:spcPct val="0"/>
        </a:spcAft>
        <a:buChar char="•"/>
        <a:defRPr sz="2000" b="1">
          <a:solidFill>
            <a:schemeClr val="tx1"/>
          </a:solidFill>
          <a:latin typeface="+mn-lt"/>
          <a:cs typeface="+mn-cs"/>
        </a:defRPr>
      </a:lvl3pPr>
      <a:lvl4pPr marL="1600200" indent="-228600" algn="l" rtl="0" fontAlgn="base">
        <a:spcBef>
          <a:spcPct val="20000"/>
        </a:spcBef>
        <a:spcAft>
          <a:spcPct val="0"/>
        </a:spcAft>
        <a:buChar char="–"/>
        <a:defRPr b="1">
          <a:solidFill>
            <a:schemeClr val="tx1"/>
          </a:solidFill>
          <a:latin typeface="+mn-lt"/>
          <a:cs typeface="+mn-cs"/>
        </a:defRPr>
      </a:lvl4pPr>
      <a:lvl5pPr marL="2057400" indent="-228600" algn="l" rtl="0" fontAlgn="base">
        <a:spcBef>
          <a:spcPct val="20000"/>
        </a:spcBef>
        <a:spcAft>
          <a:spcPct val="0"/>
        </a:spcAft>
        <a:buChar char="»"/>
        <a:defRPr b="1">
          <a:solidFill>
            <a:schemeClr val="tx1"/>
          </a:solidFill>
          <a:latin typeface="+mn-lt"/>
          <a:cs typeface="+mn-cs"/>
        </a:defRPr>
      </a:lvl5pPr>
      <a:lvl6pPr marL="2514600" indent="-228600" algn="l" rtl="0" fontAlgn="base">
        <a:spcBef>
          <a:spcPct val="20000"/>
        </a:spcBef>
        <a:spcAft>
          <a:spcPct val="0"/>
        </a:spcAft>
        <a:buChar char="»"/>
        <a:defRPr b="1">
          <a:solidFill>
            <a:schemeClr val="tx1"/>
          </a:solidFill>
          <a:latin typeface="+mn-lt"/>
          <a:cs typeface="+mn-cs"/>
        </a:defRPr>
      </a:lvl6pPr>
      <a:lvl7pPr marL="2971800" indent="-228600" algn="l" rtl="0" fontAlgn="base">
        <a:spcBef>
          <a:spcPct val="20000"/>
        </a:spcBef>
        <a:spcAft>
          <a:spcPct val="0"/>
        </a:spcAft>
        <a:buChar char="»"/>
        <a:defRPr b="1">
          <a:solidFill>
            <a:schemeClr val="tx1"/>
          </a:solidFill>
          <a:latin typeface="+mn-lt"/>
          <a:cs typeface="+mn-cs"/>
        </a:defRPr>
      </a:lvl7pPr>
      <a:lvl8pPr marL="3429000" indent="-228600" algn="l" rtl="0" fontAlgn="base">
        <a:spcBef>
          <a:spcPct val="20000"/>
        </a:spcBef>
        <a:spcAft>
          <a:spcPct val="0"/>
        </a:spcAft>
        <a:buChar char="»"/>
        <a:defRPr b="1">
          <a:solidFill>
            <a:schemeClr val="tx1"/>
          </a:solidFill>
          <a:latin typeface="+mn-lt"/>
          <a:cs typeface="+mn-cs"/>
        </a:defRPr>
      </a:lvl8pPr>
      <a:lvl9pPr marL="3886200" indent="-228600" algn="l" rtl="0" fontAlgn="base">
        <a:spcBef>
          <a:spcPct val="20000"/>
        </a:spcBef>
        <a:spcAft>
          <a:spcPct val="0"/>
        </a:spcAft>
        <a:buChar char="»"/>
        <a:defRPr b="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93986" name="Rectangle 2"/>
          <p:cNvSpPr>
            <a:spLocks noChangeArrowheads="1"/>
          </p:cNvSpPr>
          <p:nvPr userDrawn="1"/>
        </p:nvSpPr>
        <p:spPr bwMode="auto">
          <a:xfrm>
            <a:off x="0" y="0"/>
            <a:ext cx="9144000" cy="887413"/>
          </a:xfrm>
          <a:prstGeom prst="rect">
            <a:avLst/>
          </a:prstGeom>
          <a:gradFill rotWithShape="1">
            <a:gsLst>
              <a:gs pos="0">
                <a:srgbClr val="7F8697"/>
              </a:gs>
              <a:gs pos="50000">
                <a:srgbClr val="F8F8F8"/>
              </a:gs>
              <a:gs pos="100000">
                <a:srgbClr val="7F8697"/>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sz="4400" b="1" dirty="0">
              <a:solidFill>
                <a:srgbClr val="000000"/>
              </a:solidFill>
            </a:endParaRPr>
          </a:p>
        </p:txBody>
      </p:sp>
      <p:grpSp>
        <p:nvGrpSpPr>
          <p:cNvPr id="1193987" name="Group 3"/>
          <p:cNvGrpSpPr>
            <a:grpSpLocks/>
          </p:cNvGrpSpPr>
          <p:nvPr userDrawn="1"/>
        </p:nvGrpSpPr>
        <p:grpSpPr bwMode="auto">
          <a:xfrm>
            <a:off x="0" y="0"/>
            <a:ext cx="2970213" cy="890588"/>
            <a:chOff x="0" y="0"/>
            <a:chExt cx="1871" cy="561"/>
          </a:xfrm>
        </p:grpSpPr>
        <p:sp>
          <p:nvSpPr>
            <p:cNvPr id="1193988" name="Rectangle 4"/>
            <p:cNvSpPr>
              <a:spLocks noChangeAspect="1" noChangeArrowheads="1"/>
            </p:cNvSpPr>
            <p:nvPr userDrawn="1"/>
          </p:nvSpPr>
          <p:spPr bwMode="auto">
            <a:xfrm>
              <a:off x="0" y="0"/>
              <a:ext cx="1871" cy="561"/>
            </a:xfrm>
            <a:prstGeom prst="rect">
              <a:avLst/>
            </a:prstGeom>
            <a:gradFill rotWithShape="1">
              <a:gsLst>
                <a:gs pos="0">
                  <a:srgbClr val="FFFFFF"/>
                </a:gs>
                <a:gs pos="7001">
                  <a:srgbClr val="E6E6E6"/>
                </a:gs>
                <a:gs pos="32001">
                  <a:srgbClr val="7D8496"/>
                </a:gs>
                <a:gs pos="47000">
                  <a:srgbClr val="E6E6E6"/>
                </a:gs>
                <a:gs pos="85001">
                  <a:srgbClr val="7D8496"/>
                </a:gs>
                <a:gs pos="100000">
                  <a:srgbClr val="E6E6E6"/>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sz="4400" b="1" dirty="0">
                <a:solidFill>
                  <a:srgbClr val="000000"/>
                </a:solidFill>
              </a:endParaRPr>
            </a:p>
          </p:txBody>
        </p:sp>
        <p:sp>
          <p:nvSpPr>
            <p:cNvPr id="1193989" name="Rectangle 5"/>
            <p:cNvSpPr>
              <a:spLocks noChangeAspect="1" noChangeArrowheads="1"/>
            </p:cNvSpPr>
            <p:nvPr userDrawn="1"/>
          </p:nvSpPr>
          <p:spPr bwMode="auto">
            <a:xfrm>
              <a:off x="0" y="440"/>
              <a:ext cx="1871" cy="121"/>
            </a:xfrm>
            <a:prstGeom prst="rect">
              <a:avLst/>
            </a:prstGeom>
            <a:solidFill>
              <a:srgbClr val="010B65"/>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2508250"/>
              <a:endParaRPr lang="en-US" sz="4900" dirty="0">
                <a:solidFill>
                  <a:srgbClr val="000000"/>
                </a:solidFill>
              </a:endParaRPr>
            </a:p>
          </p:txBody>
        </p:sp>
        <p:pic>
          <p:nvPicPr>
            <p:cNvPr id="1193990" name="Picture 6" descr="corporate-color[1]"/>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23" y="23"/>
              <a:ext cx="889" cy="394"/>
            </a:xfrm>
            <a:prstGeom prst="rect">
              <a:avLst/>
            </a:prstGeom>
            <a:noFill/>
            <a:extLst>
              <a:ext uri="{909E8E84-426E-40DD-AFC4-6F175D3DCCD1}">
                <a14:hiddenFill xmlns:a14="http://schemas.microsoft.com/office/drawing/2010/main">
                  <a:solidFill>
                    <a:srgbClr val="FFFFFF"/>
                  </a:solidFill>
                </a14:hiddenFill>
              </a:ext>
            </a:extLst>
          </p:spPr>
        </p:pic>
        <p:sp>
          <p:nvSpPr>
            <p:cNvPr id="1193991" name="WordArt 7"/>
            <p:cNvSpPr>
              <a:spLocks noChangeAspect="1" noChangeArrowheads="1" noChangeShapeType="1" noTextEdit="1"/>
            </p:cNvSpPr>
            <p:nvPr userDrawn="1"/>
          </p:nvSpPr>
          <p:spPr bwMode="auto">
            <a:xfrm>
              <a:off x="963" y="66"/>
              <a:ext cx="869" cy="316"/>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eaLnBrk="0" hangingPunct="0"/>
              <a:r>
                <a:rPr lang="en-US" sz="6600" b="1" kern="10" spc="-330" dirty="0">
                  <a:solidFill>
                    <a:srgbClr val="010B65"/>
                  </a:solidFill>
                  <a:effectLst>
                    <a:outerShdw dist="17961" dir="2700000" algn="ctr" rotWithShape="0">
                      <a:srgbClr val="868686">
                        <a:alpha val="50000"/>
                      </a:srgbClr>
                    </a:outerShdw>
                  </a:effectLst>
                  <a:latin typeface="Arial Black"/>
                </a:rPr>
                <a:t>SEA 05</a:t>
              </a:r>
            </a:p>
          </p:txBody>
        </p:sp>
        <p:sp>
          <p:nvSpPr>
            <p:cNvPr id="1193992" name="WordArt 8"/>
            <p:cNvSpPr>
              <a:spLocks noChangeAspect="1" noChangeArrowheads="1" noChangeShapeType="1" noTextEdit="1"/>
            </p:cNvSpPr>
            <p:nvPr userDrawn="1"/>
          </p:nvSpPr>
          <p:spPr bwMode="auto">
            <a:xfrm>
              <a:off x="133" y="462"/>
              <a:ext cx="1602" cy="91"/>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eaLnBrk="0" hangingPunct="0"/>
              <a:r>
                <a:rPr lang="en-US" sz="6600" b="1" kern="10" spc="-330" dirty="0">
                  <a:solidFill>
                    <a:srgbClr val="FFFFFF"/>
                  </a:solidFill>
                  <a:latin typeface="Arial Black"/>
                </a:rPr>
                <a:t>Naval  Systems Engineering Directorate</a:t>
              </a:r>
            </a:p>
          </p:txBody>
        </p:sp>
      </p:grpSp>
      <p:sp>
        <p:nvSpPr>
          <p:cNvPr id="1193993" name="Rectangle 9"/>
          <p:cNvSpPr>
            <a:spLocks noGrp="1" noChangeArrowheads="1"/>
          </p:cNvSpPr>
          <p:nvPr>
            <p:ph type="title"/>
          </p:nvPr>
        </p:nvSpPr>
        <p:spPr bwMode="auto">
          <a:xfrm>
            <a:off x="3124200" y="122238"/>
            <a:ext cx="5867400"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93994" name="Rectangle 10"/>
          <p:cNvSpPr>
            <a:spLocks noGrp="1" noChangeArrowheads="1"/>
          </p:cNvSpPr>
          <p:nvPr>
            <p:ph type="body" idx="1"/>
          </p:nvPr>
        </p:nvSpPr>
        <p:spPr bwMode="auto">
          <a:xfrm>
            <a:off x="152400" y="990600"/>
            <a:ext cx="8839200" cy="4986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93995" name="Rectangle 11"/>
          <p:cNvSpPr>
            <a:spLocks noGrp="1" noChangeArrowheads="1"/>
          </p:cNvSpPr>
          <p:nvPr>
            <p:ph type="dt" sz="half" idx="2"/>
          </p:nvPr>
        </p:nvSpPr>
        <p:spPr bwMode="auto">
          <a:xfrm>
            <a:off x="-50800" y="6629400"/>
            <a:ext cx="16002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900">
                <a:cs typeface="+mn-cs"/>
              </a:defRPr>
            </a:lvl1pPr>
          </a:lstStyle>
          <a:p>
            <a:pPr eaLnBrk="0" hangingPunct="0"/>
            <a:endParaRPr lang="en-US" b="1" dirty="0">
              <a:solidFill>
                <a:srgbClr val="000000"/>
              </a:solidFill>
            </a:endParaRPr>
          </a:p>
        </p:txBody>
      </p:sp>
      <p:sp>
        <p:nvSpPr>
          <p:cNvPr id="1193996" name="Rectangle 12"/>
          <p:cNvSpPr>
            <a:spLocks noGrp="1" noChangeArrowheads="1"/>
          </p:cNvSpPr>
          <p:nvPr>
            <p:ph type="ftr" sz="quarter" idx="3"/>
          </p:nvPr>
        </p:nvSpPr>
        <p:spPr bwMode="auto">
          <a:xfrm>
            <a:off x="2214563" y="6611938"/>
            <a:ext cx="4741862" cy="20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900">
                <a:cs typeface="+mn-cs"/>
              </a:defRPr>
            </a:lvl1pPr>
          </a:lstStyle>
          <a:p>
            <a:pPr eaLnBrk="0" hangingPunct="0"/>
            <a:endParaRPr lang="en-US" b="1" dirty="0">
              <a:solidFill>
                <a:srgbClr val="000000"/>
              </a:solidFill>
            </a:endParaRPr>
          </a:p>
        </p:txBody>
      </p:sp>
      <p:sp>
        <p:nvSpPr>
          <p:cNvPr id="1193997" name="Rectangle 13"/>
          <p:cNvSpPr>
            <a:spLocks noGrp="1" noChangeArrowheads="1"/>
          </p:cNvSpPr>
          <p:nvPr>
            <p:ph type="sldNum" sz="quarter" idx="4"/>
          </p:nvPr>
        </p:nvSpPr>
        <p:spPr bwMode="auto">
          <a:xfrm>
            <a:off x="7315200" y="6654800"/>
            <a:ext cx="19050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900" b="0" i="1">
                <a:cs typeface="+mn-cs"/>
              </a:defRPr>
            </a:lvl1pPr>
          </a:lstStyle>
          <a:p>
            <a:pPr eaLnBrk="0" hangingPunct="0"/>
            <a:fld id="{18D0D4D5-ABEF-4CE9-83F4-72FCADECE3C8}" type="slidenum">
              <a:rPr lang="en-US">
                <a:solidFill>
                  <a:srgbClr val="000000"/>
                </a:solidFill>
              </a:rPr>
              <a:pPr eaLnBrk="0" hangingPunct="0"/>
              <a:t>‹#›</a:t>
            </a:fld>
            <a:endParaRPr lang="en-US" dirty="0">
              <a:solidFill>
                <a:srgbClr val="000000"/>
              </a:solidFill>
            </a:endParaRPr>
          </a:p>
        </p:txBody>
      </p:sp>
    </p:spTree>
    <p:extLst>
      <p:ext uri="{BB962C8B-B14F-4D97-AF65-F5344CB8AC3E}">
        <p14:creationId xmlns:p14="http://schemas.microsoft.com/office/powerpoint/2010/main" val="3526947477"/>
      </p:ext>
    </p:extLst>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 id="2147484096" r:id="rId12"/>
  </p:sldLayoutIdLst>
  <p:hf hdr="0" ftr="0" dt="0"/>
  <p:txStyles>
    <p:titleStyle>
      <a:lvl1pPr algn="ctr" rtl="0" fontAlgn="base">
        <a:spcBef>
          <a:spcPct val="0"/>
        </a:spcBef>
        <a:spcAft>
          <a:spcPct val="0"/>
        </a:spcAft>
        <a:defRPr sz="2800" b="1">
          <a:solidFill>
            <a:schemeClr val="tx2"/>
          </a:solidFill>
          <a:latin typeface="+mj-lt"/>
          <a:ea typeface="+mj-ea"/>
          <a:cs typeface="+mj-cs"/>
        </a:defRPr>
      </a:lvl1pPr>
      <a:lvl2pPr algn="ctr" rtl="0" fontAlgn="base">
        <a:spcBef>
          <a:spcPct val="0"/>
        </a:spcBef>
        <a:spcAft>
          <a:spcPct val="0"/>
        </a:spcAft>
        <a:defRPr sz="2800" b="1">
          <a:solidFill>
            <a:schemeClr val="tx2"/>
          </a:solidFill>
          <a:latin typeface="Arial" charset="0"/>
          <a:cs typeface="Arial" charset="0"/>
        </a:defRPr>
      </a:lvl2pPr>
      <a:lvl3pPr algn="ctr" rtl="0" fontAlgn="base">
        <a:spcBef>
          <a:spcPct val="0"/>
        </a:spcBef>
        <a:spcAft>
          <a:spcPct val="0"/>
        </a:spcAft>
        <a:defRPr sz="2800" b="1">
          <a:solidFill>
            <a:schemeClr val="tx2"/>
          </a:solidFill>
          <a:latin typeface="Arial" charset="0"/>
          <a:cs typeface="Arial" charset="0"/>
        </a:defRPr>
      </a:lvl3pPr>
      <a:lvl4pPr algn="ctr" rtl="0" fontAlgn="base">
        <a:spcBef>
          <a:spcPct val="0"/>
        </a:spcBef>
        <a:spcAft>
          <a:spcPct val="0"/>
        </a:spcAft>
        <a:defRPr sz="2800" b="1">
          <a:solidFill>
            <a:schemeClr val="tx2"/>
          </a:solidFill>
          <a:latin typeface="Arial" charset="0"/>
          <a:cs typeface="Arial" charset="0"/>
        </a:defRPr>
      </a:lvl4pPr>
      <a:lvl5pPr algn="ctr" rtl="0" fontAlgn="base">
        <a:spcBef>
          <a:spcPct val="0"/>
        </a:spcBef>
        <a:spcAft>
          <a:spcPct val="0"/>
        </a:spcAft>
        <a:defRPr sz="2800" b="1">
          <a:solidFill>
            <a:schemeClr val="tx2"/>
          </a:solidFill>
          <a:latin typeface="Arial" charset="0"/>
          <a:cs typeface="Arial" charset="0"/>
        </a:defRPr>
      </a:lvl5pPr>
      <a:lvl6pPr marL="457200" algn="ctr" rtl="0" fontAlgn="base">
        <a:spcBef>
          <a:spcPct val="0"/>
        </a:spcBef>
        <a:spcAft>
          <a:spcPct val="0"/>
        </a:spcAft>
        <a:defRPr sz="2800" b="1">
          <a:solidFill>
            <a:schemeClr val="tx2"/>
          </a:solidFill>
          <a:latin typeface="Arial" charset="0"/>
          <a:cs typeface="Arial" charset="0"/>
        </a:defRPr>
      </a:lvl6pPr>
      <a:lvl7pPr marL="914400" algn="ctr" rtl="0" fontAlgn="base">
        <a:spcBef>
          <a:spcPct val="0"/>
        </a:spcBef>
        <a:spcAft>
          <a:spcPct val="0"/>
        </a:spcAft>
        <a:defRPr sz="2800" b="1">
          <a:solidFill>
            <a:schemeClr val="tx2"/>
          </a:solidFill>
          <a:latin typeface="Arial" charset="0"/>
          <a:cs typeface="Arial" charset="0"/>
        </a:defRPr>
      </a:lvl7pPr>
      <a:lvl8pPr marL="1371600" algn="ctr" rtl="0" fontAlgn="base">
        <a:spcBef>
          <a:spcPct val="0"/>
        </a:spcBef>
        <a:spcAft>
          <a:spcPct val="0"/>
        </a:spcAft>
        <a:defRPr sz="2800" b="1">
          <a:solidFill>
            <a:schemeClr val="tx2"/>
          </a:solidFill>
          <a:latin typeface="Arial" charset="0"/>
          <a:cs typeface="Arial" charset="0"/>
        </a:defRPr>
      </a:lvl8pPr>
      <a:lvl9pPr marL="1828800" algn="ctr" rtl="0" fontAlgn="base">
        <a:spcBef>
          <a:spcPct val="0"/>
        </a:spcBef>
        <a:spcAft>
          <a:spcPct val="0"/>
        </a:spcAft>
        <a:defRPr sz="2800" b="1">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2800" b="1">
          <a:solidFill>
            <a:schemeClr val="tx1"/>
          </a:solidFill>
          <a:latin typeface="+mn-lt"/>
          <a:ea typeface="+mn-ea"/>
          <a:cs typeface="+mn-cs"/>
        </a:defRPr>
      </a:lvl1pPr>
      <a:lvl2pPr marL="742950" indent="-285750" algn="l" rtl="0" fontAlgn="base">
        <a:spcBef>
          <a:spcPct val="20000"/>
        </a:spcBef>
        <a:spcAft>
          <a:spcPct val="0"/>
        </a:spcAft>
        <a:buChar char="–"/>
        <a:defRPr sz="2400" b="1">
          <a:solidFill>
            <a:schemeClr val="tx1"/>
          </a:solidFill>
          <a:latin typeface="+mn-lt"/>
          <a:cs typeface="+mn-cs"/>
        </a:defRPr>
      </a:lvl2pPr>
      <a:lvl3pPr marL="1143000" indent="-228600" algn="l" rtl="0" fontAlgn="base">
        <a:spcBef>
          <a:spcPct val="20000"/>
        </a:spcBef>
        <a:spcAft>
          <a:spcPct val="0"/>
        </a:spcAft>
        <a:buChar char="•"/>
        <a:defRPr sz="2000" b="1">
          <a:solidFill>
            <a:schemeClr val="tx1"/>
          </a:solidFill>
          <a:latin typeface="+mn-lt"/>
          <a:cs typeface="+mn-cs"/>
        </a:defRPr>
      </a:lvl3pPr>
      <a:lvl4pPr marL="1600200" indent="-228600" algn="l" rtl="0" fontAlgn="base">
        <a:spcBef>
          <a:spcPct val="20000"/>
        </a:spcBef>
        <a:spcAft>
          <a:spcPct val="0"/>
        </a:spcAft>
        <a:buChar char="–"/>
        <a:defRPr b="1">
          <a:solidFill>
            <a:schemeClr val="tx1"/>
          </a:solidFill>
          <a:latin typeface="+mn-lt"/>
          <a:cs typeface="+mn-cs"/>
        </a:defRPr>
      </a:lvl4pPr>
      <a:lvl5pPr marL="2057400" indent="-228600" algn="l" rtl="0" fontAlgn="base">
        <a:spcBef>
          <a:spcPct val="20000"/>
        </a:spcBef>
        <a:spcAft>
          <a:spcPct val="0"/>
        </a:spcAft>
        <a:buChar char="»"/>
        <a:defRPr b="1">
          <a:solidFill>
            <a:schemeClr val="tx1"/>
          </a:solidFill>
          <a:latin typeface="+mn-lt"/>
          <a:cs typeface="+mn-cs"/>
        </a:defRPr>
      </a:lvl5pPr>
      <a:lvl6pPr marL="2514600" indent="-228600" algn="l" rtl="0" fontAlgn="base">
        <a:spcBef>
          <a:spcPct val="20000"/>
        </a:spcBef>
        <a:spcAft>
          <a:spcPct val="0"/>
        </a:spcAft>
        <a:buChar char="»"/>
        <a:defRPr b="1">
          <a:solidFill>
            <a:schemeClr val="tx1"/>
          </a:solidFill>
          <a:latin typeface="+mn-lt"/>
          <a:cs typeface="+mn-cs"/>
        </a:defRPr>
      </a:lvl6pPr>
      <a:lvl7pPr marL="2971800" indent="-228600" algn="l" rtl="0" fontAlgn="base">
        <a:spcBef>
          <a:spcPct val="20000"/>
        </a:spcBef>
        <a:spcAft>
          <a:spcPct val="0"/>
        </a:spcAft>
        <a:buChar char="»"/>
        <a:defRPr b="1">
          <a:solidFill>
            <a:schemeClr val="tx1"/>
          </a:solidFill>
          <a:latin typeface="+mn-lt"/>
          <a:cs typeface="+mn-cs"/>
        </a:defRPr>
      </a:lvl7pPr>
      <a:lvl8pPr marL="3429000" indent="-228600" algn="l" rtl="0" fontAlgn="base">
        <a:spcBef>
          <a:spcPct val="20000"/>
        </a:spcBef>
        <a:spcAft>
          <a:spcPct val="0"/>
        </a:spcAft>
        <a:buChar char="»"/>
        <a:defRPr b="1">
          <a:solidFill>
            <a:schemeClr val="tx1"/>
          </a:solidFill>
          <a:latin typeface="+mn-lt"/>
          <a:cs typeface="+mn-cs"/>
        </a:defRPr>
      </a:lvl8pPr>
      <a:lvl9pPr marL="3886200" indent="-228600" algn="l" rtl="0" fontAlgn="base">
        <a:spcBef>
          <a:spcPct val="20000"/>
        </a:spcBef>
        <a:spcAft>
          <a:spcPct val="0"/>
        </a:spcAft>
        <a:buChar char="»"/>
        <a:defRPr b="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sz="quarter"/>
          </p:nvPr>
        </p:nvSpPr>
        <p:spPr>
          <a:xfrm>
            <a:off x="3048000" y="1143000"/>
            <a:ext cx="5410200" cy="2667000"/>
          </a:xfrm>
        </p:spPr>
        <p:txBody>
          <a:bodyPr/>
          <a:lstStyle/>
          <a:p>
            <a:r>
              <a:rPr lang="en-US" sz="3200" i="1" kern="1200" dirty="0">
                <a:solidFill>
                  <a:srgbClr val="3333CC"/>
                </a:solidFill>
                <a:latin typeface="Arial" charset="0"/>
                <a:cs typeface="Arial" charset="0"/>
              </a:rPr>
              <a:t>Aligning Standards to Support Navy </a:t>
            </a:r>
            <a:r>
              <a:rPr lang="en-US" sz="3200" i="1" kern="1200" dirty="0" smtClean="0">
                <a:solidFill>
                  <a:srgbClr val="3333CC"/>
                </a:solidFill>
                <a:latin typeface="Arial" charset="0"/>
                <a:cs typeface="Arial" charset="0"/>
              </a:rPr>
              <a:t>Missions</a:t>
            </a:r>
            <a:br>
              <a:rPr lang="en-US" sz="3200" i="1" kern="1200" dirty="0" smtClean="0">
                <a:solidFill>
                  <a:srgbClr val="3333CC"/>
                </a:solidFill>
                <a:latin typeface="Arial" charset="0"/>
                <a:cs typeface="Arial" charset="0"/>
              </a:rPr>
            </a:br>
            <a:r>
              <a:rPr lang="en-US" sz="2000" i="1" kern="1200" dirty="0" smtClean="0">
                <a:solidFill>
                  <a:srgbClr val="3333CC"/>
                </a:solidFill>
                <a:latin typeface="Arial" charset="0"/>
                <a:cs typeface="Arial" charset="0"/>
              </a:rPr>
              <a:t>presented to</a:t>
            </a:r>
            <a:r>
              <a:rPr lang="en-US" sz="2000" i="1" kern="1200" dirty="0">
                <a:solidFill>
                  <a:srgbClr val="3333CC"/>
                </a:solidFill>
                <a:latin typeface="Arial" charset="0"/>
                <a:cs typeface="Arial" charset="0"/>
              </a:rPr>
              <a:t/>
            </a:r>
            <a:br>
              <a:rPr lang="en-US" sz="2000" i="1" kern="1200" dirty="0">
                <a:solidFill>
                  <a:srgbClr val="3333CC"/>
                </a:solidFill>
                <a:latin typeface="Arial" charset="0"/>
                <a:cs typeface="Arial" charset="0"/>
              </a:rPr>
            </a:br>
            <a:r>
              <a:rPr lang="en-US" sz="2000" i="1" kern="1200" dirty="0">
                <a:solidFill>
                  <a:srgbClr val="3333CC"/>
                </a:solidFill>
                <a:latin typeface="Arial" charset="0"/>
                <a:cs typeface="Arial" charset="0"/>
              </a:rPr>
              <a:t>ASTM International’s Committee on Ships and Marine Technology (F25</a:t>
            </a:r>
            <a:r>
              <a:rPr lang="en-US" sz="2000" i="1" kern="1200" dirty="0" smtClean="0">
                <a:solidFill>
                  <a:srgbClr val="3333CC"/>
                </a:solidFill>
                <a:latin typeface="Arial" charset="0"/>
                <a:cs typeface="Arial" charset="0"/>
              </a:rPr>
              <a:t>)</a:t>
            </a:r>
            <a:br>
              <a:rPr lang="en-US" sz="2000" i="1" kern="1200" dirty="0" smtClean="0">
                <a:solidFill>
                  <a:srgbClr val="3333CC"/>
                </a:solidFill>
                <a:latin typeface="Arial" charset="0"/>
                <a:cs typeface="Arial" charset="0"/>
              </a:rPr>
            </a:br>
            <a:r>
              <a:rPr lang="en-US" sz="2000" i="1" kern="1200" dirty="0" smtClean="0">
                <a:solidFill>
                  <a:srgbClr val="3333CC"/>
                </a:solidFill>
                <a:latin typeface="Arial" charset="0"/>
                <a:cs typeface="Arial" charset="0"/>
              </a:rPr>
              <a:t/>
            </a:r>
            <a:br>
              <a:rPr lang="en-US" sz="2000" i="1" kern="1200" dirty="0" smtClean="0">
                <a:solidFill>
                  <a:srgbClr val="3333CC"/>
                </a:solidFill>
                <a:latin typeface="Arial" charset="0"/>
                <a:cs typeface="Arial" charset="0"/>
              </a:rPr>
            </a:br>
            <a:r>
              <a:rPr lang="en-US" i="1" kern="1200" dirty="0" smtClean="0">
                <a:solidFill>
                  <a:srgbClr val="3333CC"/>
                </a:solidFill>
                <a:latin typeface="Arial" charset="0"/>
                <a:cs typeface="Arial" charset="0"/>
              </a:rPr>
              <a:t>7 May 2014</a:t>
            </a:r>
            <a:endParaRPr lang="en-US" dirty="0"/>
          </a:p>
        </p:txBody>
      </p:sp>
      <p:sp>
        <p:nvSpPr>
          <p:cNvPr id="6" name="Subtitle 5"/>
          <p:cNvSpPr>
            <a:spLocks noGrp="1"/>
          </p:cNvSpPr>
          <p:nvPr>
            <p:ph type="subTitle" sz="quarter" idx="1"/>
          </p:nvPr>
        </p:nvSpPr>
        <p:spPr>
          <a:xfrm>
            <a:off x="2895600" y="4800600"/>
            <a:ext cx="2743200" cy="1066800"/>
          </a:xfrm>
        </p:spPr>
        <p:txBody>
          <a:bodyPr/>
          <a:lstStyle/>
          <a:p>
            <a:r>
              <a:rPr lang="en-US" sz="2000" i="1" kern="1200" dirty="0">
                <a:solidFill>
                  <a:srgbClr val="3333CC"/>
                </a:solidFill>
                <a:latin typeface="Arial" charset="0"/>
                <a:ea typeface="+mj-ea"/>
                <a:cs typeface="Arial" charset="0"/>
              </a:rPr>
              <a:t>p</a:t>
            </a:r>
            <a:r>
              <a:rPr lang="en-US" sz="2000" i="1" kern="1200" dirty="0" smtClean="0">
                <a:solidFill>
                  <a:srgbClr val="3333CC"/>
                </a:solidFill>
                <a:latin typeface="Arial" charset="0"/>
                <a:ea typeface="+mj-ea"/>
                <a:cs typeface="Arial" charset="0"/>
              </a:rPr>
              <a:t>resented by</a:t>
            </a:r>
            <a:br>
              <a:rPr lang="en-US" sz="2000" i="1" kern="1200" dirty="0" smtClean="0">
                <a:solidFill>
                  <a:srgbClr val="3333CC"/>
                </a:solidFill>
                <a:latin typeface="Arial" charset="0"/>
                <a:ea typeface="+mj-ea"/>
                <a:cs typeface="Arial" charset="0"/>
              </a:rPr>
            </a:br>
            <a:r>
              <a:rPr lang="en-US" sz="2000" i="1" kern="1200" dirty="0" smtClean="0">
                <a:solidFill>
                  <a:srgbClr val="3333CC"/>
                </a:solidFill>
                <a:latin typeface="Arial" charset="0"/>
                <a:ea typeface="+mj-ea"/>
                <a:cs typeface="Arial" charset="0"/>
              </a:rPr>
              <a:t>Thomas </a:t>
            </a:r>
            <a:r>
              <a:rPr lang="en-US" sz="2000" i="1" kern="1200" dirty="0">
                <a:solidFill>
                  <a:srgbClr val="3333CC"/>
                </a:solidFill>
                <a:latin typeface="Arial" charset="0"/>
                <a:ea typeface="+mj-ea"/>
                <a:cs typeface="Arial" charset="0"/>
              </a:rPr>
              <a:t>Konen</a:t>
            </a:r>
            <a:br>
              <a:rPr lang="en-US" sz="2000" i="1" kern="1200" dirty="0">
                <a:solidFill>
                  <a:srgbClr val="3333CC"/>
                </a:solidFill>
                <a:latin typeface="Arial" charset="0"/>
                <a:ea typeface="+mj-ea"/>
                <a:cs typeface="Arial" charset="0"/>
              </a:rPr>
            </a:br>
            <a:r>
              <a:rPr lang="en-US" sz="2000" i="1" kern="1200" dirty="0">
                <a:solidFill>
                  <a:srgbClr val="3333CC"/>
                </a:solidFill>
                <a:latin typeface="Arial" charset="0"/>
                <a:ea typeface="+mj-ea"/>
                <a:cs typeface="Arial" charset="0"/>
              </a:rPr>
              <a:t>NAVSEA 05S1</a:t>
            </a:r>
          </a:p>
        </p:txBody>
      </p:sp>
      <p:sp>
        <p:nvSpPr>
          <p:cNvPr id="4" name="Slide Number Placeholder 3"/>
          <p:cNvSpPr>
            <a:spLocks noGrp="1"/>
          </p:cNvSpPr>
          <p:nvPr>
            <p:ph type="sldNum" sz="quarter" idx="4294967295"/>
          </p:nvPr>
        </p:nvSpPr>
        <p:spPr>
          <a:xfrm>
            <a:off x="8229600" y="6502400"/>
            <a:ext cx="914400" cy="228600"/>
          </a:xfrm>
        </p:spPr>
        <p:txBody>
          <a:bodyPr/>
          <a:lstStyle/>
          <a:p>
            <a:pPr>
              <a:defRPr/>
            </a:pPr>
            <a:fld id="{46D6B85C-2166-4A64-A774-810C6F1E1290}" type="slidenum">
              <a:rPr lang="en-US" smtClean="0"/>
              <a:pPr>
                <a:defRPr/>
              </a:pPr>
              <a:t>1</a:t>
            </a:fld>
            <a:endParaRPr lang="en-US" dirty="0"/>
          </a:p>
        </p:txBody>
      </p:sp>
      <p:sp>
        <p:nvSpPr>
          <p:cNvPr id="7" name="TextBox 6"/>
          <p:cNvSpPr txBox="1"/>
          <p:nvPr/>
        </p:nvSpPr>
        <p:spPr>
          <a:xfrm>
            <a:off x="297180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extLst>
      <p:ext uri="{BB962C8B-B14F-4D97-AF65-F5344CB8AC3E}">
        <p14:creationId xmlns:p14="http://schemas.microsoft.com/office/powerpoint/2010/main" val="378224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42358" y="-43132"/>
            <a:ext cx="7547657" cy="914400"/>
          </a:xfrm>
          <a:effectLst/>
        </p:spPr>
        <p:txBody>
          <a:bodyPr tIns="18288" bIns="18288"/>
          <a:lstStyle/>
          <a:p>
            <a:r>
              <a:rPr lang="en-US" sz="2600" b="1" i="1" dirty="0" smtClean="0">
                <a:solidFill>
                  <a:srgbClr val="003399"/>
                </a:solidFill>
                <a:effectLst/>
              </a:rPr>
              <a:t>Conclusion</a:t>
            </a:r>
            <a:endParaRPr lang="en-US" sz="2600" b="1" i="1" dirty="0">
              <a:solidFill>
                <a:srgbClr val="003399"/>
              </a:solidFill>
              <a:effectLst/>
            </a:endParaRPr>
          </a:p>
        </p:txBody>
      </p:sp>
      <p:sp>
        <p:nvSpPr>
          <p:cNvPr id="9" name="Slide Number Placeholder 8"/>
          <p:cNvSpPr>
            <a:spLocks noGrp="1"/>
          </p:cNvSpPr>
          <p:nvPr>
            <p:ph type="sldNum" sz="quarter" idx="10"/>
          </p:nvPr>
        </p:nvSpPr>
        <p:spPr/>
        <p:txBody>
          <a:bodyPr/>
          <a:lstStyle/>
          <a:p>
            <a:fld id="{46E879CB-95F7-4596-9DDE-16A71B34916C}" type="slidenum">
              <a:rPr lang="en-US" smtClean="0"/>
              <a:pPr/>
              <a:t>10</a:t>
            </a:fld>
            <a:endParaRPr lang="en-US" dirty="0"/>
          </a:p>
        </p:txBody>
      </p:sp>
      <p:sp>
        <p:nvSpPr>
          <p:cNvPr id="11" name="Content Placeholder 4"/>
          <p:cNvSpPr>
            <a:spLocks noGrp="1"/>
          </p:cNvSpPr>
          <p:nvPr>
            <p:ph idx="4294967295"/>
          </p:nvPr>
        </p:nvSpPr>
        <p:spPr>
          <a:xfrm>
            <a:off x="152400" y="914400"/>
            <a:ext cx="8839200" cy="5257800"/>
          </a:xfrm>
        </p:spPr>
        <p:txBody>
          <a:bodyPr/>
          <a:lstStyle/>
          <a:p>
            <a:pPr>
              <a:spcBef>
                <a:spcPts val="600"/>
              </a:spcBef>
              <a:spcAft>
                <a:spcPts val="600"/>
              </a:spcAft>
            </a:pPr>
            <a:r>
              <a:rPr lang="en-US" sz="1800" dirty="0" smtClean="0">
                <a:cs typeface="Arial" panose="020B0604020202020204" pitchFamily="34" charset="0"/>
              </a:rPr>
              <a:t>NAVSEA policy is to promote use of NGSs</a:t>
            </a:r>
          </a:p>
          <a:p>
            <a:pPr>
              <a:spcBef>
                <a:spcPts val="600"/>
              </a:spcBef>
              <a:spcAft>
                <a:spcPts val="600"/>
              </a:spcAft>
            </a:pPr>
            <a:r>
              <a:rPr lang="en-US" sz="1800" dirty="0" smtClean="0">
                <a:cs typeface="Arial" panose="020B0604020202020204" pitchFamily="34" charset="0"/>
              </a:rPr>
              <a:t>SEA 05S and NAVSEA’s Technical Authorities are the entry points for SDOs</a:t>
            </a:r>
            <a:r>
              <a:rPr lang="en-US" sz="1800" dirty="0">
                <a:cs typeface="Arial" panose="020B0604020202020204" pitchFamily="34" charset="0"/>
              </a:rPr>
              <a:t> </a:t>
            </a:r>
            <a:r>
              <a:rPr lang="en-US" sz="1800" dirty="0" smtClean="0">
                <a:solidFill>
                  <a:schemeClr val="accent4"/>
                </a:solidFill>
                <a:cs typeface="Arial" panose="020B0604020202020204" pitchFamily="34" charset="0"/>
              </a:rPr>
              <a:t>seeking to align their NGSs to Navy’s Mission Requirements</a:t>
            </a:r>
          </a:p>
          <a:p>
            <a:pPr>
              <a:spcBef>
                <a:spcPts val="600"/>
              </a:spcBef>
              <a:spcAft>
                <a:spcPts val="600"/>
              </a:spcAft>
            </a:pPr>
            <a:r>
              <a:rPr lang="en-US" sz="1800" dirty="0" smtClean="0">
                <a:solidFill>
                  <a:schemeClr val="accent4"/>
                </a:solidFill>
                <a:cs typeface="Arial" panose="020B0604020202020204" pitchFamily="34" charset="0"/>
              </a:rPr>
              <a:t>NAVSEA Pocket Guide and Command Directory identifies the Technical Areas and corresponding Warranted Technical Authorities visit www.navsea.navy.mil</a:t>
            </a:r>
          </a:p>
          <a:p>
            <a:pPr>
              <a:spcBef>
                <a:spcPts val="600"/>
              </a:spcBef>
              <a:spcAft>
                <a:spcPts val="600"/>
              </a:spcAft>
            </a:pPr>
            <a:r>
              <a:rPr lang="en-US" sz="1800" dirty="0" smtClean="0">
                <a:cs typeface="Arial" panose="020B0604020202020204" pitchFamily="34" charset="0"/>
              </a:rPr>
              <a:t>For communication to the NAVSEA Technical Standards Group email: commandstandards@navy.mil</a:t>
            </a:r>
          </a:p>
          <a:p>
            <a:pPr>
              <a:spcBef>
                <a:spcPts val="600"/>
              </a:spcBef>
              <a:spcAft>
                <a:spcPts val="600"/>
              </a:spcAft>
            </a:pPr>
            <a:r>
              <a:rPr lang="en-US" sz="1800" dirty="0" smtClean="0">
                <a:cs typeface="Arial" panose="020B0604020202020204" pitchFamily="34" charset="0"/>
              </a:rPr>
              <a:t>NAVSEA Command Standards Officer, </a:t>
            </a:r>
            <a:r>
              <a:rPr lang="en-US" sz="1800" dirty="0">
                <a:cs typeface="Arial" panose="020B0604020202020204" pitchFamily="34" charset="0"/>
              </a:rPr>
              <a:t>Tom Konen - SEA </a:t>
            </a:r>
            <a:r>
              <a:rPr lang="en-US" sz="1800" dirty="0" smtClean="0">
                <a:cs typeface="Arial" panose="020B0604020202020204" pitchFamily="34" charset="0"/>
              </a:rPr>
              <a:t>05S1, </a:t>
            </a:r>
            <a:r>
              <a:rPr lang="en-US" sz="1800" dirty="0">
                <a:cs typeface="Arial" panose="020B0604020202020204" pitchFamily="34" charset="0"/>
              </a:rPr>
              <a:t>215-897-1265</a:t>
            </a:r>
            <a:endParaRPr lang="en-US" sz="1800" dirty="0" smtClean="0">
              <a:cs typeface="Arial" panose="020B0604020202020204" pitchFamily="34" charset="0"/>
            </a:endParaRPr>
          </a:p>
          <a:p>
            <a:pPr>
              <a:spcBef>
                <a:spcPts val="600"/>
              </a:spcBef>
              <a:spcAft>
                <a:spcPts val="600"/>
              </a:spcAft>
            </a:pPr>
            <a:r>
              <a:rPr lang="en-US" sz="1800" dirty="0" smtClean="0">
                <a:cs typeface="Arial" panose="020B0604020202020204" pitchFamily="34" charset="0"/>
              </a:rPr>
              <a:t>Commonality</a:t>
            </a:r>
            <a:r>
              <a:rPr lang="en-US" sz="1800" dirty="0">
                <a:cs typeface="Arial" panose="020B0604020202020204" pitchFamily="34" charset="0"/>
              </a:rPr>
              <a:t>, John Sofia - SEA 06, </a:t>
            </a:r>
            <a:r>
              <a:rPr lang="en-US" sz="1800" dirty="0" smtClean="0">
                <a:cs typeface="Arial" panose="020B0604020202020204" pitchFamily="34" charset="0"/>
              </a:rPr>
              <a:t>202-781-4818</a:t>
            </a:r>
          </a:p>
          <a:p>
            <a:pPr>
              <a:spcBef>
                <a:spcPts val="600"/>
              </a:spcBef>
              <a:spcAft>
                <a:spcPts val="600"/>
              </a:spcAft>
            </a:pPr>
            <a:endParaRPr lang="en-US" sz="1800" b="1" i="1" dirty="0">
              <a:solidFill>
                <a:schemeClr val="accent2"/>
              </a:solidFill>
              <a:cs typeface="Arial" panose="020B0604020202020204" pitchFamily="34" charset="0"/>
            </a:endParaRPr>
          </a:p>
          <a:p>
            <a:pPr marL="228600" lvl="2" indent="0">
              <a:spcBef>
                <a:spcPts val="600"/>
              </a:spcBef>
              <a:spcAft>
                <a:spcPts val="600"/>
              </a:spcAft>
              <a:buNone/>
            </a:pPr>
            <a:endParaRPr lang="en-US" sz="1800" b="1" i="1" dirty="0">
              <a:solidFill>
                <a:schemeClr val="accent2"/>
              </a:solidFill>
              <a:cs typeface="Arial" panose="020B0604020202020204" pitchFamily="34" charset="0"/>
            </a:endParaRPr>
          </a:p>
        </p:txBody>
      </p:sp>
      <p:sp>
        <p:nvSpPr>
          <p:cNvPr id="7" name="TextBox 6"/>
          <p:cNvSpPr txBox="1"/>
          <p:nvPr/>
        </p:nvSpPr>
        <p:spPr>
          <a:xfrm>
            <a:off x="271592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extLst>
      <p:ext uri="{BB962C8B-B14F-4D97-AF65-F5344CB8AC3E}">
        <p14:creationId xmlns:p14="http://schemas.microsoft.com/office/powerpoint/2010/main" val="1330911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42358" y="-43132"/>
            <a:ext cx="7547657" cy="914400"/>
          </a:xfrm>
          <a:effectLst/>
        </p:spPr>
        <p:txBody>
          <a:bodyPr tIns="18288" bIns="18288"/>
          <a:lstStyle/>
          <a:p>
            <a:r>
              <a:rPr lang="en-US" sz="2600" b="1" i="1" dirty="0" smtClean="0">
                <a:solidFill>
                  <a:srgbClr val="003399"/>
                </a:solidFill>
                <a:effectLst/>
              </a:rPr>
              <a:t>Who NAVSEA and NAVSEA 05S Are?</a:t>
            </a:r>
            <a:endParaRPr lang="en-US" sz="2600" b="1" i="1" dirty="0">
              <a:solidFill>
                <a:srgbClr val="003399"/>
              </a:solidFill>
              <a:effectLst/>
            </a:endParaRPr>
          </a:p>
        </p:txBody>
      </p:sp>
      <p:sp>
        <p:nvSpPr>
          <p:cNvPr id="9" name="Slide Number Placeholder 8"/>
          <p:cNvSpPr>
            <a:spLocks noGrp="1"/>
          </p:cNvSpPr>
          <p:nvPr>
            <p:ph type="sldNum" sz="quarter" idx="10"/>
          </p:nvPr>
        </p:nvSpPr>
        <p:spPr/>
        <p:txBody>
          <a:bodyPr/>
          <a:lstStyle/>
          <a:p>
            <a:fld id="{46E879CB-95F7-4596-9DDE-16A71B34916C}" type="slidenum">
              <a:rPr lang="en-US" smtClean="0"/>
              <a:pPr/>
              <a:t>2</a:t>
            </a:fld>
            <a:endParaRPr lang="en-US" dirty="0"/>
          </a:p>
        </p:txBody>
      </p:sp>
      <p:sp>
        <p:nvSpPr>
          <p:cNvPr id="11" name="Content Placeholder 4"/>
          <p:cNvSpPr>
            <a:spLocks noGrp="1"/>
          </p:cNvSpPr>
          <p:nvPr>
            <p:ph idx="4294967295"/>
          </p:nvPr>
        </p:nvSpPr>
        <p:spPr>
          <a:xfrm>
            <a:off x="152400" y="914400"/>
            <a:ext cx="8839200" cy="5257800"/>
          </a:xfrm>
        </p:spPr>
        <p:txBody>
          <a:bodyPr/>
          <a:lstStyle/>
          <a:p>
            <a:pPr marL="0" indent="0">
              <a:spcBef>
                <a:spcPts val="600"/>
              </a:spcBef>
              <a:spcAft>
                <a:spcPts val="600"/>
              </a:spcAft>
              <a:buNone/>
            </a:pPr>
            <a:r>
              <a:rPr lang="en-US" sz="1600" b="1" dirty="0" smtClean="0"/>
              <a:t>Naval Sea Systems Command (NAVSEA)</a:t>
            </a:r>
          </a:p>
          <a:p>
            <a:pPr>
              <a:spcBef>
                <a:spcPts val="600"/>
              </a:spcBef>
              <a:spcAft>
                <a:spcPts val="600"/>
              </a:spcAft>
            </a:pPr>
            <a:r>
              <a:rPr lang="en-US" sz="1400" dirty="0" smtClean="0"/>
              <a:t>As the largest of the Navy's five system commands, NAVSEA is responsible for the development, delivery, and maintenance of the Navy's ships, submarines, and systems</a:t>
            </a:r>
          </a:p>
          <a:p>
            <a:pPr>
              <a:spcBef>
                <a:spcPts val="600"/>
              </a:spcBef>
              <a:spcAft>
                <a:spcPts val="600"/>
              </a:spcAft>
            </a:pPr>
            <a:r>
              <a:rPr lang="en-US" sz="1400" dirty="0" smtClean="0"/>
              <a:t>NAVSEA has the responsibility of establishing and enforcing technical authority in combat system design and operation</a:t>
            </a:r>
          </a:p>
          <a:p>
            <a:pPr marL="0" indent="0">
              <a:spcBef>
                <a:spcPts val="600"/>
              </a:spcBef>
              <a:spcAft>
                <a:spcPts val="600"/>
              </a:spcAft>
              <a:buNone/>
            </a:pPr>
            <a:endParaRPr lang="en-US" sz="1600" b="1" dirty="0" smtClean="0"/>
          </a:p>
          <a:p>
            <a:pPr marL="228600" indent="-228600">
              <a:spcBef>
                <a:spcPts val="600"/>
              </a:spcBef>
              <a:spcAft>
                <a:spcPts val="600"/>
              </a:spcAft>
              <a:buNone/>
            </a:pPr>
            <a:r>
              <a:rPr lang="en-US" sz="1600" b="1" dirty="0" smtClean="0"/>
              <a:t>NAVSEA 05S – What We Do</a:t>
            </a:r>
          </a:p>
          <a:p>
            <a:pPr>
              <a:spcBef>
                <a:spcPts val="600"/>
              </a:spcBef>
              <a:spcAft>
                <a:spcPts val="600"/>
              </a:spcAft>
            </a:pPr>
            <a:r>
              <a:rPr lang="en-US" sz="1400" dirty="0" smtClean="0"/>
              <a:t>Provide support to the CHENG to develop and maintain NAVSEA technical policy, guidance, and provide governance for:</a:t>
            </a:r>
          </a:p>
          <a:p>
            <a:pPr lvl="1">
              <a:spcBef>
                <a:spcPts val="600"/>
              </a:spcBef>
              <a:spcAft>
                <a:spcPts val="600"/>
              </a:spcAft>
              <a:buFont typeface="Wingdings" pitchFamily="2" charset="2"/>
              <a:buChar char="v"/>
            </a:pPr>
            <a:r>
              <a:rPr lang="en-US" sz="1400" i="1" dirty="0" smtClean="0">
                <a:solidFill>
                  <a:srgbClr val="003399"/>
                </a:solidFill>
                <a:ea typeface="+mn-ea"/>
                <a:cs typeface="+mn-cs"/>
              </a:rPr>
              <a:t>Technical Authority:  Alignment of warranted technical areas and technical documents to the Technical Authority (TA) chain of command</a:t>
            </a:r>
          </a:p>
          <a:p>
            <a:pPr lvl="1">
              <a:spcBef>
                <a:spcPts val="600"/>
              </a:spcBef>
              <a:spcAft>
                <a:spcPts val="600"/>
              </a:spcAft>
              <a:buFont typeface="Wingdings" pitchFamily="2" charset="2"/>
              <a:buChar char="v"/>
            </a:pPr>
            <a:r>
              <a:rPr lang="en-US" sz="1400" i="1" dirty="0" smtClean="0">
                <a:solidFill>
                  <a:srgbClr val="003399"/>
                </a:solidFill>
                <a:ea typeface="+mn-ea"/>
                <a:cs typeface="+mn-cs"/>
              </a:rPr>
              <a:t>Technical Standards, Processes, and Tools:  Ensure proper identification, maintenance, coordination, and compliance of technical standards, specifications, and technical documents.  Support TWH technical document stewardship with technical document management and coordination, including Ship Specifications.  Technical standards use the organization's technical expertise to ensure systems are engineered effectively, and that they operate safely and reliably</a:t>
            </a:r>
          </a:p>
          <a:p>
            <a:pPr marL="228600" lvl="2" indent="0">
              <a:spcBef>
                <a:spcPts val="600"/>
              </a:spcBef>
              <a:spcAft>
                <a:spcPts val="600"/>
              </a:spcAft>
              <a:buNone/>
            </a:pPr>
            <a:endParaRPr lang="en-US" sz="1400" b="1" i="1" dirty="0">
              <a:solidFill>
                <a:schemeClr val="accent2"/>
              </a:solidFill>
              <a:cs typeface="Arial" panose="020B0604020202020204" pitchFamily="34" charset="0"/>
            </a:endParaRPr>
          </a:p>
        </p:txBody>
      </p:sp>
      <p:sp>
        <p:nvSpPr>
          <p:cNvPr id="6" name="TextBox 5"/>
          <p:cNvSpPr txBox="1"/>
          <p:nvPr/>
        </p:nvSpPr>
        <p:spPr>
          <a:xfrm>
            <a:off x="271592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extLst>
      <p:ext uri="{BB962C8B-B14F-4D97-AF65-F5344CB8AC3E}">
        <p14:creationId xmlns:p14="http://schemas.microsoft.com/office/powerpoint/2010/main" val="1330911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effectLst/>
        </p:spPr>
        <p:txBody>
          <a:bodyPr tIns="18288" bIns="18288"/>
          <a:lstStyle/>
          <a:p>
            <a:r>
              <a:rPr lang="en-US" sz="2600" b="1" i="1" dirty="0" smtClean="0">
                <a:solidFill>
                  <a:srgbClr val="003399"/>
                </a:solidFill>
                <a:effectLst/>
              </a:rPr>
              <a:t>Supporting Navy Missions</a:t>
            </a:r>
            <a:endParaRPr lang="en-US" sz="2600" b="1" i="1" dirty="0">
              <a:solidFill>
                <a:srgbClr val="003399"/>
              </a:solidFill>
              <a:effectLst/>
            </a:endParaRPr>
          </a:p>
        </p:txBody>
      </p:sp>
      <p:sp>
        <p:nvSpPr>
          <p:cNvPr id="11" name="Content Placeholder 4"/>
          <p:cNvSpPr>
            <a:spLocks noGrp="1"/>
          </p:cNvSpPr>
          <p:nvPr>
            <p:ph idx="1"/>
          </p:nvPr>
        </p:nvSpPr>
        <p:spPr>
          <a:xfrm>
            <a:off x="228600" y="1104900"/>
            <a:ext cx="8610600" cy="5295900"/>
          </a:xfrm>
        </p:spPr>
        <p:txBody>
          <a:bodyPr/>
          <a:lstStyle/>
          <a:p>
            <a:pPr>
              <a:spcBef>
                <a:spcPts val="600"/>
              </a:spcBef>
              <a:spcAft>
                <a:spcPts val="600"/>
              </a:spcAft>
            </a:pPr>
            <a:r>
              <a:rPr lang="en-US" sz="1800" dirty="0">
                <a:cs typeface="Arial" panose="020B0604020202020204" pitchFamily="34" charset="0"/>
              </a:rPr>
              <a:t>Standardization documents </a:t>
            </a:r>
            <a:r>
              <a:rPr lang="en-US" sz="1800" dirty="0" smtClean="0">
                <a:cs typeface="Arial" panose="020B0604020202020204" pitchFamily="34" charset="0"/>
              </a:rPr>
              <a:t>must:</a:t>
            </a:r>
          </a:p>
          <a:p>
            <a:pPr marL="685800" lvl="1" indent="-228600">
              <a:spcBef>
                <a:spcPts val="600"/>
              </a:spcBef>
              <a:spcAft>
                <a:spcPts val="600"/>
              </a:spcAft>
              <a:buSzPct val="80000"/>
              <a:buFont typeface="Wingdings" pitchFamily="2" charset="2"/>
              <a:buChar char="v"/>
            </a:pPr>
            <a:r>
              <a:rPr lang="en-US" sz="1600" i="1" kern="1200" dirty="0">
                <a:solidFill>
                  <a:schemeClr val="accent2"/>
                </a:solidFill>
                <a:ea typeface="+mn-ea"/>
                <a:cs typeface="Arial" panose="020B0604020202020204" pitchFamily="34" charset="0"/>
              </a:rPr>
              <a:t>Reflect the Navy’s mission needs and include valid requirements and verification </a:t>
            </a:r>
            <a:r>
              <a:rPr lang="en-US" sz="1600" i="1" kern="1200" dirty="0" smtClean="0">
                <a:solidFill>
                  <a:schemeClr val="accent2"/>
                </a:solidFill>
                <a:ea typeface="+mn-ea"/>
                <a:cs typeface="Arial" panose="020B0604020202020204" pitchFamily="34" charset="0"/>
              </a:rPr>
              <a:t>provisions</a:t>
            </a:r>
            <a:endParaRPr lang="en-US" sz="1600" i="1" kern="1200" dirty="0">
              <a:solidFill>
                <a:schemeClr val="accent2"/>
              </a:solidFill>
              <a:ea typeface="+mn-ea"/>
              <a:cs typeface="Arial" panose="020B0604020202020204" pitchFamily="34" charset="0"/>
            </a:endParaRPr>
          </a:p>
          <a:p>
            <a:pPr marL="685800" lvl="1" indent="-228600">
              <a:spcBef>
                <a:spcPts val="600"/>
              </a:spcBef>
              <a:spcAft>
                <a:spcPts val="600"/>
              </a:spcAft>
              <a:buSzPct val="80000"/>
              <a:buFont typeface="Wingdings" pitchFamily="2" charset="2"/>
              <a:buChar char="v"/>
            </a:pPr>
            <a:r>
              <a:rPr lang="en-US" sz="1600" i="1" kern="1200" dirty="0">
                <a:solidFill>
                  <a:schemeClr val="accent2"/>
                </a:solidFill>
                <a:ea typeface="+mn-ea"/>
                <a:cs typeface="Arial" panose="020B0604020202020204" pitchFamily="34" charset="0"/>
              </a:rPr>
              <a:t>Support DoD acquisition </a:t>
            </a:r>
            <a:r>
              <a:rPr lang="en-US" sz="1600" i="1" kern="1200" dirty="0" smtClean="0">
                <a:solidFill>
                  <a:schemeClr val="accent2"/>
                </a:solidFill>
                <a:ea typeface="+mn-ea"/>
                <a:cs typeface="Arial" panose="020B0604020202020204" pitchFamily="34" charset="0"/>
              </a:rPr>
              <a:t>goals</a:t>
            </a:r>
            <a:endParaRPr lang="en-US" sz="1600" i="1" kern="1200" dirty="0">
              <a:solidFill>
                <a:schemeClr val="accent2"/>
              </a:solidFill>
              <a:ea typeface="+mn-ea"/>
              <a:cs typeface="Arial" panose="020B0604020202020204" pitchFamily="34" charset="0"/>
            </a:endParaRPr>
          </a:p>
          <a:p>
            <a:pPr marL="685800" lvl="1" indent="-228600">
              <a:spcBef>
                <a:spcPts val="600"/>
              </a:spcBef>
              <a:spcAft>
                <a:spcPts val="600"/>
              </a:spcAft>
              <a:buSzPct val="80000"/>
              <a:buFont typeface="Wingdings" pitchFamily="2" charset="2"/>
              <a:buChar char="v"/>
            </a:pPr>
            <a:r>
              <a:rPr lang="en-US" sz="1600" i="1" kern="1200" dirty="0">
                <a:solidFill>
                  <a:schemeClr val="accent2"/>
                </a:solidFill>
                <a:ea typeface="+mn-ea"/>
                <a:cs typeface="Arial" panose="020B0604020202020204" pitchFamily="34" charset="0"/>
              </a:rPr>
              <a:t>Conserve DoD </a:t>
            </a:r>
            <a:r>
              <a:rPr lang="en-US" sz="1600" i="1" kern="1200" dirty="0" smtClean="0">
                <a:solidFill>
                  <a:schemeClr val="accent2"/>
                </a:solidFill>
                <a:ea typeface="+mn-ea"/>
                <a:cs typeface="Arial" panose="020B0604020202020204" pitchFamily="34" charset="0"/>
              </a:rPr>
              <a:t>resources</a:t>
            </a:r>
            <a:endParaRPr lang="en-US" sz="1600" i="1" kern="1200" dirty="0">
              <a:solidFill>
                <a:schemeClr val="accent2"/>
              </a:solidFill>
              <a:ea typeface="+mn-ea"/>
              <a:cs typeface="Arial" panose="020B0604020202020204" pitchFamily="34" charset="0"/>
            </a:endParaRPr>
          </a:p>
          <a:p>
            <a:pPr marL="685800" lvl="1" indent="-228600">
              <a:spcBef>
                <a:spcPts val="600"/>
              </a:spcBef>
              <a:spcAft>
                <a:spcPts val="600"/>
              </a:spcAft>
              <a:buSzPct val="80000"/>
              <a:buFont typeface="Wingdings" pitchFamily="2" charset="2"/>
              <a:buChar char="v"/>
            </a:pPr>
            <a:r>
              <a:rPr lang="en-US" sz="1600" i="1" kern="1200" dirty="0">
                <a:solidFill>
                  <a:schemeClr val="accent2"/>
                </a:solidFill>
                <a:ea typeface="+mn-ea"/>
                <a:cs typeface="Arial" panose="020B0604020202020204" pitchFamily="34" charset="0"/>
              </a:rPr>
              <a:t>Support the industrial </a:t>
            </a:r>
            <a:r>
              <a:rPr lang="en-US" sz="1600" i="1" kern="1200" dirty="0" smtClean="0">
                <a:solidFill>
                  <a:schemeClr val="accent2"/>
                </a:solidFill>
                <a:ea typeface="+mn-ea"/>
                <a:cs typeface="Arial" panose="020B0604020202020204" pitchFamily="34" charset="0"/>
              </a:rPr>
              <a:t>base</a:t>
            </a:r>
            <a:endParaRPr lang="en-US" sz="1600" i="1" kern="1200" dirty="0">
              <a:solidFill>
                <a:schemeClr val="accent2"/>
              </a:solidFill>
              <a:ea typeface="+mn-ea"/>
              <a:cs typeface="Arial" panose="020B0604020202020204" pitchFamily="34" charset="0"/>
            </a:endParaRPr>
          </a:p>
          <a:p>
            <a:pPr marL="685800" lvl="1" indent="-228600">
              <a:spcBef>
                <a:spcPts val="600"/>
              </a:spcBef>
              <a:spcAft>
                <a:spcPts val="600"/>
              </a:spcAft>
              <a:buSzPct val="80000"/>
              <a:buFont typeface="Wingdings" pitchFamily="2" charset="2"/>
              <a:buChar char="v"/>
            </a:pPr>
            <a:r>
              <a:rPr lang="en-US" sz="1600" i="1" kern="1200" dirty="0">
                <a:solidFill>
                  <a:schemeClr val="accent2"/>
                </a:solidFill>
                <a:ea typeface="+mn-ea"/>
                <a:cs typeface="Arial" panose="020B0604020202020204" pitchFamily="34" charset="0"/>
              </a:rPr>
              <a:t>Allow for </a:t>
            </a:r>
            <a:r>
              <a:rPr lang="en-US" sz="1600" i="1" kern="1200" dirty="0" smtClean="0">
                <a:solidFill>
                  <a:schemeClr val="accent2"/>
                </a:solidFill>
                <a:ea typeface="+mn-ea"/>
                <a:cs typeface="Arial" panose="020B0604020202020204" pitchFamily="34" charset="0"/>
              </a:rPr>
              <a:t>dual-use technology</a:t>
            </a:r>
            <a:endParaRPr lang="en-US" sz="1600" i="1" kern="1200" dirty="0">
              <a:solidFill>
                <a:schemeClr val="accent2"/>
              </a:solidFill>
              <a:ea typeface="+mn-ea"/>
              <a:cs typeface="Arial" panose="020B0604020202020204" pitchFamily="34" charset="0"/>
            </a:endParaRPr>
          </a:p>
          <a:p>
            <a:pPr marL="685800" lvl="1" indent="-228600">
              <a:spcBef>
                <a:spcPts val="600"/>
              </a:spcBef>
              <a:spcAft>
                <a:spcPts val="600"/>
              </a:spcAft>
              <a:buSzPct val="80000"/>
              <a:buFont typeface="Wingdings" pitchFamily="2" charset="2"/>
              <a:buChar char="v"/>
            </a:pPr>
            <a:r>
              <a:rPr lang="en-US" sz="1600" i="1" kern="1200" dirty="0">
                <a:solidFill>
                  <a:schemeClr val="accent2"/>
                </a:solidFill>
                <a:ea typeface="+mn-ea"/>
                <a:cs typeface="Arial" panose="020B0604020202020204" pitchFamily="34" charset="0"/>
              </a:rPr>
              <a:t>Improve DoD mobilization </a:t>
            </a:r>
            <a:r>
              <a:rPr lang="en-US" sz="1600" i="1" kern="1200" dirty="0" smtClean="0">
                <a:solidFill>
                  <a:schemeClr val="accent2"/>
                </a:solidFill>
                <a:ea typeface="+mn-ea"/>
                <a:cs typeface="Arial" panose="020B0604020202020204" pitchFamily="34" charset="0"/>
              </a:rPr>
              <a:t>capabilities</a:t>
            </a:r>
            <a:endParaRPr lang="en-US" sz="1600" i="1" kern="1200" dirty="0">
              <a:solidFill>
                <a:schemeClr val="accent2"/>
              </a:solidFill>
              <a:ea typeface="+mn-ea"/>
              <a:cs typeface="Arial" panose="020B0604020202020204" pitchFamily="34" charset="0"/>
            </a:endParaRPr>
          </a:p>
          <a:p>
            <a:pPr marL="227013" lvl="1">
              <a:spcBef>
                <a:spcPts val="1200"/>
              </a:spcBef>
              <a:spcAft>
                <a:spcPts val="600"/>
              </a:spcAft>
              <a:buSzPct val="80000"/>
              <a:buFont typeface="Arial" pitchFamily="34" charset="0"/>
              <a:buChar char="•"/>
            </a:pPr>
            <a:r>
              <a:rPr lang="en-US" sz="1800" dirty="0" smtClean="0">
                <a:solidFill>
                  <a:schemeClr val="accent4"/>
                </a:solidFill>
                <a:ea typeface="+mn-ea"/>
                <a:cs typeface="Arial" panose="020B0604020202020204" pitchFamily="34" charset="0"/>
              </a:rPr>
              <a:t>NAVSEA manages and maintains over 3,000 specs and standards </a:t>
            </a:r>
          </a:p>
          <a:p>
            <a:pPr marL="227013" lvl="1">
              <a:spcBef>
                <a:spcPts val="1200"/>
              </a:spcBef>
              <a:spcAft>
                <a:spcPts val="600"/>
              </a:spcAft>
              <a:buSzPct val="80000"/>
              <a:buFont typeface="Arial" pitchFamily="34" charset="0"/>
              <a:buChar char="•"/>
            </a:pPr>
            <a:r>
              <a:rPr lang="en-US" sz="1800" dirty="0" smtClean="0">
                <a:solidFill>
                  <a:schemeClr val="accent4"/>
                </a:solidFill>
                <a:ea typeface="+mn-ea"/>
                <a:cs typeface="Arial" panose="020B0604020202020204" pitchFamily="34" charset="0"/>
              </a:rPr>
              <a:t>Approximately 500 Specifications are undergoing a maintenance action (e.g., revise, amend/change, inactivate, cancel, and validate) today</a:t>
            </a:r>
          </a:p>
          <a:p>
            <a:pPr marL="227013" lvl="1">
              <a:spcBef>
                <a:spcPts val="1200"/>
              </a:spcBef>
              <a:spcAft>
                <a:spcPts val="600"/>
              </a:spcAft>
              <a:buSzPct val="80000"/>
              <a:buFont typeface="Arial" pitchFamily="34" charset="0"/>
              <a:buChar char="•"/>
            </a:pPr>
            <a:r>
              <a:rPr lang="en-US" sz="1800" dirty="0" smtClean="0">
                <a:solidFill>
                  <a:schemeClr val="accent4"/>
                </a:solidFill>
                <a:ea typeface="+mn-ea"/>
                <a:cs typeface="Arial" panose="020B0604020202020204" pitchFamily="34" charset="0"/>
              </a:rPr>
              <a:t>Included are development, revision, and adoption of Non-Government Standards</a:t>
            </a:r>
          </a:p>
          <a:p>
            <a:pPr marL="685800" lvl="1" indent="-228600">
              <a:spcBef>
                <a:spcPts val="600"/>
              </a:spcBef>
              <a:spcAft>
                <a:spcPts val="600"/>
              </a:spcAft>
              <a:buSzPct val="80000"/>
              <a:buNone/>
            </a:pPr>
            <a:endParaRPr lang="en-US" sz="1800" dirty="0" smtClean="0">
              <a:solidFill>
                <a:srgbClr val="003399"/>
              </a:solidFill>
              <a:ea typeface="+mn-ea"/>
              <a:cs typeface="Arial" panose="020B0604020202020204" pitchFamily="34" charset="0"/>
            </a:endParaRPr>
          </a:p>
        </p:txBody>
      </p:sp>
      <p:sp>
        <p:nvSpPr>
          <p:cNvPr id="9" name="Slide Number Placeholder 8"/>
          <p:cNvSpPr>
            <a:spLocks noGrp="1"/>
          </p:cNvSpPr>
          <p:nvPr>
            <p:ph type="sldNum" sz="quarter" idx="10"/>
          </p:nvPr>
        </p:nvSpPr>
        <p:spPr/>
        <p:txBody>
          <a:bodyPr/>
          <a:lstStyle/>
          <a:p>
            <a:fld id="{46E879CB-95F7-4596-9DDE-16A71B34916C}" type="slidenum">
              <a:rPr lang="en-US" smtClean="0"/>
              <a:pPr/>
              <a:t>3</a:t>
            </a:fld>
            <a:endParaRPr lang="en-US" dirty="0"/>
          </a:p>
        </p:txBody>
      </p:sp>
      <p:sp>
        <p:nvSpPr>
          <p:cNvPr id="7" name="TextBox 6"/>
          <p:cNvSpPr txBox="1"/>
          <p:nvPr/>
        </p:nvSpPr>
        <p:spPr>
          <a:xfrm>
            <a:off x="271592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extLst>
      <p:ext uri="{BB962C8B-B14F-4D97-AF65-F5344CB8AC3E}">
        <p14:creationId xmlns:p14="http://schemas.microsoft.com/office/powerpoint/2010/main" val="12324606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6" name="Rectangle 240"/>
          <p:cNvSpPr>
            <a:spLocks noChangeArrowheads="1"/>
          </p:cNvSpPr>
          <p:nvPr/>
        </p:nvSpPr>
        <p:spPr bwMode="auto">
          <a:xfrm>
            <a:off x="228600" y="1143000"/>
            <a:ext cx="8618538"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bg2"/>
                  </a:outerShdw>
                </a:effectLst>
              </a14:hiddenEffects>
            </a:ext>
          </a:extLst>
        </p:spPr>
        <p:txBody>
          <a:bodyPr/>
          <a:lstStyle/>
          <a:p>
            <a:pPr marL="227013" lvl="1" indent="-227013" eaLnBrk="0" hangingPunct="0">
              <a:spcBef>
                <a:spcPts val="600"/>
              </a:spcBef>
              <a:spcAft>
                <a:spcPts val="600"/>
              </a:spcAft>
              <a:buSzPct val="125000"/>
              <a:buFontTx/>
              <a:buChar char="•"/>
            </a:pPr>
            <a:r>
              <a:rPr lang="en-US" sz="1600" dirty="0">
                <a:latin typeface="+mn-lt"/>
                <a:cs typeface="Arial" panose="020B0604020202020204" pitchFamily="34" charset="0"/>
              </a:rPr>
              <a:t>NGS (Non Government Standard)</a:t>
            </a:r>
          </a:p>
          <a:p>
            <a:pPr marL="685800" lvl="1" indent="-228600">
              <a:spcBef>
                <a:spcPct val="20000"/>
              </a:spcBef>
              <a:buSzPct val="80000"/>
              <a:buFont typeface="Wingdings" pitchFamily="2" charset="2"/>
              <a:buChar char="v"/>
            </a:pPr>
            <a:r>
              <a:rPr lang="en-US" sz="1600" i="1" dirty="0">
                <a:solidFill>
                  <a:schemeClr val="accent2"/>
                </a:solidFill>
                <a:latin typeface="+mn-lt"/>
                <a:cs typeface="Arial" panose="020B0604020202020204" pitchFamily="34" charset="0"/>
              </a:rPr>
              <a:t>Standard Developing Organizations (SDOs)</a:t>
            </a:r>
          </a:p>
          <a:p>
            <a:pPr marL="685800" lvl="1" indent="-228600">
              <a:spcBef>
                <a:spcPct val="20000"/>
              </a:spcBef>
              <a:buSzPct val="80000"/>
              <a:buFont typeface="Wingdings" pitchFamily="2" charset="2"/>
              <a:buChar char="v"/>
            </a:pPr>
            <a:r>
              <a:rPr lang="en-US" sz="1600" i="1" dirty="0">
                <a:solidFill>
                  <a:schemeClr val="accent2"/>
                </a:solidFill>
                <a:latin typeface="+mn-lt"/>
                <a:cs typeface="Arial" panose="020B0604020202020204" pitchFamily="34" charset="0"/>
              </a:rPr>
              <a:t>ASTM is an SDO</a:t>
            </a:r>
          </a:p>
          <a:p>
            <a:pPr marL="685800" lvl="1" indent="-228600">
              <a:spcBef>
                <a:spcPct val="20000"/>
              </a:spcBef>
              <a:buSzPct val="80000"/>
              <a:buFont typeface="Wingdings" pitchFamily="2" charset="2"/>
              <a:buChar char="v"/>
            </a:pPr>
            <a:r>
              <a:rPr lang="en-US" sz="1600" i="1" dirty="0">
                <a:solidFill>
                  <a:schemeClr val="accent2"/>
                </a:solidFill>
                <a:latin typeface="+mn-lt"/>
                <a:cs typeface="Arial" panose="020B0604020202020204" pitchFamily="34" charset="0"/>
              </a:rPr>
              <a:t>SD-9 provides DoD Guidance in Development and Use of </a:t>
            </a:r>
            <a:r>
              <a:rPr lang="en-US" sz="1600" i="1" dirty="0" smtClean="0">
                <a:solidFill>
                  <a:schemeClr val="accent2"/>
                </a:solidFill>
                <a:latin typeface="+mn-lt"/>
                <a:cs typeface="Arial" panose="020B0604020202020204" pitchFamily="34" charset="0"/>
              </a:rPr>
              <a:t>NGSs</a:t>
            </a:r>
            <a:endParaRPr lang="en-US" sz="1800" i="1" dirty="0">
              <a:solidFill>
                <a:schemeClr val="accent2"/>
              </a:solidFill>
              <a:latin typeface="+mn-lt"/>
            </a:endParaRPr>
          </a:p>
          <a:p>
            <a:pPr marL="227013" lvl="1" indent="-227013" eaLnBrk="0" hangingPunct="0">
              <a:spcBef>
                <a:spcPts val="600"/>
              </a:spcBef>
              <a:spcAft>
                <a:spcPts val="600"/>
              </a:spcAft>
              <a:buSzPct val="125000"/>
              <a:buFontTx/>
              <a:buChar char="•"/>
            </a:pPr>
            <a:r>
              <a:rPr lang="en-US" sz="1600" dirty="0" smtClean="0">
                <a:latin typeface="+mn-lt"/>
                <a:cs typeface="Arial" panose="020B0604020202020204" pitchFamily="34" charset="0"/>
              </a:rPr>
              <a:t>Commercial Item Descriptions</a:t>
            </a:r>
          </a:p>
          <a:p>
            <a:pPr marL="227013" lvl="1" indent="-227013" eaLnBrk="0" hangingPunct="0">
              <a:spcBef>
                <a:spcPts val="600"/>
              </a:spcBef>
              <a:spcAft>
                <a:spcPts val="600"/>
              </a:spcAft>
              <a:buSzPct val="125000"/>
              <a:buFontTx/>
              <a:buChar char="•"/>
            </a:pPr>
            <a:r>
              <a:rPr lang="en-US" sz="1600" dirty="0" smtClean="0">
                <a:latin typeface="+mn-lt"/>
                <a:cs typeface="Arial" panose="020B0604020202020204" pitchFamily="34" charset="0"/>
              </a:rPr>
              <a:t>Defense Specifications</a:t>
            </a:r>
            <a:endParaRPr lang="en-US" sz="1600" dirty="0">
              <a:latin typeface="+mn-lt"/>
              <a:cs typeface="Arial" panose="020B0604020202020204" pitchFamily="34" charset="0"/>
            </a:endParaRPr>
          </a:p>
          <a:p>
            <a:pPr marL="685800" lvl="1" indent="-228600">
              <a:spcBef>
                <a:spcPct val="20000"/>
              </a:spcBef>
              <a:buSzPct val="80000"/>
              <a:buFont typeface="Wingdings" pitchFamily="2" charset="2"/>
              <a:buChar char="v"/>
            </a:pPr>
            <a:r>
              <a:rPr lang="en-US" sz="1600" i="1" dirty="0">
                <a:solidFill>
                  <a:schemeClr val="accent2"/>
                </a:solidFill>
                <a:latin typeface="+mn-lt"/>
                <a:cs typeface="Arial" panose="020B0604020202020204" pitchFamily="34" charset="0"/>
              </a:rPr>
              <a:t>Performance</a:t>
            </a:r>
          </a:p>
          <a:p>
            <a:pPr marL="685800" lvl="1" indent="-228600">
              <a:spcBef>
                <a:spcPct val="20000"/>
              </a:spcBef>
              <a:buSzPct val="80000"/>
              <a:buFont typeface="Wingdings" pitchFamily="2" charset="2"/>
              <a:buChar char="v"/>
            </a:pPr>
            <a:r>
              <a:rPr lang="en-US" sz="1600" i="1" dirty="0" smtClean="0">
                <a:solidFill>
                  <a:schemeClr val="accent2"/>
                </a:solidFill>
                <a:latin typeface="+mn-lt"/>
                <a:cs typeface="Arial" panose="020B0604020202020204" pitchFamily="34" charset="0"/>
              </a:rPr>
              <a:t>Detail</a:t>
            </a:r>
            <a:endParaRPr lang="en-US" sz="1800" i="1" dirty="0" smtClean="0">
              <a:solidFill>
                <a:schemeClr val="accent2"/>
              </a:solidFill>
              <a:latin typeface="+mn-lt"/>
            </a:endParaRPr>
          </a:p>
          <a:p>
            <a:pPr marL="227013" lvl="1" indent="-227013" eaLnBrk="0" hangingPunct="0">
              <a:spcBef>
                <a:spcPts val="600"/>
              </a:spcBef>
              <a:spcAft>
                <a:spcPts val="600"/>
              </a:spcAft>
              <a:buSzPct val="125000"/>
              <a:buFontTx/>
              <a:buChar char="•"/>
            </a:pPr>
            <a:r>
              <a:rPr lang="en-US" sz="1600" dirty="0">
                <a:latin typeface="+mn-lt"/>
                <a:cs typeface="Arial" panose="020B0604020202020204" pitchFamily="34" charset="0"/>
              </a:rPr>
              <a:t>Qualification</a:t>
            </a:r>
          </a:p>
          <a:p>
            <a:pPr marL="685800" lvl="1" indent="-228600">
              <a:spcBef>
                <a:spcPct val="20000"/>
              </a:spcBef>
              <a:buSzPct val="80000"/>
              <a:buFont typeface="Wingdings" pitchFamily="2" charset="2"/>
              <a:buChar char="v"/>
            </a:pPr>
            <a:r>
              <a:rPr lang="en-US" sz="1600" i="1" dirty="0" smtClean="0">
                <a:solidFill>
                  <a:schemeClr val="accent2"/>
                </a:solidFill>
                <a:latin typeface="+mn-lt"/>
                <a:cs typeface="Arial" panose="020B0604020202020204" pitchFamily="34" charset="0"/>
              </a:rPr>
              <a:t>Defense Specs (both MIL-PRFs and MIL-DTLs)</a:t>
            </a:r>
            <a:endParaRPr lang="en-US" sz="1600" i="1" dirty="0">
              <a:solidFill>
                <a:schemeClr val="accent2"/>
              </a:solidFill>
              <a:latin typeface="+mn-lt"/>
              <a:cs typeface="Arial" panose="020B0604020202020204" pitchFamily="34" charset="0"/>
            </a:endParaRPr>
          </a:p>
          <a:p>
            <a:pPr marL="685800" lvl="1" indent="-228600">
              <a:spcBef>
                <a:spcPct val="20000"/>
              </a:spcBef>
              <a:buSzPct val="80000"/>
              <a:buFont typeface="Wingdings" pitchFamily="2" charset="2"/>
              <a:buChar char="v"/>
            </a:pPr>
            <a:r>
              <a:rPr lang="en-US" sz="1600" i="1" dirty="0" smtClean="0">
                <a:solidFill>
                  <a:schemeClr val="accent2"/>
                </a:solidFill>
                <a:latin typeface="+mn-lt"/>
                <a:cs typeface="Arial" panose="020B0604020202020204" pitchFamily="34" charset="0"/>
              </a:rPr>
              <a:t>Federal Specs</a:t>
            </a:r>
          </a:p>
          <a:p>
            <a:pPr marL="685800" lvl="1" indent="-228600">
              <a:spcBef>
                <a:spcPct val="20000"/>
              </a:spcBef>
              <a:buSzPct val="80000"/>
              <a:buFont typeface="Wingdings" pitchFamily="2" charset="2"/>
              <a:buChar char="v"/>
            </a:pPr>
            <a:r>
              <a:rPr lang="en-US" sz="1600" i="1" dirty="0" smtClean="0">
                <a:solidFill>
                  <a:schemeClr val="accent2"/>
                </a:solidFill>
                <a:latin typeface="+mn-lt"/>
                <a:cs typeface="Arial" panose="020B0604020202020204" pitchFamily="34" charset="0"/>
              </a:rPr>
              <a:t>Adopted NGSs</a:t>
            </a:r>
          </a:p>
          <a:p>
            <a:pPr marL="227013" lvl="1" indent="-227013" eaLnBrk="0" hangingPunct="0">
              <a:spcBef>
                <a:spcPts val="600"/>
              </a:spcBef>
              <a:spcAft>
                <a:spcPts val="600"/>
              </a:spcAft>
              <a:buSzPct val="125000"/>
              <a:buFontTx/>
              <a:buChar char="•"/>
            </a:pPr>
            <a:r>
              <a:rPr lang="en-US" sz="1600" dirty="0" smtClean="0">
                <a:latin typeface="+mn-lt"/>
                <a:cs typeface="Arial" panose="020B0604020202020204" pitchFamily="34" charset="0"/>
              </a:rPr>
              <a:t>Considerations</a:t>
            </a:r>
          </a:p>
          <a:p>
            <a:pPr marL="685800" lvl="1" indent="-228600">
              <a:spcBef>
                <a:spcPct val="20000"/>
              </a:spcBef>
              <a:buSzPct val="80000"/>
              <a:buFont typeface="Wingdings" pitchFamily="2" charset="2"/>
              <a:buChar char="v"/>
            </a:pPr>
            <a:r>
              <a:rPr lang="en-US" sz="1600" i="1" dirty="0" smtClean="0">
                <a:solidFill>
                  <a:schemeClr val="accent2"/>
                </a:solidFill>
                <a:latin typeface="+mn-lt"/>
                <a:cs typeface="Arial" panose="020B0604020202020204" pitchFamily="34" charset="0"/>
              </a:rPr>
              <a:t>Drives cost savings into design </a:t>
            </a:r>
            <a:endParaRPr lang="en-US" sz="1600" i="1" dirty="0">
              <a:solidFill>
                <a:schemeClr val="accent2"/>
              </a:solidFill>
              <a:latin typeface="+mn-lt"/>
              <a:cs typeface="Arial" panose="020B0604020202020204" pitchFamily="34" charset="0"/>
            </a:endParaRPr>
          </a:p>
        </p:txBody>
      </p:sp>
      <p:sp>
        <p:nvSpPr>
          <p:cNvPr id="2" name="Title 1"/>
          <p:cNvSpPr>
            <a:spLocks noGrp="1"/>
          </p:cNvSpPr>
          <p:nvPr>
            <p:ph type="title"/>
          </p:nvPr>
        </p:nvSpPr>
        <p:spPr/>
        <p:txBody>
          <a:bodyPr/>
          <a:lstStyle/>
          <a:p>
            <a:r>
              <a:rPr lang="en-US" sz="2600" b="1" i="1" dirty="0">
                <a:solidFill>
                  <a:srgbClr val="003399"/>
                </a:solidFill>
              </a:rPr>
              <a:t>Specification Types</a:t>
            </a:r>
          </a:p>
        </p:txBody>
      </p:sp>
      <p:sp>
        <p:nvSpPr>
          <p:cNvPr id="5" name="Slide Number Placeholder 8"/>
          <p:cNvSpPr>
            <a:spLocks noGrp="1"/>
          </p:cNvSpPr>
          <p:nvPr>
            <p:ph type="sldNum" sz="quarter" idx="10"/>
          </p:nvPr>
        </p:nvSpPr>
        <p:spPr>
          <a:xfrm>
            <a:off x="8048625" y="6502400"/>
            <a:ext cx="914400" cy="228600"/>
          </a:xfrm>
        </p:spPr>
        <p:txBody>
          <a:bodyPr/>
          <a:lstStyle/>
          <a:p>
            <a:fld id="{46E879CB-95F7-4596-9DDE-16A71B34916C}" type="slidenum">
              <a:rPr lang="en-US" smtClean="0"/>
              <a:pPr/>
              <a:t>4</a:t>
            </a:fld>
            <a:endParaRPr lang="en-US" dirty="0"/>
          </a:p>
        </p:txBody>
      </p:sp>
      <p:sp>
        <p:nvSpPr>
          <p:cNvPr id="6" name="TextBox 5"/>
          <p:cNvSpPr txBox="1"/>
          <p:nvPr/>
        </p:nvSpPr>
        <p:spPr>
          <a:xfrm>
            <a:off x="271592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extLst>
      <p:ext uri="{BB962C8B-B14F-4D97-AF65-F5344CB8AC3E}">
        <p14:creationId xmlns:p14="http://schemas.microsoft.com/office/powerpoint/2010/main" val="2102062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42358" y="-43132"/>
            <a:ext cx="7547657" cy="914400"/>
          </a:xfrm>
          <a:effectLst/>
        </p:spPr>
        <p:txBody>
          <a:bodyPr tIns="18288" bIns="18288"/>
          <a:lstStyle/>
          <a:p>
            <a:r>
              <a:rPr lang="en-US" sz="2600" b="1" i="1" dirty="0" smtClean="0">
                <a:solidFill>
                  <a:srgbClr val="003399"/>
                </a:solidFill>
                <a:effectLst/>
              </a:rPr>
              <a:t>NGS Policy</a:t>
            </a:r>
            <a:endParaRPr lang="en-US" sz="2600" b="1" i="1" dirty="0">
              <a:solidFill>
                <a:srgbClr val="003399"/>
              </a:solidFill>
              <a:effectLst/>
            </a:endParaRPr>
          </a:p>
        </p:txBody>
      </p:sp>
      <p:sp>
        <p:nvSpPr>
          <p:cNvPr id="9" name="Slide Number Placeholder 8"/>
          <p:cNvSpPr>
            <a:spLocks noGrp="1"/>
          </p:cNvSpPr>
          <p:nvPr>
            <p:ph type="sldNum" sz="quarter" idx="10"/>
          </p:nvPr>
        </p:nvSpPr>
        <p:spPr/>
        <p:txBody>
          <a:bodyPr/>
          <a:lstStyle/>
          <a:p>
            <a:fld id="{46E879CB-95F7-4596-9DDE-16A71B34916C}" type="slidenum">
              <a:rPr lang="en-US" smtClean="0"/>
              <a:pPr/>
              <a:t>5</a:t>
            </a:fld>
            <a:endParaRPr lang="en-US" dirty="0"/>
          </a:p>
        </p:txBody>
      </p:sp>
      <p:sp>
        <p:nvSpPr>
          <p:cNvPr id="11" name="Content Placeholder 4"/>
          <p:cNvSpPr>
            <a:spLocks noGrp="1"/>
          </p:cNvSpPr>
          <p:nvPr>
            <p:ph idx="4294967295"/>
          </p:nvPr>
        </p:nvSpPr>
        <p:spPr>
          <a:xfrm>
            <a:off x="152400" y="838200"/>
            <a:ext cx="8839200" cy="5562600"/>
          </a:xfrm>
        </p:spPr>
        <p:txBody>
          <a:bodyPr/>
          <a:lstStyle/>
          <a:p>
            <a:pPr>
              <a:spcBef>
                <a:spcPts val="600"/>
              </a:spcBef>
              <a:spcAft>
                <a:spcPts val="600"/>
              </a:spcAft>
            </a:pPr>
            <a:r>
              <a:rPr lang="en-US" sz="1400" dirty="0">
                <a:cs typeface="Arial" panose="020B0604020202020204" pitchFamily="34" charset="0"/>
              </a:rPr>
              <a:t>Section 12(d) of Public Law 104-113, National Technology Transfer and Advancement Act, March 7, 1996</a:t>
            </a:r>
          </a:p>
          <a:p>
            <a:pPr marL="228600" lvl="1" indent="0">
              <a:spcBef>
                <a:spcPts val="600"/>
              </a:spcBef>
              <a:spcAft>
                <a:spcPts val="600"/>
              </a:spcAft>
              <a:buNone/>
            </a:pPr>
            <a:r>
              <a:rPr lang="en-US" sz="1400" i="1" dirty="0">
                <a:solidFill>
                  <a:srgbClr val="003399"/>
                </a:solidFill>
                <a:cs typeface="Arial" panose="020B0604020202020204" pitchFamily="34" charset="0"/>
              </a:rPr>
              <a:t>Requires federal agencies to use NGSs and participate in their development to meet agency needs and objectives, when it is consistent with the agency’s mission, priorities, and budget </a:t>
            </a:r>
            <a:r>
              <a:rPr lang="en-US" sz="1400" i="1" dirty="0" smtClean="0">
                <a:solidFill>
                  <a:srgbClr val="003399"/>
                </a:solidFill>
                <a:cs typeface="Arial" panose="020B0604020202020204" pitchFamily="34" charset="0"/>
              </a:rPr>
              <a:t>resources</a:t>
            </a:r>
            <a:endParaRPr lang="en-US" sz="1400" i="1" dirty="0">
              <a:solidFill>
                <a:srgbClr val="003399"/>
              </a:solidFill>
              <a:cs typeface="Arial" panose="020B0604020202020204" pitchFamily="34" charset="0"/>
            </a:endParaRPr>
          </a:p>
          <a:p>
            <a:pPr>
              <a:spcBef>
                <a:spcPts val="600"/>
              </a:spcBef>
              <a:spcAft>
                <a:spcPts val="600"/>
              </a:spcAft>
            </a:pPr>
            <a:r>
              <a:rPr lang="en-US" sz="1400" dirty="0" smtClean="0">
                <a:cs typeface="Arial" panose="020B0604020202020204" pitchFamily="34" charset="0"/>
              </a:rPr>
              <a:t>DoD Instruction 4120.24, Defense Standardization Program (DSP)</a:t>
            </a:r>
          </a:p>
          <a:p>
            <a:pPr marL="228600" lvl="1" indent="0">
              <a:spcBef>
                <a:spcPts val="600"/>
              </a:spcBef>
              <a:spcAft>
                <a:spcPts val="600"/>
              </a:spcAft>
              <a:buNone/>
            </a:pPr>
            <a:r>
              <a:rPr lang="en-US" sz="1400" i="1" dirty="0" smtClean="0">
                <a:solidFill>
                  <a:srgbClr val="003399"/>
                </a:solidFill>
                <a:cs typeface="Arial" panose="020B0604020202020204" pitchFamily="34" charset="0"/>
              </a:rPr>
              <a:t>As part of establishing policy and assigning responsibilities for the DSP, requires that NGSs shall be used in preference to developing and maintaining Government  specifications and standards as required by section 12(d) of Public Law 104-113 and  requires that the Director, DSP Office shall interface with  Specification Development Organizations (SDOs)  on standardization policy issues</a:t>
            </a:r>
          </a:p>
          <a:p>
            <a:pPr>
              <a:spcBef>
                <a:spcPts val="600"/>
              </a:spcBef>
              <a:spcAft>
                <a:spcPts val="600"/>
              </a:spcAft>
            </a:pPr>
            <a:r>
              <a:rPr lang="en-US" sz="1400" dirty="0" smtClean="0">
                <a:cs typeface="Arial" panose="020B0604020202020204" pitchFamily="34" charset="0"/>
              </a:rPr>
              <a:t>DoDM 4120.24, Defense Standardization Program (DSP) Procedures</a:t>
            </a:r>
          </a:p>
          <a:p>
            <a:pPr marL="228600" lvl="1" indent="0">
              <a:spcBef>
                <a:spcPts val="600"/>
              </a:spcBef>
              <a:spcAft>
                <a:spcPts val="600"/>
              </a:spcAft>
              <a:buNone/>
            </a:pPr>
            <a:r>
              <a:rPr lang="en-US" sz="1400" i="1" dirty="0" smtClean="0">
                <a:solidFill>
                  <a:srgbClr val="003399"/>
                </a:solidFill>
                <a:cs typeface="Arial" panose="020B0604020202020204" pitchFamily="34" charset="0"/>
              </a:rPr>
              <a:t>As a part of assigning responsibilities and prescribing the procedures for implementing the DSP, Enclosure (9) , Non-Government Standards, addresses responsibilities and  provides detailed procedures related to NGSs (e.g., SDO participation in NGS development and maintenance and NGS use and adoption)</a:t>
            </a:r>
          </a:p>
          <a:p>
            <a:pPr>
              <a:spcBef>
                <a:spcPts val="600"/>
              </a:spcBef>
              <a:spcAft>
                <a:spcPts val="600"/>
              </a:spcAft>
            </a:pPr>
            <a:r>
              <a:rPr lang="en-US" sz="1400" dirty="0" smtClean="0">
                <a:cs typeface="Arial" panose="020B0604020202020204" pitchFamily="34" charset="0"/>
              </a:rPr>
              <a:t>SECNAVINST 4120.24, Implementation of the Defense Standardization Program in the Department of the Navy</a:t>
            </a:r>
          </a:p>
          <a:p>
            <a:pPr marL="228600" lvl="2" indent="0">
              <a:spcBef>
                <a:spcPts val="600"/>
              </a:spcBef>
              <a:spcAft>
                <a:spcPts val="600"/>
              </a:spcAft>
              <a:buNone/>
            </a:pPr>
            <a:r>
              <a:rPr lang="en-US" sz="1400" i="1" dirty="0" smtClean="0">
                <a:solidFill>
                  <a:srgbClr val="003399"/>
                </a:solidFill>
                <a:cs typeface="Arial" panose="020B0604020202020204" pitchFamily="34" charset="0"/>
              </a:rPr>
              <a:t>Implements the policies of DoDI 4120.24 whereby NGSs shall be used and tailored in preference to developing and maintaining government standards</a:t>
            </a:r>
          </a:p>
          <a:p>
            <a:pPr>
              <a:spcBef>
                <a:spcPts val="600"/>
              </a:spcBef>
              <a:spcAft>
                <a:spcPts val="600"/>
              </a:spcAft>
            </a:pPr>
            <a:r>
              <a:rPr lang="en-US" sz="1400" dirty="0" smtClean="0">
                <a:cs typeface="Arial" panose="020B0604020202020204" pitchFamily="34" charset="0"/>
              </a:rPr>
              <a:t>ETAP 3.3, NAVSEA Technical Standards Procedures, Appendix D – Non-Government Standards (NGSs)</a:t>
            </a:r>
          </a:p>
          <a:p>
            <a:pPr marL="228600" lvl="2" indent="0">
              <a:spcBef>
                <a:spcPts val="600"/>
              </a:spcBef>
              <a:spcAft>
                <a:spcPts val="600"/>
              </a:spcAft>
              <a:buNone/>
            </a:pPr>
            <a:r>
              <a:rPr lang="en-US" sz="1400" i="1" dirty="0" smtClean="0">
                <a:solidFill>
                  <a:srgbClr val="003399"/>
                </a:solidFill>
                <a:cs typeface="Arial" panose="020B0604020202020204" pitchFamily="34" charset="0"/>
              </a:rPr>
              <a:t>Provides NAVSEA guidance on the development, maintenance, and adoption of NGSs, including participation in SDOs and conducting internal consensus reviews</a:t>
            </a:r>
          </a:p>
          <a:p>
            <a:pPr marL="228600" lvl="2" indent="0">
              <a:spcBef>
                <a:spcPts val="600"/>
              </a:spcBef>
              <a:spcAft>
                <a:spcPts val="600"/>
              </a:spcAft>
              <a:buNone/>
            </a:pPr>
            <a:endParaRPr lang="en-US" sz="1400" b="1" i="1" dirty="0" smtClean="0">
              <a:solidFill>
                <a:schemeClr val="accent2"/>
              </a:solidFill>
              <a:cs typeface="Arial" panose="020B0604020202020204" pitchFamily="34" charset="0"/>
            </a:endParaRPr>
          </a:p>
          <a:p>
            <a:pPr marL="228600" lvl="1" indent="0">
              <a:spcBef>
                <a:spcPts val="600"/>
              </a:spcBef>
              <a:spcAft>
                <a:spcPts val="600"/>
              </a:spcAft>
              <a:buNone/>
            </a:pPr>
            <a:endParaRPr lang="en-US" sz="1400" b="1" i="1" dirty="0" smtClean="0">
              <a:solidFill>
                <a:schemeClr val="accent2"/>
              </a:solidFill>
              <a:cs typeface="Arial" panose="020B0604020202020204" pitchFamily="34" charset="0"/>
            </a:endParaRPr>
          </a:p>
          <a:p>
            <a:pPr marL="228600" lvl="1" indent="0">
              <a:spcBef>
                <a:spcPts val="600"/>
              </a:spcBef>
              <a:spcAft>
                <a:spcPts val="600"/>
              </a:spcAft>
              <a:buNone/>
            </a:pPr>
            <a:endParaRPr lang="en-US" sz="1400" b="1" i="1" dirty="0">
              <a:solidFill>
                <a:schemeClr val="accent2"/>
              </a:solidFill>
              <a:cs typeface="Arial" panose="020B0604020202020204" pitchFamily="34" charset="0"/>
            </a:endParaRPr>
          </a:p>
        </p:txBody>
      </p:sp>
      <p:sp>
        <p:nvSpPr>
          <p:cNvPr id="7" name="TextBox 6"/>
          <p:cNvSpPr txBox="1"/>
          <p:nvPr/>
        </p:nvSpPr>
        <p:spPr>
          <a:xfrm>
            <a:off x="271592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extLst>
      <p:ext uri="{BB962C8B-B14F-4D97-AF65-F5344CB8AC3E}">
        <p14:creationId xmlns:p14="http://schemas.microsoft.com/office/powerpoint/2010/main" val="20265992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42358" y="-43132"/>
            <a:ext cx="7547657" cy="914400"/>
          </a:xfrm>
          <a:effectLst/>
        </p:spPr>
        <p:txBody>
          <a:bodyPr tIns="18288" bIns="18288"/>
          <a:lstStyle/>
          <a:p>
            <a:r>
              <a:rPr lang="en-US" sz="2600" b="1" i="1" dirty="0" smtClean="0">
                <a:solidFill>
                  <a:srgbClr val="003399"/>
                </a:solidFill>
                <a:effectLst/>
              </a:rPr>
              <a:t>Promoting the Use of NGSs</a:t>
            </a:r>
            <a:endParaRPr lang="en-US" sz="2600" b="1" i="1" dirty="0">
              <a:solidFill>
                <a:srgbClr val="003399"/>
              </a:solidFill>
              <a:effectLst/>
            </a:endParaRPr>
          </a:p>
        </p:txBody>
      </p:sp>
      <p:sp>
        <p:nvSpPr>
          <p:cNvPr id="9" name="Slide Number Placeholder 8"/>
          <p:cNvSpPr>
            <a:spLocks noGrp="1"/>
          </p:cNvSpPr>
          <p:nvPr>
            <p:ph type="sldNum" sz="quarter" idx="10"/>
          </p:nvPr>
        </p:nvSpPr>
        <p:spPr/>
        <p:txBody>
          <a:bodyPr/>
          <a:lstStyle/>
          <a:p>
            <a:fld id="{46E879CB-95F7-4596-9DDE-16A71B34916C}" type="slidenum">
              <a:rPr lang="en-US" smtClean="0"/>
              <a:pPr/>
              <a:t>6</a:t>
            </a:fld>
            <a:endParaRPr lang="en-US" dirty="0"/>
          </a:p>
        </p:txBody>
      </p:sp>
      <p:sp>
        <p:nvSpPr>
          <p:cNvPr id="11" name="Content Placeholder 4"/>
          <p:cNvSpPr>
            <a:spLocks noGrp="1"/>
          </p:cNvSpPr>
          <p:nvPr>
            <p:ph idx="4294967295"/>
          </p:nvPr>
        </p:nvSpPr>
        <p:spPr>
          <a:xfrm>
            <a:off x="152400" y="990600"/>
            <a:ext cx="8763000" cy="5410200"/>
          </a:xfrm>
        </p:spPr>
        <p:txBody>
          <a:bodyPr/>
          <a:lstStyle/>
          <a:p>
            <a:pPr marL="0" indent="0">
              <a:spcBef>
                <a:spcPts val="600"/>
              </a:spcBef>
              <a:spcAft>
                <a:spcPts val="600"/>
              </a:spcAft>
              <a:buNone/>
            </a:pPr>
            <a:r>
              <a:rPr lang="en-US" sz="1800" dirty="0" smtClean="0">
                <a:solidFill>
                  <a:schemeClr val="accent4"/>
                </a:solidFill>
              </a:rPr>
              <a:t>In carrying out Section </a:t>
            </a:r>
            <a:r>
              <a:rPr lang="en-US" sz="1800" dirty="0">
                <a:solidFill>
                  <a:schemeClr val="accent4"/>
                </a:solidFill>
              </a:rPr>
              <a:t>12(d) of Public Law </a:t>
            </a:r>
            <a:r>
              <a:rPr lang="en-US" sz="1800" dirty="0" smtClean="0">
                <a:solidFill>
                  <a:schemeClr val="accent4"/>
                </a:solidFill>
              </a:rPr>
              <a:t>104-113, NAVSEA: </a:t>
            </a:r>
          </a:p>
          <a:p>
            <a:pPr>
              <a:spcBef>
                <a:spcPts val="600"/>
              </a:spcBef>
              <a:spcAft>
                <a:spcPts val="600"/>
              </a:spcAft>
            </a:pPr>
            <a:r>
              <a:rPr lang="en-US" sz="1600" dirty="0" smtClean="0">
                <a:solidFill>
                  <a:schemeClr val="accent4"/>
                </a:solidFill>
              </a:rPr>
              <a:t>Encourages NAVSEA employees to participate on SDO Tec</a:t>
            </a:r>
            <a:r>
              <a:rPr lang="en-US" sz="1600" dirty="0" smtClean="0"/>
              <a:t>hnical Committees to promote standards that meet DoD needs</a:t>
            </a:r>
          </a:p>
          <a:p>
            <a:pPr>
              <a:spcBef>
                <a:spcPts val="600"/>
              </a:spcBef>
              <a:spcAft>
                <a:spcPts val="600"/>
              </a:spcAft>
            </a:pPr>
            <a:r>
              <a:rPr lang="en-US" sz="1600" dirty="0" smtClean="0"/>
              <a:t>Adopts and uses NGSs in preference to developing new or updating existing defense and federal specifications and standards, whenever possible</a:t>
            </a:r>
          </a:p>
          <a:p>
            <a:pPr>
              <a:spcBef>
                <a:spcPts val="600"/>
              </a:spcBef>
              <a:spcAft>
                <a:spcPts val="600"/>
              </a:spcAft>
            </a:pPr>
            <a:r>
              <a:rPr lang="en-US" sz="1600" dirty="0" smtClean="0"/>
              <a:t>Encourages NGSs for use: </a:t>
            </a:r>
          </a:p>
          <a:p>
            <a:pPr lvl="1">
              <a:spcBef>
                <a:spcPts val="600"/>
              </a:spcBef>
              <a:spcAft>
                <a:spcPts val="600"/>
              </a:spcAft>
            </a:pPr>
            <a:r>
              <a:rPr lang="en-US" sz="1400" dirty="0" smtClean="0"/>
              <a:t>in direct procurements</a:t>
            </a:r>
          </a:p>
          <a:p>
            <a:pPr lvl="1">
              <a:spcBef>
                <a:spcPts val="600"/>
              </a:spcBef>
              <a:spcAft>
                <a:spcPts val="600"/>
              </a:spcAft>
            </a:pPr>
            <a:r>
              <a:rPr lang="en-US" sz="1400" dirty="0" smtClean="0"/>
              <a:t>as references in other documents </a:t>
            </a:r>
          </a:p>
          <a:p>
            <a:pPr lvl="1">
              <a:spcBef>
                <a:spcPts val="600"/>
              </a:spcBef>
              <a:spcAft>
                <a:spcPts val="600"/>
              </a:spcAft>
            </a:pPr>
            <a:r>
              <a:rPr lang="en-US" sz="1400" dirty="0" smtClean="0"/>
              <a:t>as design or reference guides</a:t>
            </a:r>
            <a:endParaRPr lang="en-US" sz="1200" dirty="0" smtClean="0"/>
          </a:p>
          <a:p>
            <a:pPr>
              <a:spcBef>
                <a:spcPts val="600"/>
              </a:spcBef>
              <a:spcAft>
                <a:spcPts val="600"/>
              </a:spcAft>
            </a:pPr>
            <a:r>
              <a:rPr lang="en-US" sz="1600" dirty="0" smtClean="0"/>
              <a:t>Ensures that NGSs, deemed to be of such importance that adoption must be re-evaluated with each revision to the NGS, are adopted as Tier I Adoptions</a:t>
            </a:r>
          </a:p>
          <a:p>
            <a:pPr>
              <a:spcBef>
                <a:spcPts val="600"/>
              </a:spcBef>
              <a:spcAft>
                <a:spcPts val="600"/>
              </a:spcAft>
            </a:pPr>
            <a:r>
              <a:rPr lang="en-US" sz="1600" dirty="0" smtClean="0"/>
              <a:t>As an Adopting Activity, serves as the official DoD technical focal point for that NGS and represent DoD on all technical matters related to the NGS</a:t>
            </a:r>
          </a:p>
          <a:p>
            <a:pPr>
              <a:spcBef>
                <a:spcPts val="600"/>
              </a:spcBef>
              <a:spcAft>
                <a:spcPts val="600"/>
              </a:spcAft>
            </a:pPr>
            <a:r>
              <a:rPr lang="en-US" sz="1600" dirty="0" smtClean="0"/>
              <a:t>As an </a:t>
            </a:r>
            <a:r>
              <a:rPr lang="en-US" sz="1600" dirty="0" smtClean="0">
                <a:solidFill>
                  <a:schemeClr val="accent4"/>
                </a:solidFill>
              </a:rPr>
              <a:t>SDO</a:t>
            </a:r>
            <a:r>
              <a:rPr lang="en-US" sz="1600" dirty="0" smtClean="0"/>
              <a:t> participant in developing and maintaining NGSs, conducts a consensus review within the DoD standardization community and submits a consolidated DoD position to the </a:t>
            </a:r>
            <a:r>
              <a:rPr lang="en-US" sz="1600" dirty="0" smtClean="0">
                <a:solidFill>
                  <a:schemeClr val="accent4"/>
                </a:solidFill>
              </a:rPr>
              <a:t>SDO </a:t>
            </a:r>
            <a:r>
              <a:rPr lang="en-US" sz="1600" dirty="0" smtClean="0"/>
              <a:t>Technical Committee</a:t>
            </a:r>
          </a:p>
          <a:p>
            <a:pPr>
              <a:spcBef>
                <a:spcPts val="600"/>
              </a:spcBef>
              <a:spcAft>
                <a:spcPts val="600"/>
              </a:spcAft>
            </a:pPr>
            <a:endParaRPr lang="en-US" sz="1600" dirty="0" smtClean="0"/>
          </a:p>
        </p:txBody>
      </p:sp>
      <p:sp>
        <p:nvSpPr>
          <p:cNvPr id="7" name="TextBox 6"/>
          <p:cNvSpPr txBox="1"/>
          <p:nvPr/>
        </p:nvSpPr>
        <p:spPr>
          <a:xfrm>
            <a:off x="271592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extLst>
      <p:ext uri="{BB962C8B-B14F-4D97-AF65-F5344CB8AC3E}">
        <p14:creationId xmlns:p14="http://schemas.microsoft.com/office/powerpoint/2010/main" val="543932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42358" y="-43132"/>
            <a:ext cx="7547657" cy="914400"/>
          </a:xfrm>
          <a:effectLst/>
        </p:spPr>
        <p:txBody>
          <a:bodyPr tIns="18288" bIns="18288"/>
          <a:lstStyle/>
          <a:p>
            <a:r>
              <a:rPr lang="en-US" sz="2600" b="1" i="1" dirty="0" smtClean="0">
                <a:solidFill>
                  <a:srgbClr val="003399"/>
                </a:solidFill>
                <a:effectLst/>
              </a:rPr>
              <a:t>Completed and Current NGS Projects </a:t>
            </a:r>
            <a:endParaRPr lang="en-US" sz="2600" b="1" i="1" dirty="0">
              <a:solidFill>
                <a:srgbClr val="003399"/>
              </a:solidFill>
              <a:effectLst/>
            </a:endParaRPr>
          </a:p>
        </p:txBody>
      </p:sp>
      <p:sp>
        <p:nvSpPr>
          <p:cNvPr id="9" name="Slide Number Placeholder 8"/>
          <p:cNvSpPr>
            <a:spLocks noGrp="1"/>
          </p:cNvSpPr>
          <p:nvPr>
            <p:ph type="sldNum" sz="quarter" idx="10"/>
          </p:nvPr>
        </p:nvSpPr>
        <p:spPr/>
        <p:txBody>
          <a:bodyPr/>
          <a:lstStyle/>
          <a:p>
            <a:fld id="{46E879CB-95F7-4596-9DDE-16A71B34916C}" type="slidenum">
              <a:rPr lang="en-US" smtClean="0"/>
              <a:pPr/>
              <a:t>7</a:t>
            </a:fld>
            <a:endParaRPr lang="en-US" dirty="0"/>
          </a:p>
        </p:txBody>
      </p:sp>
      <p:sp>
        <p:nvSpPr>
          <p:cNvPr id="11" name="Content Placeholder 4"/>
          <p:cNvSpPr>
            <a:spLocks noGrp="1"/>
          </p:cNvSpPr>
          <p:nvPr>
            <p:ph idx="4294967295"/>
          </p:nvPr>
        </p:nvSpPr>
        <p:spPr>
          <a:xfrm>
            <a:off x="152400" y="1143000"/>
            <a:ext cx="8763000" cy="5257800"/>
          </a:xfrm>
        </p:spPr>
        <p:txBody>
          <a:bodyPr/>
          <a:lstStyle/>
          <a:p>
            <a:pPr>
              <a:spcBef>
                <a:spcPts val="1000"/>
              </a:spcBef>
              <a:spcAft>
                <a:spcPts val="1000"/>
              </a:spcAft>
            </a:pPr>
            <a:r>
              <a:rPr lang="en-US" sz="1800" dirty="0" smtClean="0"/>
              <a:t>ASTM F1387</a:t>
            </a:r>
            <a:r>
              <a:rPr lang="en-US" sz="1800" dirty="0"/>
              <a:t>, </a:t>
            </a:r>
            <a:r>
              <a:rPr lang="en-US" sz="1800" dirty="0" smtClean="0"/>
              <a:t>Performance </a:t>
            </a:r>
            <a:r>
              <a:rPr lang="en-US" sz="1800" dirty="0"/>
              <a:t>of Piping and Tubing Mechanically Attached </a:t>
            </a:r>
            <a:r>
              <a:rPr lang="en-US" sz="1800" dirty="0" smtClean="0"/>
              <a:t>Fittings Standard – Adopted in FY13</a:t>
            </a:r>
          </a:p>
          <a:p>
            <a:pPr>
              <a:spcBef>
                <a:spcPts val="1000"/>
              </a:spcBef>
              <a:spcAft>
                <a:spcPts val="1000"/>
              </a:spcAft>
            </a:pPr>
            <a:r>
              <a:rPr lang="en-US" sz="1800" dirty="0" smtClean="0"/>
              <a:t>UL 489D, UL 1066A, and UL 2831 – Circuit Breaker Standards – Published in FY13, Adoption in process</a:t>
            </a:r>
          </a:p>
          <a:p>
            <a:pPr>
              <a:spcBef>
                <a:spcPts val="1000"/>
              </a:spcBef>
              <a:spcAft>
                <a:spcPts val="1000"/>
              </a:spcAft>
            </a:pPr>
            <a:r>
              <a:rPr lang="en-US" sz="1800" dirty="0" smtClean="0"/>
              <a:t>AWS B2.1 – 23 New Welding Standards – Development in process</a:t>
            </a:r>
          </a:p>
          <a:p>
            <a:pPr>
              <a:spcBef>
                <a:spcPts val="1000"/>
              </a:spcBef>
              <a:spcAft>
                <a:spcPts val="1000"/>
              </a:spcAft>
            </a:pPr>
            <a:r>
              <a:rPr lang="en-US" sz="1800" dirty="0" smtClean="0"/>
              <a:t>IPC (</a:t>
            </a:r>
            <a:r>
              <a:rPr lang="en-US" sz="1800" dirty="0"/>
              <a:t>Association Connecting Electronics </a:t>
            </a:r>
            <a:r>
              <a:rPr lang="en-US" sz="1800" dirty="0" smtClean="0"/>
              <a:t>Industries) – Soldering Standard – Development in process</a:t>
            </a:r>
            <a:endParaRPr lang="en-US" sz="1800" dirty="0"/>
          </a:p>
          <a:p>
            <a:pPr>
              <a:spcBef>
                <a:spcPts val="1000"/>
              </a:spcBef>
              <a:spcAft>
                <a:spcPts val="1000"/>
              </a:spcAft>
            </a:pPr>
            <a:r>
              <a:rPr lang="en-US" sz="1800" dirty="0" smtClean="0">
                <a:solidFill>
                  <a:schemeClr val="accent4"/>
                </a:solidFill>
              </a:rPr>
              <a:t>NAVSEA Currently:</a:t>
            </a:r>
          </a:p>
          <a:p>
            <a:pPr lvl="2">
              <a:spcBef>
                <a:spcPts val="1000"/>
              </a:spcBef>
              <a:spcAft>
                <a:spcPts val="1000"/>
              </a:spcAft>
              <a:buFont typeface="Wingdings" pitchFamily="2" charset="2"/>
              <a:buChar char="v"/>
            </a:pPr>
            <a:r>
              <a:rPr lang="en-US" sz="1800" dirty="0" smtClean="0">
                <a:solidFill>
                  <a:schemeClr val="accent4"/>
                </a:solidFill>
              </a:rPr>
              <a:t> Adopted approximately 222 NGSs</a:t>
            </a:r>
          </a:p>
          <a:p>
            <a:pPr lvl="0">
              <a:spcBef>
                <a:spcPts val="1000"/>
              </a:spcBef>
              <a:spcAft>
                <a:spcPts val="1000"/>
              </a:spcAft>
            </a:pPr>
            <a:r>
              <a:rPr lang="en-US" sz="1800" dirty="0" smtClean="0">
                <a:solidFill>
                  <a:schemeClr val="accent4"/>
                </a:solidFill>
              </a:rPr>
              <a:t>The number of NGSs referenced in our specs and standards is enormous</a:t>
            </a:r>
          </a:p>
          <a:p>
            <a:pPr lvl="1">
              <a:spcBef>
                <a:spcPts val="1000"/>
              </a:spcBef>
              <a:spcAft>
                <a:spcPts val="1000"/>
              </a:spcAft>
            </a:pPr>
            <a:r>
              <a:rPr lang="en-US" sz="1600" dirty="0" smtClean="0">
                <a:solidFill>
                  <a:schemeClr val="accent4"/>
                </a:solidFill>
              </a:rPr>
              <a:t>For example:  MIL-DTL-24643C (Electric Cable) has 39 references, 25 of which are NGSs</a:t>
            </a:r>
            <a:endParaRPr lang="en-US" dirty="0" smtClean="0">
              <a:solidFill>
                <a:schemeClr val="accent4"/>
              </a:solidFill>
            </a:endParaRPr>
          </a:p>
        </p:txBody>
      </p:sp>
      <p:sp>
        <p:nvSpPr>
          <p:cNvPr id="7" name="TextBox 6"/>
          <p:cNvSpPr txBox="1"/>
          <p:nvPr/>
        </p:nvSpPr>
        <p:spPr>
          <a:xfrm>
            <a:off x="271592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extLst>
      <p:ext uri="{BB962C8B-B14F-4D97-AF65-F5344CB8AC3E}">
        <p14:creationId xmlns:p14="http://schemas.microsoft.com/office/powerpoint/2010/main" val="1142131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val 2"/>
          <p:cNvSpPr>
            <a:spLocks noChangeArrowheads="1"/>
          </p:cNvSpPr>
          <p:nvPr/>
        </p:nvSpPr>
        <p:spPr bwMode="auto">
          <a:xfrm>
            <a:off x="4371975" y="4054475"/>
            <a:ext cx="2333625" cy="1781175"/>
          </a:xfrm>
          <a:prstGeom prst="ellipse">
            <a:avLst/>
          </a:prstGeom>
          <a:noFill/>
          <a:ln w="25400">
            <a:solidFill>
              <a:srgbClr val="0000FF"/>
            </a:solidFill>
            <a:round/>
            <a:headEnd/>
            <a:tailEnd/>
          </a:ln>
        </p:spPr>
        <p:txBody>
          <a:bodyPr wrap="none" anchor="ctr"/>
          <a:lstStyle/>
          <a:p>
            <a:endParaRPr lang="en-US" dirty="0"/>
          </a:p>
        </p:txBody>
      </p:sp>
      <p:sp>
        <p:nvSpPr>
          <p:cNvPr id="20483" name="Oval 3"/>
          <p:cNvSpPr>
            <a:spLocks noChangeArrowheads="1"/>
          </p:cNvSpPr>
          <p:nvPr/>
        </p:nvSpPr>
        <p:spPr bwMode="auto">
          <a:xfrm>
            <a:off x="2133600" y="1289050"/>
            <a:ext cx="4521200" cy="4371975"/>
          </a:xfrm>
          <a:prstGeom prst="ellipse">
            <a:avLst/>
          </a:prstGeom>
          <a:solidFill>
            <a:srgbClr val="FFFFFF"/>
          </a:solidFill>
          <a:ln w="25400">
            <a:solidFill>
              <a:srgbClr val="0000FF"/>
            </a:solidFill>
            <a:round/>
            <a:headEnd/>
            <a:tailEnd/>
          </a:ln>
        </p:spPr>
        <p:txBody>
          <a:bodyPr wrap="none" anchor="ctr"/>
          <a:lstStyle/>
          <a:p>
            <a:endParaRPr lang="en-US" dirty="0"/>
          </a:p>
        </p:txBody>
      </p:sp>
      <p:sp>
        <p:nvSpPr>
          <p:cNvPr id="20484" name="AutoShape 4"/>
          <p:cNvSpPr>
            <a:spLocks noChangeArrowheads="1"/>
          </p:cNvSpPr>
          <p:nvPr/>
        </p:nvSpPr>
        <p:spPr bwMode="auto">
          <a:xfrm>
            <a:off x="5918200" y="4260850"/>
            <a:ext cx="1066800" cy="381000"/>
          </a:xfrm>
          <a:prstGeom prst="flowChartProcess">
            <a:avLst/>
          </a:prstGeom>
          <a:solidFill>
            <a:srgbClr val="FFFFFF"/>
          </a:solidFill>
          <a:ln w="25400">
            <a:solidFill>
              <a:srgbClr val="0000FF"/>
            </a:solidFill>
            <a:miter lim="800000"/>
            <a:headEnd/>
            <a:tailEnd/>
          </a:ln>
        </p:spPr>
        <p:txBody>
          <a:bodyPr wrap="none" anchor="ctr"/>
          <a:lstStyle/>
          <a:p>
            <a:pPr algn="ctr"/>
            <a:r>
              <a:rPr lang="en-US" sz="1600" dirty="0">
                <a:solidFill>
                  <a:srgbClr val="0000FF"/>
                </a:solidFill>
              </a:rPr>
              <a:t>Planning</a:t>
            </a:r>
          </a:p>
        </p:txBody>
      </p:sp>
      <p:sp>
        <p:nvSpPr>
          <p:cNvPr id="20485" name="AutoShape 5"/>
          <p:cNvSpPr>
            <a:spLocks noChangeArrowheads="1"/>
          </p:cNvSpPr>
          <p:nvPr/>
        </p:nvSpPr>
        <p:spPr bwMode="auto">
          <a:xfrm>
            <a:off x="3759200" y="5276850"/>
            <a:ext cx="1270000" cy="571500"/>
          </a:xfrm>
          <a:prstGeom prst="flowChartProcess">
            <a:avLst/>
          </a:prstGeom>
          <a:solidFill>
            <a:srgbClr val="FFFFFF"/>
          </a:solidFill>
          <a:ln w="25400">
            <a:solidFill>
              <a:srgbClr val="0000FF"/>
            </a:solidFill>
            <a:miter lim="800000"/>
            <a:headEnd/>
            <a:tailEnd/>
          </a:ln>
        </p:spPr>
        <p:txBody>
          <a:bodyPr wrap="none" anchor="ctr"/>
          <a:lstStyle/>
          <a:p>
            <a:pPr algn="ctr"/>
            <a:r>
              <a:rPr lang="en-US" sz="1600" dirty="0">
                <a:solidFill>
                  <a:srgbClr val="0000FF"/>
                </a:solidFill>
              </a:rPr>
              <a:t>Engineering</a:t>
            </a:r>
          </a:p>
          <a:p>
            <a:pPr algn="ctr"/>
            <a:r>
              <a:rPr lang="en-US" sz="1600" dirty="0">
                <a:solidFill>
                  <a:srgbClr val="0000FF"/>
                </a:solidFill>
              </a:rPr>
              <a:t>Work</a:t>
            </a:r>
          </a:p>
        </p:txBody>
      </p:sp>
      <p:sp>
        <p:nvSpPr>
          <p:cNvPr id="20486" name="AutoShape 6"/>
          <p:cNvSpPr>
            <a:spLocks noChangeArrowheads="1"/>
          </p:cNvSpPr>
          <p:nvPr/>
        </p:nvSpPr>
        <p:spPr bwMode="auto">
          <a:xfrm>
            <a:off x="3759200" y="1111250"/>
            <a:ext cx="1447800" cy="571500"/>
          </a:xfrm>
          <a:prstGeom prst="flowChartProcess">
            <a:avLst/>
          </a:prstGeom>
          <a:solidFill>
            <a:schemeClr val="bg1"/>
          </a:solidFill>
          <a:ln w="25400">
            <a:solidFill>
              <a:srgbClr val="0000FF"/>
            </a:solidFill>
            <a:miter lim="800000"/>
            <a:headEnd/>
            <a:tailEnd/>
          </a:ln>
        </p:spPr>
        <p:txBody>
          <a:bodyPr wrap="none" anchor="ctr"/>
          <a:lstStyle/>
          <a:p>
            <a:pPr algn="ctr"/>
            <a:r>
              <a:rPr lang="en-US" sz="1600" dirty="0">
                <a:solidFill>
                  <a:srgbClr val="0000FF"/>
                </a:solidFill>
              </a:rPr>
              <a:t>Customer</a:t>
            </a:r>
          </a:p>
          <a:p>
            <a:pPr algn="ctr"/>
            <a:r>
              <a:rPr lang="en-US" sz="1600" dirty="0">
                <a:solidFill>
                  <a:srgbClr val="0000FF"/>
                </a:solidFill>
              </a:rPr>
              <a:t>(Fleet/Sponsor)</a:t>
            </a:r>
          </a:p>
        </p:txBody>
      </p:sp>
      <p:sp>
        <p:nvSpPr>
          <p:cNvPr id="20487" name="AutoShape 7"/>
          <p:cNvSpPr>
            <a:spLocks noChangeArrowheads="1"/>
          </p:cNvSpPr>
          <p:nvPr/>
        </p:nvSpPr>
        <p:spPr bwMode="auto">
          <a:xfrm>
            <a:off x="5930900" y="2470150"/>
            <a:ext cx="1066800" cy="381000"/>
          </a:xfrm>
          <a:prstGeom prst="flowChartProcess">
            <a:avLst/>
          </a:prstGeom>
          <a:solidFill>
            <a:srgbClr val="FFFFFF"/>
          </a:solidFill>
          <a:ln w="25400">
            <a:solidFill>
              <a:srgbClr val="0000FF"/>
            </a:solidFill>
            <a:miter lim="800000"/>
            <a:headEnd/>
            <a:tailEnd/>
          </a:ln>
        </p:spPr>
        <p:txBody>
          <a:bodyPr wrap="none" anchor="ctr"/>
          <a:lstStyle/>
          <a:p>
            <a:pPr algn="ctr"/>
            <a:r>
              <a:rPr lang="en-US" sz="1600" dirty="0">
                <a:solidFill>
                  <a:srgbClr val="0000FF"/>
                </a:solidFill>
              </a:rPr>
              <a:t>Request</a:t>
            </a:r>
          </a:p>
        </p:txBody>
      </p:sp>
      <p:sp>
        <p:nvSpPr>
          <p:cNvPr id="20488" name="AutoShape 8"/>
          <p:cNvSpPr>
            <a:spLocks noChangeArrowheads="1"/>
          </p:cNvSpPr>
          <p:nvPr/>
        </p:nvSpPr>
        <p:spPr bwMode="auto">
          <a:xfrm>
            <a:off x="6013450" y="5165725"/>
            <a:ext cx="1066800" cy="381000"/>
          </a:xfrm>
          <a:prstGeom prst="flowChartProcess">
            <a:avLst/>
          </a:prstGeom>
          <a:solidFill>
            <a:srgbClr val="FFFFFF"/>
          </a:solidFill>
          <a:ln w="25400">
            <a:solidFill>
              <a:srgbClr val="0000FF"/>
            </a:solidFill>
            <a:miter lim="800000"/>
            <a:headEnd/>
            <a:tailEnd/>
          </a:ln>
        </p:spPr>
        <p:txBody>
          <a:bodyPr wrap="none" anchor="ctr"/>
          <a:lstStyle/>
          <a:p>
            <a:pPr algn="ctr"/>
            <a:r>
              <a:rPr lang="en-US" sz="1600" dirty="0">
                <a:solidFill>
                  <a:srgbClr val="0000FF"/>
                </a:solidFill>
              </a:rPr>
              <a:t>Hopper</a:t>
            </a:r>
          </a:p>
        </p:txBody>
      </p:sp>
      <p:sp>
        <p:nvSpPr>
          <p:cNvPr id="20489" name="AutoShape 9"/>
          <p:cNvSpPr>
            <a:spLocks noChangeArrowheads="1"/>
          </p:cNvSpPr>
          <p:nvPr/>
        </p:nvSpPr>
        <p:spPr bwMode="auto">
          <a:xfrm>
            <a:off x="1270000" y="4121150"/>
            <a:ext cx="2082800" cy="571500"/>
          </a:xfrm>
          <a:prstGeom prst="flowChartProcess">
            <a:avLst/>
          </a:prstGeom>
          <a:solidFill>
            <a:srgbClr val="FFFFFF"/>
          </a:solidFill>
          <a:ln w="25400">
            <a:solidFill>
              <a:srgbClr val="0000FF"/>
            </a:solidFill>
            <a:miter lim="800000"/>
            <a:headEnd/>
            <a:tailEnd/>
          </a:ln>
        </p:spPr>
        <p:txBody>
          <a:bodyPr wrap="none" anchor="ctr"/>
          <a:lstStyle/>
          <a:p>
            <a:pPr algn="ctr"/>
            <a:r>
              <a:rPr lang="en-US" sz="1600" dirty="0">
                <a:solidFill>
                  <a:srgbClr val="0000FF"/>
                </a:solidFill>
              </a:rPr>
              <a:t>Selected Stakeholder</a:t>
            </a:r>
          </a:p>
          <a:p>
            <a:pPr algn="ctr"/>
            <a:r>
              <a:rPr lang="en-US" sz="1600" dirty="0">
                <a:solidFill>
                  <a:srgbClr val="0000FF"/>
                </a:solidFill>
              </a:rPr>
              <a:t>Review (IR)</a:t>
            </a:r>
          </a:p>
        </p:txBody>
      </p:sp>
      <p:sp>
        <p:nvSpPr>
          <p:cNvPr id="20490" name="AutoShape 10"/>
          <p:cNvSpPr>
            <a:spLocks noChangeArrowheads="1"/>
          </p:cNvSpPr>
          <p:nvPr/>
        </p:nvSpPr>
        <p:spPr bwMode="auto">
          <a:xfrm>
            <a:off x="1295400" y="2330450"/>
            <a:ext cx="2082800" cy="571500"/>
          </a:xfrm>
          <a:prstGeom prst="flowChartProcess">
            <a:avLst/>
          </a:prstGeom>
          <a:solidFill>
            <a:srgbClr val="FFFFFF"/>
          </a:solidFill>
          <a:ln w="25400">
            <a:solidFill>
              <a:srgbClr val="0000FF"/>
            </a:solidFill>
            <a:miter lim="800000"/>
            <a:headEnd/>
            <a:tailEnd/>
          </a:ln>
        </p:spPr>
        <p:txBody>
          <a:bodyPr wrap="none" anchor="ctr"/>
          <a:lstStyle/>
          <a:p>
            <a:pPr algn="ctr"/>
            <a:r>
              <a:rPr lang="en-US" sz="1600" dirty="0">
                <a:solidFill>
                  <a:srgbClr val="0000FF"/>
                </a:solidFill>
              </a:rPr>
              <a:t>Final Review</a:t>
            </a:r>
          </a:p>
          <a:p>
            <a:pPr algn="ctr"/>
            <a:r>
              <a:rPr lang="en-US" sz="1600" dirty="0">
                <a:solidFill>
                  <a:srgbClr val="0000FF"/>
                </a:solidFill>
              </a:rPr>
              <a:t>by All Stakeholders</a:t>
            </a:r>
          </a:p>
        </p:txBody>
      </p:sp>
      <p:sp>
        <p:nvSpPr>
          <p:cNvPr id="20491" name="AutoShape 11"/>
          <p:cNvSpPr>
            <a:spLocks noChangeArrowheads="1"/>
          </p:cNvSpPr>
          <p:nvPr/>
        </p:nvSpPr>
        <p:spPr bwMode="auto">
          <a:xfrm rot="8958269">
            <a:off x="6273800" y="2260600"/>
            <a:ext cx="165100" cy="215900"/>
          </a:xfrm>
          <a:prstGeom prst="triangle">
            <a:avLst>
              <a:gd name="adj" fmla="val 50000"/>
            </a:avLst>
          </a:prstGeom>
          <a:solidFill>
            <a:srgbClr val="0000FF"/>
          </a:solidFill>
          <a:ln w="9525">
            <a:solidFill>
              <a:srgbClr val="0000FF"/>
            </a:solidFill>
            <a:miter lim="800000"/>
            <a:headEnd/>
            <a:tailEnd/>
          </a:ln>
        </p:spPr>
        <p:txBody>
          <a:bodyPr wrap="none" anchor="ctr"/>
          <a:lstStyle/>
          <a:p>
            <a:endParaRPr lang="en-US" dirty="0"/>
          </a:p>
        </p:txBody>
      </p:sp>
      <p:sp>
        <p:nvSpPr>
          <p:cNvPr id="20492" name="AutoShape 12"/>
          <p:cNvSpPr>
            <a:spLocks noChangeArrowheads="1"/>
          </p:cNvSpPr>
          <p:nvPr/>
        </p:nvSpPr>
        <p:spPr bwMode="auto">
          <a:xfrm rot="-9523822">
            <a:off x="6470650" y="4044950"/>
            <a:ext cx="165100" cy="215900"/>
          </a:xfrm>
          <a:prstGeom prst="triangle">
            <a:avLst>
              <a:gd name="adj" fmla="val 50000"/>
            </a:avLst>
          </a:prstGeom>
          <a:solidFill>
            <a:srgbClr val="0000FF"/>
          </a:solidFill>
          <a:ln w="9525">
            <a:solidFill>
              <a:srgbClr val="0000FF"/>
            </a:solidFill>
            <a:miter lim="800000"/>
            <a:headEnd/>
            <a:tailEnd/>
          </a:ln>
        </p:spPr>
        <p:txBody>
          <a:bodyPr wrap="none" anchor="ctr"/>
          <a:lstStyle/>
          <a:p>
            <a:endParaRPr lang="en-US" dirty="0"/>
          </a:p>
        </p:txBody>
      </p:sp>
      <p:sp>
        <p:nvSpPr>
          <p:cNvPr id="20493" name="AutoShape 13"/>
          <p:cNvSpPr>
            <a:spLocks noChangeArrowheads="1"/>
          </p:cNvSpPr>
          <p:nvPr/>
        </p:nvSpPr>
        <p:spPr bwMode="auto">
          <a:xfrm rot="-6679069">
            <a:off x="5054600" y="5435600"/>
            <a:ext cx="165100" cy="215900"/>
          </a:xfrm>
          <a:prstGeom prst="triangle">
            <a:avLst>
              <a:gd name="adj" fmla="val 50000"/>
            </a:avLst>
          </a:prstGeom>
          <a:solidFill>
            <a:srgbClr val="0000FF"/>
          </a:solidFill>
          <a:ln w="9525">
            <a:solidFill>
              <a:srgbClr val="0000FF"/>
            </a:solidFill>
            <a:miter lim="800000"/>
            <a:headEnd/>
            <a:tailEnd/>
          </a:ln>
        </p:spPr>
        <p:txBody>
          <a:bodyPr wrap="none" anchor="ctr"/>
          <a:lstStyle/>
          <a:p>
            <a:endParaRPr lang="en-US" dirty="0"/>
          </a:p>
        </p:txBody>
      </p:sp>
      <p:sp>
        <p:nvSpPr>
          <p:cNvPr id="20494" name="AutoShape 14"/>
          <p:cNvSpPr>
            <a:spLocks noChangeArrowheads="1"/>
          </p:cNvSpPr>
          <p:nvPr/>
        </p:nvSpPr>
        <p:spPr bwMode="auto">
          <a:xfrm rot="-2144279">
            <a:off x="2508250" y="4667250"/>
            <a:ext cx="165100" cy="215900"/>
          </a:xfrm>
          <a:prstGeom prst="triangle">
            <a:avLst>
              <a:gd name="adj" fmla="val 50000"/>
            </a:avLst>
          </a:prstGeom>
          <a:solidFill>
            <a:srgbClr val="0000FF"/>
          </a:solidFill>
          <a:ln w="9525">
            <a:solidFill>
              <a:srgbClr val="0000FF"/>
            </a:solidFill>
            <a:miter lim="800000"/>
            <a:headEnd/>
            <a:tailEnd/>
          </a:ln>
        </p:spPr>
        <p:txBody>
          <a:bodyPr wrap="none" anchor="ctr"/>
          <a:lstStyle/>
          <a:p>
            <a:endParaRPr lang="en-US" dirty="0"/>
          </a:p>
        </p:txBody>
      </p:sp>
      <p:sp>
        <p:nvSpPr>
          <p:cNvPr id="20495" name="AutoShape 15"/>
          <p:cNvSpPr>
            <a:spLocks noChangeArrowheads="1"/>
          </p:cNvSpPr>
          <p:nvPr/>
        </p:nvSpPr>
        <p:spPr bwMode="auto">
          <a:xfrm rot="820529">
            <a:off x="2114550" y="2908300"/>
            <a:ext cx="165100" cy="215900"/>
          </a:xfrm>
          <a:prstGeom prst="triangle">
            <a:avLst>
              <a:gd name="adj" fmla="val 50000"/>
            </a:avLst>
          </a:prstGeom>
          <a:solidFill>
            <a:srgbClr val="0000FF"/>
          </a:solidFill>
          <a:ln w="9525">
            <a:solidFill>
              <a:srgbClr val="0000FF"/>
            </a:solidFill>
            <a:miter lim="800000"/>
            <a:headEnd/>
            <a:tailEnd/>
          </a:ln>
        </p:spPr>
        <p:txBody>
          <a:bodyPr wrap="none" anchor="ctr"/>
          <a:lstStyle/>
          <a:p>
            <a:endParaRPr lang="en-US" dirty="0"/>
          </a:p>
        </p:txBody>
      </p:sp>
      <p:sp>
        <p:nvSpPr>
          <p:cNvPr id="20496" name="AutoShape 16"/>
          <p:cNvSpPr>
            <a:spLocks noChangeArrowheads="1"/>
          </p:cNvSpPr>
          <p:nvPr/>
        </p:nvSpPr>
        <p:spPr bwMode="auto">
          <a:xfrm rot="4437675">
            <a:off x="3587750" y="1295400"/>
            <a:ext cx="165100" cy="215900"/>
          </a:xfrm>
          <a:prstGeom prst="triangle">
            <a:avLst>
              <a:gd name="adj" fmla="val 50000"/>
            </a:avLst>
          </a:prstGeom>
          <a:solidFill>
            <a:srgbClr val="0000FF"/>
          </a:solidFill>
          <a:ln w="9525">
            <a:solidFill>
              <a:srgbClr val="0000FF"/>
            </a:solidFill>
            <a:miter lim="800000"/>
            <a:headEnd/>
            <a:tailEnd/>
          </a:ln>
        </p:spPr>
        <p:txBody>
          <a:bodyPr wrap="none" anchor="ctr"/>
          <a:lstStyle/>
          <a:p>
            <a:endParaRPr lang="en-US" dirty="0"/>
          </a:p>
        </p:txBody>
      </p:sp>
      <p:sp>
        <p:nvSpPr>
          <p:cNvPr id="20497" name="AutoShape 17"/>
          <p:cNvSpPr>
            <a:spLocks noChangeArrowheads="1"/>
          </p:cNvSpPr>
          <p:nvPr/>
        </p:nvSpPr>
        <p:spPr bwMode="auto">
          <a:xfrm rot="-10135965">
            <a:off x="6604000" y="4953000"/>
            <a:ext cx="165100" cy="215900"/>
          </a:xfrm>
          <a:prstGeom prst="triangle">
            <a:avLst>
              <a:gd name="adj" fmla="val 50000"/>
            </a:avLst>
          </a:prstGeom>
          <a:solidFill>
            <a:srgbClr val="0000FF"/>
          </a:solidFill>
          <a:ln w="9525">
            <a:solidFill>
              <a:srgbClr val="0000FF"/>
            </a:solidFill>
            <a:miter lim="800000"/>
            <a:headEnd/>
            <a:tailEnd/>
          </a:ln>
        </p:spPr>
        <p:txBody>
          <a:bodyPr wrap="none" anchor="ctr"/>
          <a:lstStyle/>
          <a:p>
            <a:endParaRPr lang="en-US" dirty="0"/>
          </a:p>
        </p:txBody>
      </p:sp>
      <p:sp>
        <p:nvSpPr>
          <p:cNvPr id="20498" name="AutoShape 18"/>
          <p:cNvSpPr>
            <a:spLocks noChangeArrowheads="1"/>
          </p:cNvSpPr>
          <p:nvPr/>
        </p:nvSpPr>
        <p:spPr bwMode="auto">
          <a:xfrm rot="-4637952">
            <a:off x="5054600" y="5664200"/>
            <a:ext cx="165100" cy="215900"/>
          </a:xfrm>
          <a:prstGeom prst="triangle">
            <a:avLst>
              <a:gd name="adj" fmla="val 50000"/>
            </a:avLst>
          </a:prstGeom>
          <a:solidFill>
            <a:srgbClr val="0000FF"/>
          </a:solidFill>
          <a:ln w="9525">
            <a:solidFill>
              <a:srgbClr val="0000FF"/>
            </a:solidFill>
            <a:miter lim="800000"/>
            <a:headEnd/>
            <a:tailEnd/>
          </a:ln>
        </p:spPr>
        <p:txBody>
          <a:bodyPr wrap="none" anchor="ctr"/>
          <a:lstStyle/>
          <a:p>
            <a:endParaRPr lang="en-US" dirty="0"/>
          </a:p>
        </p:txBody>
      </p:sp>
      <p:sp>
        <p:nvSpPr>
          <p:cNvPr id="20499" name="AutoShape 19"/>
          <p:cNvSpPr>
            <a:spLocks noChangeArrowheads="1"/>
          </p:cNvSpPr>
          <p:nvPr/>
        </p:nvSpPr>
        <p:spPr bwMode="auto">
          <a:xfrm>
            <a:off x="2987675" y="1838325"/>
            <a:ext cx="917575" cy="390525"/>
          </a:xfrm>
          <a:prstGeom prst="flowChartProcess">
            <a:avLst/>
          </a:prstGeom>
          <a:noFill/>
          <a:ln w="31750">
            <a:noFill/>
            <a:miter lim="800000"/>
            <a:headEnd/>
            <a:tailEnd/>
          </a:ln>
        </p:spPr>
        <p:txBody>
          <a:bodyPr wrap="none" anchor="ctr"/>
          <a:lstStyle/>
          <a:p>
            <a:pPr algn="ctr"/>
            <a:r>
              <a:rPr lang="en-US" sz="1200" dirty="0">
                <a:solidFill>
                  <a:srgbClr val="000000"/>
                </a:solidFill>
              </a:rPr>
              <a:t>Validate</a:t>
            </a:r>
          </a:p>
          <a:p>
            <a:pPr algn="ctr"/>
            <a:r>
              <a:rPr lang="en-US" sz="1200" dirty="0">
                <a:solidFill>
                  <a:srgbClr val="000000"/>
                </a:solidFill>
              </a:rPr>
              <a:t>Needs Met</a:t>
            </a:r>
          </a:p>
        </p:txBody>
      </p:sp>
      <p:sp>
        <p:nvSpPr>
          <p:cNvPr id="20500" name="AutoShape 20"/>
          <p:cNvSpPr>
            <a:spLocks noChangeArrowheads="1"/>
          </p:cNvSpPr>
          <p:nvPr/>
        </p:nvSpPr>
        <p:spPr bwMode="auto">
          <a:xfrm>
            <a:off x="4911725" y="1819275"/>
            <a:ext cx="993775" cy="533400"/>
          </a:xfrm>
          <a:prstGeom prst="flowChartProcess">
            <a:avLst/>
          </a:prstGeom>
          <a:noFill/>
          <a:ln w="31750">
            <a:noFill/>
            <a:miter lim="800000"/>
            <a:headEnd/>
            <a:tailEnd/>
          </a:ln>
        </p:spPr>
        <p:txBody>
          <a:bodyPr wrap="none" anchor="ctr"/>
          <a:lstStyle/>
          <a:p>
            <a:pPr algn="ctr"/>
            <a:r>
              <a:rPr lang="en-US" sz="1200" dirty="0">
                <a:solidFill>
                  <a:srgbClr val="000000"/>
                </a:solidFill>
              </a:rPr>
              <a:t>TWH</a:t>
            </a:r>
          </a:p>
          <a:p>
            <a:pPr algn="ctr"/>
            <a:r>
              <a:rPr lang="en-US" sz="1200" dirty="0">
                <a:solidFill>
                  <a:srgbClr val="000000"/>
                </a:solidFill>
              </a:rPr>
              <a:t>Translates to</a:t>
            </a:r>
          </a:p>
          <a:p>
            <a:pPr algn="ctr"/>
            <a:r>
              <a:rPr lang="en-US" sz="1200" dirty="0">
                <a:solidFill>
                  <a:srgbClr val="000000"/>
                </a:solidFill>
              </a:rPr>
              <a:t>Requirements</a:t>
            </a:r>
          </a:p>
        </p:txBody>
      </p:sp>
      <p:sp>
        <p:nvSpPr>
          <p:cNvPr id="20501" name="AutoShape 21"/>
          <p:cNvSpPr>
            <a:spLocks noChangeArrowheads="1"/>
          </p:cNvSpPr>
          <p:nvPr/>
        </p:nvSpPr>
        <p:spPr bwMode="auto">
          <a:xfrm>
            <a:off x="5254625" y="3086100"/>
            <a:ext cx="993775" cy="866775"/>
          </a:xfrm>
          <a:prstGeom prst="flowChartProcess">
            <a:avLst/>
          </a:prstGeom>
          <a:noFill/>
          <a:ln w="31750">
            <a:noFill/>
            <a:miter lim="800000"/>
            <a:headEnd/>
            <a:tailEnd/>
          </a:ln>
        </p:spPr>
        <p:txBody>
          <a:bodyPr wrap="none" anchor="ctr"/>
          <a:lstStyle/>
          <a:p>
            <a:pPr algn="ctr"/>
            <a:r>
              <a:rPr lang="en-US" sz="1200" dirty="0">
                <a:solidFill>
                  <a:srgbClr val="000000"/>
                </a:solidFill>
              </a:rPr>
              <a:t>Determine All</a:t>
            </a:r>
          </a:p>
          <a:p>
            <a:pPr algn="ctr"/>
            <a:r>
              <a:rPr lang="en-US" sz="1200" dirty="0">
                <a:solidFill>
                  <a:srgbClr val="000000"/>
                </a:solidFill>
              </a:rPr>
              <a:t>Stakeholders,</a:t>
            </a:r>
          </a:p>
          <a:p>
            <a:pPr algn="ctr"/>
            <a:r>
              <a:rPr lang="en-US" sz="1200" dirty="0">
                <a:solidFill>
                  <a:srgbClr val="000000"/>
                </a:solidFill>
              </a:rPr>
              <a:t>Gather Input,</a:t>
            </a:r>
          </a:p>
          <a:p>
            <a:pPr algn="ctr"/>
            <a:r>
              <a:rPr lang="en-US" sz="1200" dirty="0">
                <a:solidFill>
                  <a:srgbClr val="000000"/>
                </a:solidFill>
              </a:rPr>
              <a:t>and Relate to</a:t>
            </a:r>
          </a:p>
          <a:p>
            <a:pPr algn="ctr"/>
            <a:r>
              <a:rPr lang="en-US" sz="1200" dirty="0">
                <a:solidFill>
                  <a:srgbClr val="000000"/>
                </a:solidFill>
              </a:rPr>
              <a:t>Other Projects</a:t>
            </a:r>
          </a:p>
        </p:txBody>
      </p:sp>
      <p:sp>
        <p:nvSpPr>
          <p:cNvPr id="20502" name="AutoShape 22"/>
          <p:cNvSpPr>
            <a:spLocks noChangeArrowheads="1"/>
          </p:cNvSpPr>
          <p:nvPr/>
        </p:nvSpPr>
        <p:spPr bwMode="auto">
          <a:xfrm>
            <a:off x="6864350" y="3257550"/>
            <a:ext cx="993775" cy="533400"/>
          </a:xfrm>
          <a:prstGeom prst="flowChartProcess">
            <a:avLst/>
          </a:prstGeom>
          <a:noFill/>
          <a:ln w="31750">
            <a:noFill/>
            <a:miter lim="800000"/>
            <a:headEnd/>
            <a:tailEnd/>
          </a:ln>
        </p:spPr>
        <p:txBody>
          <a:bodyPr wrap="none" anchor="ctr"/>
          <a:lstStyle/>
          <a:p>
            <a:pPr algn="ctr"/>
            <a:r>
              <a:rPr lang="en-US" sz="1200" dirty="0">
                <a:solidFill>
                  <a:srgbClr val="000000"/>
                </a:solidFill>
              </a:rPr>
              <a:t>Application of</a:t>
            </a:r>
          </a:p>
          <a:p>
            <a:pPr algn="ctr"/>
            <a:r>
              <a:rPr lang="en-US" sz="1200" dirty="0">
                <a:solidFill>
                  <a:srgbClr val="000000"/>
                </a:solidFill>
              </a:rPr>
              <a:t>Business</a:t>
            </a:r>
          </a:p>
          <a:p>
            <a:pPr algn="ctr"/>
            <a:r>
              <a:rPr lang="en-US" sz="1200" dirty="0">
                <a:solidFill>
                  <a:srgbClr val="000000"/>
                </a:solidFill>
              </a:rPr>
              <a:t>Rules</a:t>
            </a:r>
          </a:p>
        </p:txBody>
      </p:sp>
      <p:sp>
        <p:nvSpPr>
          <p:cNvPr id="20503" name="AutoShape 23"/>
          <p:cNvSpPr>
            <a:spLocks noChangeArrowheads="1"/>
          </p:cNvSpPr>
          <p:nvPr/>
        </p:nvSpPr>
        <p:spPr bwMode="auto">
          <a:xfrm>
            <a:off x="6816725" y="5638800"/>
            <a:ext cx="993775" cy="533400"/>
          </a:xfrm>
          <a:prstGeom prst="flowChartProcess">
            <a:avLst/>
          </a:prstGeom>
          <a:noFill/>
          <a:ln w="31750">
            <a:noFill/>
            <a:miter lim="800000"/>
            <a:headEnd/>
            <a:tailEnd/>
          </a:ln>
        </p:spPr>
        <p:txBody>
          <a:bodyPr wrap="none" anchor="ctr"/>
          <a:lstStyle/>
          <a:p>
            <a:pPr algn="ctr"/>
            <a:r>
              <a:rPr lang="en-US" sz="1200" dirty="0">
                <a:solidFill>
                  <a:srgbClr val="000000"/>
                </a:solidFill>
              </a:rPr>
              <a:t>NAVSEA</a:t>
            </a:r>
          </a:p>
          <a:p>
            <a:pPr algn="ctr"/>
            <a:r>
              <a:rPr lang="en-US" sz="1200" dirty="0">
                <a:solidFill>
                  <a:srgbClr val="000000"/>
                </a:solidFill>
              </a:rPr>
              <a:t>CHENG</a:t>
            </a:r>
          </a:p>
          <a:p>
            <a:pPr algn="ctr"/>
            <a:r>
              <a:rPr lang="en-US" sz="1200" dirty="0">
                <a:solidFill>
                  <a:srgbClr val="000000"/>
                </a:solidFill>
              </a:rPr>
              <a:t>Priorities</a:t>
            </a:r>
          </a:p>
        </p:txBody>
      </p:sp>
      <p:sp>
        <p:nvSpPr>
          <p:cNvPr id="20504" name="AutoShape 24"/>
          <p:cNvSpPr>
            <a:spLocks noChangeArrowheads="1"/>
          </p:cNvSpPr>
          <p:nvPr/>
        </p:nvSpPr>
        <p:spPr bwMode="auto">
          <a:xfrm>
            <a:off x="4892675" y="4791075"/>
            <a:ext cx="917575" cy="390525"/>
          </a:xfrm>
          <a:prstGeom prst="flowChartProcess">
            <a:avLst/>
          </a:prstGeom>
          <a:noFill/>
          <a:ln w="31750">
            <a:noFill/>
            <a:miter lim="800000"/>
            <a:headEnd/>
            <a:tailEnd/>
          </a:ln>
        </p:spPr>
        <p:txBody>
          <a:bodyPr wrap="none" anchor="ctr"/>
          <a:lstStyle/>
          <a:p>
            <a:pPr algn="ctr"/>
            <a:r>
              <a:rPr lang="en-US" sz="1200" dirty="0">
                <a:solidFill>
                  <a:srgbClr val="000000"/>
                </a:solidFill>
              </a:rPr>
              <a:t>Detailed</a:t>
            </a:r>
          </a:p>
          <a:p>
            <a:pPr algn="ctr"/>
            <a:r>
              <a:rPr lang="en-US" sz="1200" dirty="0">
                <a:solidFill>
                  <a:srgbClr val="000000"/>
                </a:solidFill>
              </a:rPr>
              <a:t>POAMs</a:t>
            </a:r>
          </a:p>
        </p:txBody>
      </p:sp>
      <p:sp>
        <p:nvSpPr>
          <p:cNvPr id="20505" name="AutoShape 25"/>
          <p:cNvSpPr>
            <a:spLocks noChangeArrowheads="1"/>
          </p:cNvSpPr>
          <p:nvPr/>
        </p:nvSpPr>
        <p:spPr bwMode="auto">
          <a:xfrm>
            <a:off x="3092450" y="4791075"/>
            <a:ext cx="917575" cy="390525"/>
          </a:xfrm>
          <a:prstGeom prst="flowChartProcess">
            <a:avLst/>
          </a:prstGeom>
          <a:noFill/>
          <a:ln w="31750">
            <a:noFill/>
            <a:miter lim="800000"/>
            <a:headEnd/>
            <a:tailEnd/>
          </a:ln>
        </p:spPr>
        <p:txBody>
          <a:bodyPr wrap="none" anchor="ctr"/>
          <a:lstStyle/>
          <a:p>
            <a:pPr algn="ctr"/>
            <a:r>
              <a:rPr lang="en-US" sz="1200" dirty="0">
                <a:solidFill>
                  <a:srgbClr val="000000"/>
                </a:solidFill>
              </a:rPr>
              <a:t>TWH</a:t>
            </a:r>
          </a:p>
          <a:p>
            <a:pPr algn="ctr"/>
            <a:r>
              <a:rPr lang="en-US" sz="1200" dirty="0">
                <a:solidFill>
                  <a:srgbClr val="000000"/>
                </a:solidFill>
              </a:rPr>
              <a:t>Validates</a:t>
            </a:r>
          </a:p>
        </p:txBody>
      </p:sp>
      <p:sp>
        <p:nvSpPr>
          <p:cNvPr id="20506" name="AutoShape 26"/>
          <p:cNvSpPr>
            <a:spLocks noChangeArrowheads="1"/>
          </p:cNvSpPr>
          <p:nvPr/>
        </p:nvSpPr>
        <p:spPr bwMode="auto">
          <a:xfrm>
            <a:off x="2292350" y="3324225"/>
            <a:ext cx="917575" cy="390525"/>
          </a:xfrm>
          <a:prstGeom prst="flowChartProcess">
            <a:avLst/>
          </a:prstGeom>
          <a:noFill/>
          <a:ln w="31750">
            <a:noFill/>
            <a:miter lim="800000"/>
            <a:headEnd/>
            <a:tailEnd/>
          </a:ln>
        </p:spPr>
        <p:txBody>
          <a:bodyPr wrap="none" anchor="ctr"/>
          <a:lstStyle/>
          <a:p>
            <a:pPr algn="ctr"/>
            <a:r>
              <a:rPr lang="en-US" sz="1200" dirty="0">
                <a:solidFill>
                  <a:srgbClr val="000000"/>
                </a:solidFill>
              </a:rPr>
              <a:t>Ready for</a:t>
            </a:r>
          </a:p>
          <a:p>
            <a:pPr algn="ctr"/>
            <a:r>
              <a:rPr lang="en-US" sz="1200" dirty="0">
                <a:solidFill>
                  <a:srgbClr val="000000"/>
                </a:solidFill>
              </a:rPr>
              <a:t>Finalization</a:t>
            </a:r>
          </a:p>
        </p:txBody>
      </p:sp>
      <p:sp>
        <p:nvSpPr>
          <p:cNvPr id="118812" name="Rectangle 28"/>
          <p:cNvSpPr>
            <a:spLocks noGrp="1" noChangeArrowheads="1"/>
          </p:cNvSpPr>
          <p:nvPr>
            <p:ph type="title"/>
          </p:nvPr>
        </p:nvSpPr>
        <p:spPr>
          <a:xfrm>
            <a:off x="2091368" y="-55750"/>
            <a:ext cx="4982532" cy="1041400"/>
          </a:xfrm>
          <a:noFill/>
          <a:ln w="9525">
            <a:noFill/>
            <a:miter lim="800000"/>
            <a:headEnd/>
            <a:tailEnd/>
          </a:ln>
          <a:effectLst/>
        </p:spPr>
        <p:txBody>
          <a:bodyPr anchor="ctr"/>
          <a:lstStyle/>
          <a:p>
            <a:pPr algn="r">
              <a:lnSpc>
                <a:spcPct val="100000"/>
              </a:lnSpc>
              <a:defRPr/>
            </a:pPr>
            <a:r>
              <a:rPr lang="en-US" sz="2400" b="1" i="1" kern="1200" dirty="0" smtClean="0">
                <a:solidFill>
                  <a:srgbClr val="003399"/>
                </a:solidFill>
                <a:effectLst/>
              </a:rPr>
              <a:t>Responding to Customer Needs</a:t>
            </a:r>
          </a:p>
        </p:txBody>
      </p:sp>
      <p:sp>
        <p:nvSpPr>
          <p:cNvPr id="29" name="Slide Number Placeholder 3"/>
          <p:cNvSpPr>
            <a:spLocks noGrp="1"/>
          </p:cNvSpPr>
          <p:nvPr>
            <p:ph type="sldNum" sz="quarter" idx="10"/>
          </p:nvPr>
        </p:nvSpPr>
        <p:spPr>
          <a:xfrm>
            <a:off x="8048625" y="6502400"/>
            <a:ext cx="914400" cy="228600"/>
          </a:xfrm>
        </p:spPr>
        <p:txBody>
          <a:bodyPr/>
          <a:lstStyle/>
          <a:p>
            <a:pPr algn="r">
              <a:defRPr/>
            </a:pPr>
            <a:fld id="{46D6B85C-2166-4A64-A774-810C6F1E1290}" type="slidenum">
              <a:rPr lang="en-US" sz="1000" b="1" smtClean="0">
                <a:latin typeface="+mn-lt"/>
              </a:rPr>
              <a:pPr algn="r">
                <a:defRPr/>
              </a:pPr>
              <a:t>8</a:t>
            </a:fld>
            <a:endParaRPr lang="en-US" sz="1000" b="1" dirty="0">
              <a:latin typeface="+mn-lt"/>
            </a:endParaRPr>
          </a:p>
        </p:txBody>
      </p:sp>
      <p:sp>
        <p:nvSpPr>
          <p:cNvPr id="31" name="TextBox 30"/>
          <p:cNvSpPr txBox="1"/>
          <p:nvPr/>
        </p:nvSpPr>
        <p:spPr>
          <a:xfrm>
            <a:off x="271592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46D6B85C-2166-4A64-A774-810C6F1E1290}" type="slidenum">
              <a:rPr lang="en-US" smtClean="0"/>
              <a:pPr>
                <a:defRPr/>
              </a:pPr>
              <a:t>9</a:t>
            </a:fld>
            <a:endParaRPr lang="en-US" dirty="0"/>
          </a:p>
        </p:txBody>
      </p:sp>
      <p:sp>
        <p:nvSpPr>
          <p:cNvPr id="14" name="Rectangle 4"/>
          <p:cNvSpPr>
            <a:spLocks noChangeArrowheads="1"/>
          </p:cNvSpPr>
          <p:nvPr/>
        </p:nvSpPr>
        <p:spPr bwMode="auto">
          <a:xfrm>
            <a:off x="152400" y="5832475"/>
            <a:ext cx="8774112" cy="415925"/>
          </a:xfrm>
          <a:prstGeom prst="rect">
            <a:avLst/>
          </a:prstGeom>
          <a:solidFill>
            <a:srgbClr val="99FF66"/>
          </a:solidFill>
          <a:ln w="190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2000" b="1" i="0" u="none" strike="noStrike" kern="0" cap="none" spc="0" normalizeH="0" baseline="0" noProof="0" dirty="0" smtClean="0">
                <a:ln>
                  <a:noFill/>
                </a:ln>
                <a:solidFill>
                  <a:srgbClr val="000000"/>
                </a:solidFill>
                <a:effectLst/>
                <a:uLnTx/>
                <a:uFillTx/>
                <a:cs typeface="Arial"/>
              </a:rPr>
              <a:t>Disciplined Process Oversight and Tracking</a:t>
            </a:r>
          </a:p>
        </p:txBody>
      </p:sp>
      <p:sp>
        <p:nvSpPr>
          <p:cNvPr id="15" name="Text Box 9"/>
          <p:cNvSpPr txBox="1">
            <a:spLocks noChangeArrowheads="1"/>
          </p:cNvSpPr>
          <p:nvPr/>
        </p:nvSpPr>
        <p:spPr bwMode="auto">
          <a:xfrm>
            <a:off x="2024702" y="3352800"/>
            <a:ext cx="6915150" cy="1306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u="sng" dirty="0">
                <a:solidFill>
                  <a:srgbClr val="000000"/>
                </a:solidFill>
                <a:cs typeface="Arial"/>
              </a:rPr>
              <a:t>Planning/Hopper</a:t>
            </a:r>
          </a:p>
          <a:p>
            <a:pPr eaLnBrk="0" hangingPunct="0">
              <a:spcBef>
                <a:spcPts val="100"/>
              </a:spcBef>
              <a:spcAft>
                <a:spcPts val="100"/>
              </a:spcAft>
              <a:buFontTx/>
              <a:buChar char="•"/>
            </a:pPr>
            <a:r>
              <a:rPr lang="en-US" sz="1400" dirty="0">
                <a:solidFill>
                  <a:srgbClr val="000000"/>
                </a:solidFill>
                <a:cs typeface="Arial"/>
              </a:rPr>
              <a:t>  Documents Cost, Schedule, and Performers</a:t>
            </a:r>
          </a:p>
          <a:p>
            <a:pPr eaLnBrk="0" hangingPunct="0">
              <a:spcBef>
                <a:spcPts val="100"/>
              </a:spcBef>
              <a:spcAft>
                <a:spcPts val="100"/>
              </a:spcAft>
              <a:buFontTx/>
              <a:buChar char="•"/>
            </a:pPr>
            <a:r>
              <a:rPr lang="en-US" sz="1400" dirty="0">
                <a:solidFill>
                  <a:srgbClr val="000000"/>
                </a:solidFill>
                <a:cs typeface="Arial"/>
              </a:rPr>
              <a:t>  Project Circulation/Comments from Stakeholders  </a:t>
            </a:r>
          </a:p>
          <a:p>
            <a:pPr eaLnBrk="0" hangingPunct="0">
              <a:spcBef>
                <a:spcPts val="100"/>
              </a:spcBef>
              <a:spcAft>
                <a:spcPts val="100"/>
              </a:spcAft>
              <a:buFontTx/>
              <a:buChar char="•"/>
            </a:pPr>
            <a:r>
              <a:rPr lang="en-US" sz="1400" dirty="0">
                <a:solidFill>
                  <a:srgbClr val="000000"/>
                </a:solidFill>
                <a:cs typeface="Arial"/>
              </a:rPr>
              <a:t>  Requires DWO &amp; SE/TA PM Approval</a:t>
            </a:r>
          </a:p>
          <a:p>
            <a:pPr eaLnBrk="0" hangingPunct="0">
              <a:spcBef>
                <a:spcPts val="100"/>
              </a:spcBef>
              <a:spcAft>
                <a:spcPts val="100"/>
              </a:spcAft>
              <a:buFontTx/>
              <a:buChar char="•"/>
            </a:pPr>
            <a:r>
              <a:rPr lang="en-US" sz="1400" dirty="0">
                <a:solidFill>
                  <a:srgbClr val="000000"/>
                </a:solidFill>
                <a:cs typeface="Arial"/>
              </a:rPr>
              <a:t>  Once Approved, TPS is Generated to Await Available Funding (Hopper)</a:t>
            </a:r>
          </a:p>
        </p:txBody>
      </p:sp>
      <p:sp>
        <p:nvSpPr>
          <p:cNvPr id="16" name="Text Box 22"/>
          <p:cNvSpPr txBox="1">
            <a:spLocks noChangeArrowheads="1"/>
          </p:cNvSpPr>
          <p:nvPr/>
        </p:nvSpPr>
        <p:spPr bwMode="auto">
          <a:xfrm>
            <a:off x="688974" y="4484688"/>
            <a:ext cx="6397625" cy="1320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spcBef>
                <a:spcPct val="50000"/>
              </a:spcBef>
            </a:pPr>
            <a:r>
              <a:rPr lang="en-US" u="sng" dirty="0">
                <a:solidFill>
                  <a:srgbClr val="000000"/>
                </a:solidFill>
                <a:cs typeface="Arial"/>
              </a:rPr>
              <a:t>Initiation</a:t>
            </a:r>
            <a:endParaRPr lang="en-US" dirty="0">
              <a:solidFill>
                <a:srgbClr val="000000"/>
              </a:solidFill>
              <a:cs typeface="Arial"/>
            </a:endParaRPr>
          </a:p>
          <a:p>
            <a:pPr eaLnBrk="0" hangingPunct="0">
              <a:spcBef>
                <a:spcPts val="100"/>
              </a:spcBef>
              <a:spcAft>
                <a:spcPts val="100"/>
              </a:spcAft>
              <a:buFontTx/>
              <a:buChar char="•"/>
            </a:pPr>
            <a:r>
              <a:rPr lang="en-US" sz="1400" dirty="0">
                <a:solidFill>
                  <a:srgbClr val="000000"/>
                </a:solidFill>
                <a:cs typeface="Arial"/>
              </a:rPr>
              <a:t>  Begins the Definition of a Project’s Scope and Purpose</a:t>
            </a:r>
          </a:p>
          <a:p>
            <a:pPr eaLnBrk="0" hangingPunct="0">
              <a:spcBef>
                <a:spcPts val="100"/>
              </a:spcBef>
              <a:spcAft>
                <a:spcPts val="100"/>
              </a:spcAft>
              <a:buFontTx/>
              <a:buChar char="•"/>
            </a:pPr>
            <a:r>
              <a:rPr lang="en-US" sz="1400" dirty="0">
                <a:solidFill>
                  <a:srgbClr val="000000"/>
                </a:solidFill>
                <a:cs typeface="Arial"/>
              </a:rPr>
              <a:t>  Determines Risk Assessment</a:t>
            </a:r>
          </a:p>
          <a:p>
            <a:pPr eaLnBrk="0" hangingPunct="0">
              <a:spcBef>
                <a:spcPts val="100"/>
              </a:spcBef>
              <a:spcAft>
                <a:spcPts val="100"/>
              </a:spcAft>
              <a:buFontTx/>
              <a:buChar char="•"/>
            </a:pPr>
            <a:r>
              <a:rPr lang="en-US" sz="1400" dirty="0">
                <a:solidFill>
                  <a:srgbClr val="000000"/>
                </a:solidFill>
                <a:cs typeface="Arial"/>
              </a:rPr>
              <a:t>  Documents Proposed Improvements &amp; ROI</a:t>
            </a:r>
          </a:p>
          <a:p>
            <a:pPr eaLnBrk="0" hangingPunct="0">
              <a:spcBef>
                <a:spcPts val="100"/>
              </a:spcBef>
              <a:spcAft>
                <a:spcPts val="100"/>
              </a:spcAft>
              <a:buFontTx/>
              <a:buChar char="•"/>
            </a:pPr>
            <a:r>
              <a:rPr lang="en-US" sz="1400" dirty="0">
                <a:solidFill>
                  <a:srgbClr val="000000"/>
                </a:solidFill>
                <a:cs typeface="Arial"/>
              </a:rPr>
              <a:t>  Requires </a:t>
            </a:r>
            <a:r>
              <a:rPr lang="en-US" sz="1400" dirty="0" smtClean="0">
                <a:solidFill>
                  <a:srgbClr val="000000"/>
                </a:solidFill>
                <a:cs typeface="Arial"/>
              </a:rPr>
              <a:t>DWO </a:t>
            </a:r>
            <a:r>
              <a:rPr lang="en-US" sz="1400" dirty="0">
                <a:solidFill>
                  <a:srgbClr val="000000"/>
                </a:solidFill>
                <a:cs typeface="Arial"/>
              </a:rPr>
              <a:t>&amp; </a:t>
            </a:r>
            <a:r>
              <a:rPr lang="en-US" sz="1400" dirty="0" smtClean="0">
                <a:solidFill>
                  <a:srgbClr val="000000"/>
                </a:solidFill>
                <a:cs typeface="Arial"/>
              </a:rPr>
              <a:t>SE/TA </a:t>
            </a:r>
            <a:r>
              <a:rPr lang="en-US" sz="1400" dirty="0">
                <a:solidFill>
                  <a:srgbClr val="000000"/>
                </a:solidFill>
                <a:cs typeface="Arial"/>
              </a:rPr>
              <a:t>PM Approval</a:t>
            </a:r>
          </a:p>
        </p:txBody>
      </p:sp>
      <p:sp>
        <p:nvSpPr>
          <p:cNvPr id="17" name="AutoShape 23"/>
          <p:cNvSpPr>
            <a:spLocks noChangeArrowheads="1"/>
          </p:cNvSpPr>
          <p:nvPr/>
        </p:nvSpPr>
        <p:spPr bwMode="auto">
          <a:xfrm>
            <a:off x="377825" y="4502150"/>
            <a:ext cx="323850" cy="1211263"/>
          </a:xfrm>
          <a:prstGeom prst="upArrow">
            <a:avLst>
              <a:gd name="adj1" fmla="val 41120"/>
              <a:gd name="adj2" fmla="val 87323"/>
            </a:avLst>
          </a:prstGeom>
          <a:solidFill>
            <a:srgbClr val="FF5050"/>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sz="4400" b="1" i="0" u="none" strike="noStrike" kern="0" cap="none" spc="0" normalizeH="0" baseline="0" noProof="0" dirty="0" smtClean="0">
              <a:ln>
                <a:noFill/>
              </a:ln>
              <a:solidFill>
                <a:srgbClr val="000000"/>
              </a:solidFill>
              <a:effectLst/>
              <a:uLnTx/>
              <a:uFillTx/>
              <a:cs typeface="Arial"/>
            </a:endParaRPr>
          </a:p>
        </p:txBody>
      </p:sp>
      <p:sp>
        <p:nvSpPr>
          <p:cNvPr id="18" name="Text Box 11"/>
          <p:cNvSpPr txBox="1">
            <a:spLocks noChangeArrowheads="1"/>
          </p:cNvSpPr>
          <p:nvPr/>
        </p:nvSpPr>
        <p:spPr bwMode="auto">
          <a:xfrm>
            <a:off x="2986727" y="2122488"/>
            <a:ext cx="5908675" cy="1306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u="sng" dirty="0">
                <a:solidFill>
                  <a:srgbClr val="000000"/>
                </a:solidFill>
                <a:cs typeface="Arial"/>
              </a:rPr>
              <a:t>Execution</a:t>
            </a:r>
          </a:p>
          <a:p>
            <a:pPr eaLnBrk="0" hangingPunct="0">
              <a:spcBef>
                <a:spcPts val="100"/>
              </a:spcBef>
              <a:spcAft>
                <a:spcPts val="100"/>
              </a:spcAft>
              <a:buFontTx/>
              <a:buChar char="•"/>
            </a:pPr>
            <a:r>
              <a:rPr lang="en-US" sz="1400" dirty="0">
                <a:solidFill>
                  <a:srgbClr val="000000"/>
                </a:solidFill>
                <a:cs typeface="Arial"/>
              </a:rPr>
              <a:t>  An Approved and Funded Project</a:t>
            </a:r>
          </a:p>
          <a:p>
            <a:pPr eaLnBrk="0" hangingPunct="0">
              <a:spcBef>
                <a:spcPts val="100"/>
              </a:spcBef>
              <a:spcAft>
                <a:spcPts val="100"/>
              </a:spcAft>
              <a:buFontTx/>
              <a:buChar char="•"/>
            </a:pPr>
            <a:r>
              <a:rPr lang="en-US" sz="1400" dirty="0">
                <a:solidFill>
                  <a:srgbClr val="000000"/>
                </a:solidFill>
                <a:cs typeface="Arial"/>
              </a:rPr>
              <a:t>  1</a:t>
            </a:r>
            <a:r>
              <a:rPr lang="en-US" sz="1400" baseline="30000" dirty="0">
                <a:solidFill>
                  <a:srgbClr val="000000"/>
                </a:solidFill>
                <a:cs typeface="Arial"/>
              </a:rPr>
              <a:t>st</a:t>
            </a:r>
            <a:r>
              <a:rPr lang="en-US" sz="1400" dirty="0">
                <a:solidFill>
                  <a:srgbClr val="000000"/>
                </a:solidFill>
                <a:cs typeface="Arial"/>
              </a:rPr>
              <a:t> Draft Circulation/Comments from Interfacing TWHs</a:t>
            </a:r>
          </a:p>
          <a:p>
            <a:pPr eaLnBrk="0" hangingPunct="0">
              <a:spcBef>
                <a:spcPts val="100"/>
              </a:spcBef>
              <a:spcAft>
                <a:spcPts val="100"/>
              </a:spcAft>
              <a:buFontTx/>
              <a:buChar char="•"/>
            </a:pPr>
            <a:r>
              <a:rPr lang="en-US" sz="1400" dirty="0">
                <a:solidFill>
                  <a:srgbClr val="000000"/>
                </a:solidFill>
                <a:cs typeface="Arial"/>
              </a:rPr>
              <a:t>  Requires Quarterly Status Reviews (QSR)</a:t>
            </a:r>
          </a:p>
          <a:p>
            <a:pPr eaLnBrk="0" hangingPunct="0">
              <a:spcBef>
                <a:spcPts val="100"/>
              </a:spcBef>
              <a:spcAft>
                <a:spcPts val="100"/>
              </a:spcAft>
              <a:buFontTx/>
              <a:buChar char="•"/>
            </a:pPr>
            <a:r>
              <a:rPr lang="en-US" sz="1400" dirty="0">
                <a:solidFill>
                  <a:srgbClr val="000000"/>
                </a:solidFill>
                <a:cs typeface="Arial"/>
              </a:rPr>
              <a:t>  TWH/DWO Responsible to Submit Deliverables to SE/TA PM</a:t>
            </a:r>
          </a:p>
        </p:txBody>
      </p:sp>
      <p:sp>
        <p:nvSpPr>
          <p:cNvPr id="19" name="Text Box 13"/>
          <p:cNvSpPr txBox="1">
            <a:spLocks noChangeArrowheads="1"/>
          </p:cNvSpPr>
          <p:nvPr/>
        </p:nvSpPr>
        <p:spPr bwMode="auto">
          <a:xfrm>
            <a:off x="4021777" y="906463"/>
            <a:ext cx="4718050" cy="1295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u="sng" dirty="0">
                <a:solidFill>
                  <a:srgbClr val="000000"/>
                </a:solidFill>
                <a:cs typeface="Arial"/>
              </a:rPr>
              <a:t>Finalization</a:t>
            </a:r>
          </a:p>
          <a:p>
            <a:pPr eaLnBrk="0" hangingPunct="0">
              <a:spcBef>
                <a:spcPts val="100"/>
              </a:spcBef>
              <a:spcAft>
                <a:spcPts val="100"/>
              </a:spcAft>
              <a:buFontTx/>
              <a:buChar char="•"/>
            </a:pPr>
            <a:r>
              <a:rPr lang="en-US" sz="1400" dirty="0">
                <a:solidFill>
                  <a:srgbClr val="000000"/>
                </a:solidFill>
                <a:cs typeface="Arial"/>
              </a:rPr>
              <a:t>  Final Circulation/Comments from Stakeholders</a:t>
            </a:r>
          </a:p>
          <a:p>
            <a:pPr eaLnBrk="0" hangingPunct="0">
              <a:spcBef>
                <a:spcPts val="100"/>
              </a:spcBef>
              <a:spcAft>
                <a:spcPts val="100"/>
              </a:spcAft>
              <a:buFontTx/>
              <a:buChar char="•"/>
            </a:pPr>
            <a:r>
              <a:rPr lang="en-US" sz="1400" dirty="0">
                <a:solidFill>
                  <a:srgbClr val="000000"/>
                </a:solidFill>
                <a:cs typeface="Arial"/>
              </a:rPr>
              <a:t>  Verification of Satisfactory Deliverable Completion</a:t>
            </a:r>
          </a:p>
          <a:p>
            <a:pPr marL="173038" indent="-173038" eaLnBrk="0" hangingPunct="0">
              <a:spcBef>
                <a:spcPts val="100"/>
              </a:spcBef>
              <a:spcAft>
                <a:spcPts val="100"/>
              </a:spcAft>
              <a:buFontTx/>
              <a:buChar char="•"/>
            </a:pPr>
            <a:r>
              <a:rPr lang="en-US" sz="1400" dirty="0" smtClean="0">
                <a:solidFill>
                  <a:srgbClr val="000000"/>
                </a:solidFill>
                <a:cs typeface="Arial"/>
              </a:rPr>
              <a:t>Technical </a:t>
            </a:r>
            <a:r>
              <a:rPr lang="en-US" sz="1400" dirty="0">
                <a:solidFill>
                  <a:srgbClr val="000000"/>
                </a:solidFill>
                <a:cs typeface="Arial"/>
              </a:rPr>
              <a:t>Warrant Holder (TWH</a:t>
            </a:r>
            <a:r>
              <a:rPr lang="en-US" sz="1400" dirty="0" smtClean="0">
                <a:solidFill>
                  <a:srgbClr val="000000"/>
                </a:solidFill>
                <a:cs typeface="Arial"/>
              </a:rPr>
              <a:t>)/Deputy </a:t>
            </a:r>
            <a:r>
              <a:rPr lang="en-US" sz="1400" dirty="0">
                <a:solidFill>
                  <a:srgbClr val="000000"/>
                </a:solidFill>
                <a:cs typeface="Arial"/>
              </a:rPr>
              <a:t>Warranting Officer </a:t>
            </a:r>
            <a:r>
              <a:rPr lang="en-US" sz="1400" dirty="0" smtClean="0">
                <a:solidFill>
                  <a:srgbClr val="000000"/>
                </a:solidFill>
                <a:cs typeface="Arial"/>
              </a:rPr>
              <a:t>(DWO) </a:t>
            </a:r>
            <a:r>
              <a:rPr lang="en-US" sz="1400" dirty="0">
                <a:solidFill>
                  <a:srgbClr val="000000"/>
                </a:solidFill>
                <a:cs typeface="Arial"/>
              </a:rPr>
              <a:t>Approval</a:t>
            </a:r>
          </a:p>
        </p:txBody>
      </p:sp>
      <p:sp>
        <p:nvSpPr>
          <p:cNvPr id="20" name="AutoShape 28"/>
          <p:cNvSpPr>
            <a:spLocks noChangeArrowheads="1"/>
          </p:cNvSpPr>
          <p:nvPr/>
        </p:nvSpPr>
        <p:spPr bwMode="auto">
          <a:xfrm>
            <a:off x="1713552" y="3356800"/>
            <a:ext cx="311150" cy="1217612"/>
          </a:xfrm>
          <a:prstGeom prst="upArrow">
            <a:avLst>
              <a:gd name="adj1" fmla="val 41120"/>
              <a:gd name="adj2" fmla="val 91364"/>
            </a:avLst>
          </a:prstGeom>
          <a:solidFill>
            <a:srgbClr val="FFFF66"/>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sz="4400" b="1" i="0" u="none" strike="noStrike" kern="0" cap="none" spc="0" normalizeH="0" baseline="0" noProof="0" dirty="0" smtClean="0">
              <a:ln>
                <a:noFill/>
              </a:ln>
              <a:solidFill>
                <a:srgbClr val="000000"/>
              </a:solidFill>
              <a:effectLst/>
              <a:uLnTx/>
              <a:uFillTx/>
              <a:cs typeface="Arial"/>
            </a:endParaRPr>
          </a:p>
        </p:txBody>
      </p:sp>
      <p:sp>
        <p:nvSpPr>
          <p:cNvPr id="21" name="AutoShape 32"/>
          <p:cNvSpPr>
            <a:spLocks noChangeArrowheads="1"/>
          </p:cNvSpPr>
          <p:nvPr/>
        </p:nvSpPr>
        <p:spPr bwMode="auto">
          <a:xfrm>
            <a:off x="2691452" y="2147888"/>
            <a:ext cx="311150" cy="1217612"/>
          </a:xfrm>
          <a:prstGeom prst="upArrow">
            <a:avLst>
              <a:gd name="adj1" fmla="val 41120"/>
              <a:gd name="adj2" fmla="val 91364"/>
            </a:avLst>
          </a:prstGeom>
          <a:solidFill>
            <a:srgbClr val="99FF66"/>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sz="4400" b="1" i="0" u="none" strike="noStrike" kern="0" cap="none" spc="0" normalizeH="0" baseline="0" noProof="0" dirty="0" smtClean="0">
              <a:ln>
                <a:noFill/>
              </a:ln>
              <a:solidFill>
                <a:srgbClr val="000000"/>
              </a:solidFill>
              <a:effectLst/>
              <a:uLnTx/>
              <a:uFillTx/>
              <a:cs typeface="Arial"/>
            </a:endParaRPr>
          </a:p>
        </p:txBody>
      </p:sp>
      <p:sp>
        <p:nvSpPr>
          <p:cNvPr id="22" name="AutoShape 33"/>
          <p:cNvSpPr>
            <a:spLocks noChangeArrowheads="1"/>
          </p:cNvSpPr>
          <p:nvPr/>
        </p:nvSpPr>
        <p:spPr bwMode="auto">
          <a:xfrm>
            <a:off x="3716977" y="915988"/>
            <a:ext cx="311150" cy="1217612"/>
          </a:xfrm>
          <a:prstGeom prst="upArrow">
            <a:avLst>
              <a:gd name="adj1" fmla="val 41120"/>
              <a:gd name="adj2" fmla="val 91364"/>
            </a:avLst>
          </a:prstGeom>
          <a:solidFill>
            <a:srgbClr val="0033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sz="4400" b="1" i="0" u="none" strike="noStrike" kern="0" cap="none" spc="0" normalizeH="0" baseline="0" noProof="0" dirty="0" smtClean="0">
              <a:ln>
                <a:noFill/>
              </a:ln>
              <a:solidFill>
                <a:srgbClr val="000000"/>
              </a:solidFill>
              <a:effectLst/>
              <a:uLnTx/>
              <a:uFillTx/>
              <a:cs typeface="Arial"/>
            </a:endParaRPr>
          </a:p>
        </p:txBody>
      </p:sp>
      <p:sp>
        <p:nvSpPr>
          <p:cNvPr id="23" name="Rectangle 2"/>
          <p:cNvSpPr>
            <a:spLocks noGrp="1" noChangeArrowheads="1"/>
          </p:cNvSpPr>
          <p:nvPr>
            <p:ph type="title"/>
          </p:nvPr>
        </p:nvSpPr>
        <p:spPr>
          <a:xfrm>
            <a:off x="1752600" y="0"/>
            <a:ext cx="5867400" cy="762000"/>
          </a:xfrm>
        </p:spPr>
        <p:txBody>
          <a:bodyPr/>
          <a:lstStyle/>
          <a:p>
            <a:r>
              <a:rPr lang="en-US" sz="2800" b="1" i="1" dirty="0"/>
              <a:t>Project Process</a:t>
            </a:r>
            <a:br>
              <a:rPr lang="en-US" sz="2800" b="1" i="1" dirty="0"/>
            </a:br>
            <a:r>
              <a:rPr lang="en-US" sz="2000" b="1" i="1" dirty="0"/>
              <a:t>(Data Captured </a:t>
            </a:r>
            <a:r>
              <a:rPr lang="en-US" sz="2000" b="1" i="1" dirty="0" smtClean="0"/>
              <a:t>within Project Data Sheet (PDS))</a:t>
            </a:r>
            <a:endParaRPr lang="en-US" sz="2000" b="1" i="1" dirty="0"/>
          </a:p>
        </p:txBody>
      </p:sp>
      <p:sp>
        <p:nvSpPr>
          <p:cNvPr id="24" name="TextBox 23"/>
          <p:cNvSpPr txBox="1"/>
          <p:nvPr/>
        </p:nvSpPr>
        <p:spPr>
          <a:xfrm>
            <a:off x="2715920" y="6514413"/>
            <a:ext cx="3643946" cy="246221"/>
          </a:xfrm>
          <a:prstGeom prst="rect">
            <a:avLst/>
          </a:prstGeom>
          <a:noFill/>
        </p:spPr>
        <p:txBody>
          <a:bodyPr wrap="none" rtlCol="0">
            <a:spAutoFit/>
          </a:bodyPr>
          <a:lstStyle/>
          <a:p>
            <a:r>
              <a:rPr lang="en-US" sz="1000" dirty="0"/>
              <a:t>Statement A: </a:t>
            </a:r>
            <a:r>
              <a:rPr lang="en-US" sz="1000" dirty="0" smtClean="0"/>
              <a:t> Approved </a:t>
            </a:r>
            <a:r>
              <a:rPr lang="en-US" sz="1000" dirty="0"/>
              <a:t>for Release. </a:t>
            </a:r>
            <a:r>
              <a:rPr lang="en-US" sz="1000" dirty="0" smtClean="0"/>
              <a:t> Distribution </a:t>
            </a:r>
            <a:r>
              <a:rPr lang="en-US" sz="1000" dirty="0"/>
              <a:t>is unlimited.</a:t>
            </a:r>
          </a:p>
        </p:txBody>
      </p:sp>
    </p:spTree>
    <p:extLst>
      <p:ext uri="{BB962C8B-B14F-4D97-AF65-F5344CB8AC3E}">
        <p14:creationId xmlns:p14="http://schemas.microsoft.com/office/powerpoint/2010/main" val="1427456155"/>
      </p:ext>
    </p:extLst>
  </p:cSld>
  <p:clrMapOvr>
    <a:masterClrMapping/>
  </p:clrMapOvr>
</p:sld>
</file>

<file path=ppt/theme/theme1.xml><?xml version="1.0" encoding="utf-8"?>
<a:theme xmlns:a="http://schemas.openxmlformats.org/drawingml/2006/main" name="NAVSEA Design Template">
  <a:themeElements>
    <a:clrScheme name="NAVSEA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AVSEA Design Template">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99"/>
        </a:solid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NAVSEA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AVSEA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AVSEA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AVSEA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AVSEA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AVSEA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AVSEA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AVSEA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AVSEA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AVSEA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AVSEA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AVSEA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2281</TotalTime>
  <Words>1221</Words>
  <Application>Microsoft Office PowerPoint</Application>
  <PresentationFormat>On-screen Show (4:3)</PresentationFormat>
  <Paragraphs>159</Paragraphs>
  <Slides>10</Slides>
  <Notes>2</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NAVSEA Design Template</vt:lpstr>
      <vt:lpstr>2_Custom Design</vt:lpstr>
      <vt:lpstr>3_Custom Design</vt:lpstr>
      <vt:lpstr>Aligning Standards to Support Navy Missions presented to ASTM International’s Committee on Ships and Marine Technology (F25)  7 May 2014</vt:lpstr>
      <vt:lpstr>Who NAVSEA and NAVSEA 05S Are?</vt:lpstr>
      <vt:lpstr>Supporting Navy Missions</vt:lpstr>
      <vt:lpstr>Specification Types</vt:lpstr>
      <vt:lpstr>NGS Policy</vt:lpstr>
      <vt:lpstr>Promoting the Use of NGSs</vt:lpstr>
      <vt:lpstr>Completed and Current NGS Projects </vt:lpstr>
      <vt:lpstr>Responding to Customer Needs</vt:lpstr>
      <vt:lpstr>Project Process (Data Captured within Project Data Sheet (PDS))</vt:lpstr>
      <vt:lpstr>Conclusion</vt:lpstr>
    </vt:vector>
  </TitlesOfParts>
  <Company>NMCI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 05S: Technical Policy and Standards Who we are and What We Do</dc:title>
  <dc:creator>christopher.paquette</dc:creator>
  <cp:lastModifiedBy>Jill DiCicco</cp:lastModifiedBy>
  <cp:revision>289</cp:revision>
  <cp:lastPrinted>2014-05-06T20:02:16Z</cp:lastPrinted>
  <dcterms:created xsi:type="dcterms:W3CDTF">2012-10-02T18:59:00Z</dcterms:created>
  <dcterms:modified xsi:type="dcterms:W3CDTF">2014-05-12T14:32:16Z</dcterms:modified>
</cp:coreProperties>
</file>