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5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92" r:id="rId2"/>
    <p:sldId id="294" r:id="rId3"/>
    <p:sldId id="293" r:id="rId4"/>
    <p:sldId id="29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2" pos="782" userDrawn="1">
          <p15:clr>
            <a:srgbClr val="A4A3A4"/>
          </p15:clr>
        </p15:guide>
        <p15:guide id="3" orient="horz" pos="10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1CC"/>
    <a:srgbClr val="D6EEEC"/>
    <a:srgbClr val="6BC2BB"/>
    <a:srgbClr val="EEECEA"/>
    <a:srgbClr val="FFFFFF"/>
    <a:srgbClr val="24303B"/>
    <a:srgbClr val="051B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02" autoAdjust="0"/>
    <p:restoredTop sz="94984" autoAdjust="0"/>
  </p:normalViewPr>
  <p:slideViewPr>
    <p:cSldViewPr showGuides="1">
      <p:cViewPr varScale="1">
        <p:scale>
          <a:sx n="111" d="100"/>
          <a:sy n="111" d="100"/>
        </p:scale>
        <p:origin x="1788" y="96"/>
      </p:cViewPr>
      <p:guideLst>
        <p:guide orient="horz" pos="3861"/>
        <p:guide pos="782"/>
        <p:guide orient="horz" pos="10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5" d="100"/>
          <a:sy n="55" d="100"/>
        </p:scale>
        <p:origin x="1758" y="84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CEADB-9383-41F3-AE20-0578A49EDC45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28C3E-0F33-4796-8FCF-9FA1139B2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371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E25AC-EFDC-429F-A596-63AB2339D9F9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9854A-FED2-4495-B567-1859074471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041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-13856" y="-13856"/>
            <a:ext cx="9175856" cy="6871855"/>
          </a:xfrm>
          <a:solidFill>
            <a:schemeClr val="bg2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11143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6ADB-7B5F-47FD-B8B3-737287A1419B}" type="datetime4">
              <a:rPr lang="en-GB" smtClean="0"/>
              <a:t>25 September 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357963" y="1508068"/>
            <a:ext cx="2700000" cy="2700000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6102688" y="1508068"/>
            <a:ext cx="2700000" cy="2700000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3230325" y="1508068"/>
            <a:ext cx="2700000" cy="2700000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63539" y="4571791"/>
            <a:ext cx="2694424" cy="1633141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None/>
              <a:defRPr sz="1200" baseline="0"/>
            </a:lvl1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350475" y="4284000"/>
            <a:ext cx="2707488" cy="25313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249897" y="4571791"/>
            <a:ext cx="2694424" cy="1633141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None/>
              <a:defRPr sz="1200" baseline="0"/>
            </a:lvl1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3230325" y="4284000"/>
            <a:ext cx="2713996" cy="25313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6108264" y="4571791"/>
            <a:ext cx="2694424" cy="1633141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None/>
              <a:defRPr sz="1200" baseline="0"/>
            </a:lvl1pPr>
          </a:lstStyle>
          <a:p>
            <a:pPr lvl="0"/>
            <a:r>
              <a:rPr lang="en-US" dirty="0"/>
              <a:t>Click to edit text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6102688" y="4284000"/>
            <a:ext cx="2700000" cy="25313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</p:spTree>
    <p:extLst>
      <p:ext uri="{BB962C8B-B14F-4D97-AF65-F5344CB8AC3E}">
        <p14:creationId xmlns:p14="http://schemas.microsoft.com/office/powerpoint/2010/main" val="315201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, text and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B66F-BA86-4A95-A831-D2397192195A}" type="datetime4">
              <a:rPr lang="en-GB" smtClean="0"/>
              <a:t>25 September 2025</a:t>
            </a:fld>
            <a:r>
              <a:rPr lang="en-GB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4110331" y="1506195"/>
            <a:ext cx="4680000" cy="4680000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46015" y="1507066"/>
            <a:ext cx="3558314" cy="301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8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57657" y="1910526"/>
            <a:ext cx="3551700" cy="3008708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4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  <p:sp>
        <p:nvSpPr>
          <p:cNvPr id="9" name="Content Placeholder 21"/>
          <p:cNvSpPr>
            <a:spLocks noGrp="1"/>
          </p:cNvSpPr>
          <p:nvPr>
            <p:ph sz="quarter" idx="16" hasCustomPrompt="1"/>
          </p:nvPr>
        </p:nvSpPr>
        <p:spPr>
          <a:xfrm>
            <a:off x="357657" y="5020760"/>
            <a:ext cx="3551700" cy="118671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None/>
              <a:defRPr sz="1800" i="1" baseline="0">
                <a:solidFill>
                  <a:schemeClr val="accent5"/>
                </a:solidFill>
              </a:defRPr>
            </a:lvl1pPr>
            <a:lvl2pPr marL="361950" indent="-180975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defRPr sz="16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-"/>
              <a:defRPr sz="1600" baseline="0"/>
            </a:lvl4pPr>
            <a:lvl5pPr marL="180975" indent="-180975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-"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-"/>
              <a:defRPr sz="16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-"/>
              <a:defRPr sz="1600"/>
            </a:lvl8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4101621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4110331" y="1506195"/>
            <a:ext cx="2273028" cy="2276943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6" hasCustomPrompt="1"/>
          </p:nvPr>
        </p:nvSpPr>
        <p:spPr>
          <a:xfrm>
            <a:off x="6529660" y="1506195"/>
            <a:ext cx="2273028" cy="2276943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8" hasCustomPrompt="1"/>
          </p:nvPr>
        </p:nvSpPr>
        <p:spPr>
          <a:xfrm>
            <a:off x="4110331" y="3940755"/>
            <a:ext cx="2273028" cy="2276943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B66F-BA86-4A95-A831-D2397192195A}" type="datetime4">
              <a:rPr lang="en-GB" smtClean="0"/>
              <a:t>25 September 2025</a:t>
            </a:fld>
            <a:r>
              <a:rPr lang="en-GB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46015" y="1507066"/>
            <a:ext cx="3558314" cy="301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8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57657" y="1910525"/>
            <a:ext cx="3551700" cy="4275669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 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4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</p:spTree>
    <p:extLst>
      <p:ext uri="{BB962C8B-B14F-4D97-AF65-F5344CB8AC3E}">
        <p14:creationId xmlns:p14="http://schemas.microsoft.com/office/powerpoint/2010/main" val="1939011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B66F-BA86-4A95-A831-D2397192195A}" type="datetime4">
              <a:rPr lang="en-GB" smtClean="0"/>
              <a:t>25 September 2025</a:t>
            </a:fld>
            <a:r>
              <a:rPr lang="en-GB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49470" y="1279816"/>
            <a:ext cx="8453218" cy="5040000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099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45299" y="1499265"/>
            <a:ext cx="7050197" cy="4809460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None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038A-FDD4-43AB-9789-BE81CCC6F006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789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 userDrawn="1"/>
        </p:nvSpPr>
        <p:spPr>
          <a:xfrm>
            <a:off x="0" y="5822850"/>
            <a:ext cx="1035150" cy="103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 userDrawn="1"/>
        </p:nvSpPr>
        <p:spPr>
          <a:xfrm>
            <a:off x="7776000" y="0"/>
            <a:ext cx="1368000" cy="13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 userDrawn="1"/>
        </p:nvSpPr>
        <p:spPr>
          <a:xfrm>
            <a:off x="2070300" y="5282850"/>
            <a:ext cx="540000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 userDrawn="1"/>
        </p:nvSpPr>
        <p:spPr>
          <a:xfrm>
            <a:off x="1035150" y="5822850"/>
            <a:ext cx="1035150" cy="1035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 userDrawn="1"/>
        </p:nvSpPr>
        <p:spPr>
          <a:xfrm>
            <a:off x="6408000" y="5490000"/>
            <a:ext cx="1368000" cy="1368000"/>
          </a:xfrm>
          <a:prstGeom prst="rect">
            <a:avLst/>
          </a:prstGeom>
          <a:solidFill>
            <a:srgbClr val="D7D1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 userDrawn="1"/>
        </p:nvSpPr>
        <p:spPr>
          <a:xfrm>
            <a:off x="7776000" y="4122000"/>
            <a:ext cx="1368000" cy="1368000"/>
          </a:xfrm>
          <a:prstGeom prst="rect">
            <a:avLst/>
          </a:prstGeom>
          <a:solidFill>
            <a:srgbClr val="6BC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 userDrawn="1"/>
        </p:nvSpPr>
        <p:spPr>
          <a:xfrm>
            <a:off x="5868000" y="4955207"/>
            <a:ext cx="540000" cy="540000"/>
          </a:xfrm>
          <a:prstGeom prst="rect">
            <a:avLst/>
          </a:prstGeom>
          <a:solidFill>
            <a:srgbClr val="6BC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 userDrawn="1"/>
        </p:nvSpPr>
        <p:spPr>
          <a:xfrm>
            <a:off x="5328007" y="5490000"/>
            <a:ext cx="54000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 userDrawn="1"/>
        </p:nvSpPr>
        <p:spPr>
          <a:xfrm>
            <a:off x="7236000" y="1368000"/>
            <a:ext cx="540000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 userDrawn="1"/>
        </p:nvSpPr>
        <p:spPr>
          <a:xfrm>
            <a:off x="4248011" y="4946718"/>
            <a:ext cx="5400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 userDrawn="1"/>
        </p:nvSpPr>
        <p:spPr>
          <a:xfrm>
            <a:off x="1284515" y="3333294"/>
            <a:ext cx="1186340" cy="1795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400" b="0" dirty="0">
                <a:solidFill>
                  <a:schemeClr val="accent1"/>
                </a:solidFill>
              </a:rPr>
              <a:t>www.astm.org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0" hasCustomPrompt="1"/>
          </p:nvPr>
        </p:nvSpPr>
        <p:spPr>
          <a:xfrm>
            <a:off x="1269271" y="2435495"/>
            <a:ext cx="4697729" cy="503386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82" y="343457"/>
            <a:ext cx="1152000" cy="9048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692000"/>
            <a:ext cx="240203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5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-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253371" y="4777086"/>
            <a:ext cx="1186340" cy="1795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400" dirty="0">
                <a:solidFill>
                  <a:schemeClr val="accent1"/>
                </a:solidFill>
              </a:rPr>
              <a:t>www.astm.org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822850"/>
            <a:ext cx="1035150" cy="103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776000" y="0"/>
            <a:ext cx="1368000" cy="13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2070300" y="5290666"/>
            <a:ext cx="531150" cy="531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1035150" y="5822850"/>
            <a:ext cx="1035150" cy="1035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6408000" y="5490000"/>
            <a:ext cx="1368000" cy="1368000"/>
          </a:xfrm>
          <a:prstGeom prst="rect">
            <a:avLst/>
          </a:prstGeom>
          <a:solidFill>
            <a:srgbClr val="D7D1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7776000" y="4122000"/>
            <a:ext cx="1368000" cy="1368000"/>
          </a:xfrm>
          <a:prstGeom prst="rect">
            <a:avLst/>
          </a:prstGeom>
          <a:solidFill>
            <a:srgbClr val="6BC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5876850" y="4958850"/>
            <a:ext cx="531150" cy="531150"/>
          </a:xfrm>
          <a:prstGeom prst="rect">
            <a:avLst/>
          </a:prstGeom>
          <a:solidFill>
            <a:srgbClr val="6BC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 userDrawn="1"/>
        </p:nvSpPr>
        <p:spPr>
          <a:xfrm>
            <a:off x="5348196" y="5489486"/>
            <a:ext cx="531150" cy="5311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7244850" y="1368000"/>
            <a:ext cx="531150" cy="5311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4289214" y="4958850"/>
            <a:ext cx="531150" cy="5311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82" y="343457"/>
            <a:ext cx="1152000" cy="90487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692000"/>
            <a:ext cx="240203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89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1192064"/>
            <a:ext cx="9144000" cy="5678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7557" y="2725812"/>
            <a:ext cx="4812771" cy="85515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dirty="0"/>
              <a:t>Click to Edit Section Title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4020953"/>
            <a:ext cx="1035150" cy="1035150"/>
          </a:xfrm>
          <a:prstGeom prst="rect">
            <a:avLst/>
          </a:prstGeom>
          <a:solidFill>
            <a:srgbClr val="D7D1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1035150" y="5041114"/>
            <a:ext cx="1035150" cy="1035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5037119" y="6324090"/>
            <a:ext cx="540000" cy="540000"/>
          </a:xfrm>
          <a:prstGeom prst="rect">
            <a:avLst/>
          </a:prstGeom>
          <a:solidFill>
            <a:srgbClr val="6BC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5577119" y="5784090"/>
            <a:ext cx="540000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6597000" y="1368000"/>
            <a:ext cx="540000" cy="54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4306425" y="5041114"/>
            <a:ext cx="540000" cy="5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4572000" y="220350"/>
            <a:ext cx="54000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7440163" y="4642458"/>
            <a:ext cx="1711542" cy="1711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1692000"/>
            <a:ext cx="240203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39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6ADB-7B5F-47FD-B8B3-737287A1419B}" type="datetime4">
              <a:rPr lang="en-GB" smtClean="0"/>
              <a:pPr/>
              <a:t>25 September 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6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p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FA0C-60E9-4802-A33D-86EC2FE13B34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8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45300" y="1493839"/>
            <a:ext cx="4020974" cy="4725162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2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0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2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000" baseline="0"/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None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0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2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0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  <p:sp>
        <p:nvSpPr>
          <p:cNvPr id="9" name="Content Placeholder 21"/>
          <p:cNvSpPr>
            <a:spLocks noGrp="1"/>
          </p:cNvSpPr>
          <p:nvPr>
            <p:ph sz="quarter" idx="16" hasCustomPrompt="1"/>
          </p:nvPr>
        </p:nvSpPr>
        <p:spPr>
          <a:xfrm>
            <a:off x="4781714" y="1493839"/>
            <a:ext cx="4020974" cy="4725162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2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0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2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000" baseline="0"/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None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0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2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0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</p:spTree>
    <p:extLst>
      <p:ext uri="{BB962C8B-B14F-4D97-AF65-F5344CB8AC3E}">
        <p14:creationId xmlns:p14="http://schemas.microsoft.com/office/powerpoint/2010/main" val="182999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6EB8-2E61-41B6-8186-D8CAF50F8D58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46015" y="1507066"/>
            <a:ext cx="4028462" cy="301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3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45300" y="1910525"/>
            <a:ext cx="4020974" cy="4308475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None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  <p:sp>
        <p:nvSpPr>
          <p:cNvPr id="24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38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D2C3-3393-47E6-AEBA-73D094E76A57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46015" y="1507065"/>
            <a:ext cx="4028462" cy="30193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3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45300" y="1910525"/>
            <a:ext cx="4020974" cy="4308475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4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  <p:sp>
        <p:nvSpPr>
          <p:cNvPr id="24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</a:t>
            </a:r>
            <a:endParaRPr lang="en-GB" dirty="0"/>
          </a:p>
        </p:txBody>
      </p:sp>
      <p:sp>
        <p:nvSpPr>
          <p:cNvPr id="8" name="Content Placeholder 21"/>
          <p:cNvSpPr>
            <a:spLocks noGrp="1"/>
          </p:cNvSpPr>
          <p:nvPr>
            <p:ph sz="quarter" idx="16" hasCustomPrompt="1"/>
          </p:nvPr>
        </p:nvSpPr>
        <p:spPr>
          <a:xfrm>
            <a:off x="4781714" y="1910525"/>
            <a:ext cx="4020974" cy="4308475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</a:t>
            </a:r>
          </a:p>
          <a:p>
            <a:pPr lvl="1"/>
            <a:r>
              <a:rPr lang="en-US" dirty="0"/>
              <a:t>Secondary bullet</a:t>
            </a:r>
          </a:p>
          <a:p>
            <a:pPr lvl="2"/>
            <a:r>
              <a:rPr lang="en-US" dirty="0"/>
              <a:t>Primary bullet</a:t>
            </a:r>
          </a:p>
          <a:p>
            <a:pPr lvl="3"/>
            <a:r>
              <a:rPr lang="en-US" dirty="0"/>
              <a:t>Secondary bullet</a:t>
            </a:r>
          </a:p>
          <a:p>
            <a:pPr lvl="4"/>
            <a:r>
              <a:rPr lang="en-US" dirty="0"/>
              <a:t>Primary bullet</a:t>
            </a:r>
          </a:p>
          <a:p>
            <a:pPr lvl="5"/>
            <a:r>
              <a:rPr lang="en-US" dirty="0"/>
              <a:t>Secondary bullet</a:t>
            </a:r>
          </a:p>
          <a:p>
            <a:pPr lvl="6"/>
            <a:r>
              <a:rPr lang="en-US" dirty="0"/>
              <a:t>Primary bullet</a:t>
            </a:r>
          </a:p>
          <a:p>
            <a:pPr lvl="7"/>
            <a:r>
              <a:rPr lang="en-US" dirty="0"/>
              <a:t>Secondary bullet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774226" y="1507065"/>
            <a:ext cx="4028462" cy="30193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</p:spTree>
    <p:extLst>
      <p:ext uri="{BB962C8B-B14F-4D97-AF65-F5344CB8AC3E}">
        <p14:creationId xmlns:p14="http://schemas.microsoft.com/office/powerpoint/2010/main" val="180457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41312" y="1916372"/>
            <a:ext cx="7054185" cy="4308475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None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038A-FDD4-43AB-9789-BE81CCC6F006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46015" y="1507066"/>
            <a:ext cx="4028462" cy="301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</p:spTree>
    <p:extLst>
      <p:ext uri="{BB962C8B-B14F-4D97-AF65-F5344CB8AC3E}">
        <p14:creationId xmlns:p14="http://schemas.microsoft.com/office/powerpoint/2010/main" val="137663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E5FB-E7F3-4891-B91F-17CE57348C0E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617688" y="1508068"/>
            <a:ext cx="4176000" cy="4176000"/>
          </a:xfr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to add an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46015" y="1498146"/>
            <a:ext cx="4028462" cy="301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1"/>
          <p:cNvSpPr>
            <a:spLocks noGrp="1"/>
          </p:cNvSpPr>
          <p:nvPr>
            <p:ph sz="quarter" idx="15" hasCustomPrompt="1"/>
          </p:nvPr>
        </p:nvSpPr>
        <p:spPr>
          <a:xfrm>
            <a:off x="345300" y="1910525"/>
            <a:ext cx="4020974" cy="3773543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1pPr>
            <a:lvl2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defRPr sz="1400" baseline="0"/>
            </a:lvl2pPr>
            <a:lvl3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 baseline="0"/>
            </a:lvl3pPr>
            <a:lvl4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 baseline="0"/>
            </a:lvl4pPr>
            <a:lvl5pPr marL="180975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5pPr>
            <a:lvl6pPr marL="361950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6pPr>
            <a:lvl7pPr marL="179388" indent="-1793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600"/>
            </a:lvl7pPr>
            <a:lvl8pPr marL="360363" indent="-1809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1400"/>
            </a:lvl8pPr>
          </a:lstStyle>
          <a:p>
            <a:pPr lvl="0"/>
            <a:r>
              <a:rPr lang="en-US" dirty="0"/>
              <a:t>Primary bullet level</a:t>
            </a:r>
          </a:p>
          <a:p>
            <a:pPr lvl="1"/>
            <a:r>
              <a:rPr lang="en-US" dirty="0"/>
              <a:t>Secondary bullet level</a:t>
            </a:r>
          </a:p>
          <a:p>
            <a:pPr lvl="2"/>
            <a:r>
              <a:rPr lang="en-US" dirty="0"/>
              <a:t>Primary bullet level</a:t>
            </a:r>
          </a:p>
          <a:p>
            <a:pPr lvl="3"/>
            <a:r>
              <a:rPr lang="en-US" dirty="0"/>
              <a:t>Secondary bullet level</a:t>
            </a:r>
          </a:p>
          <a:p>
            <a:pPr lvl="4"/>
            <a:r>
              <a:rPr lang="en-US" dirty="0"/>
              <a:t>Primary bullet level</a:t>
            </a:r>
          </a:p>
          <a:p>
            <a:pPr lvl="5"/>
            <a:r>
              <a:rPr lang="en-US" dirty="0"/>
              <a:t>Secondary bullet level</a:t>
            </a:r>
          </a:p>
          <a:p>
            <a:pPr lvl="6"/>
            <a:r>
              <a:rPr lang="en-US" dirty="0"/>
              <a:t>Primary bullet level</a:t>
            </a:r>
          </a:p>
          <a:p>
            <a:pPr lvl="7"/>
            <a:r>
              <a:rPr lang="en-US" dirty="0"/>
              <a:t>Secondary bullet level</a:t>
            </a:r>
          </a:p>
        </p:txBody>
      </p:sp>
    </p:spTree>
    <p:extLst>
      <p:ext uri="{BB962C8B-B14F-4D97-AF65-F5344CB8AC3E}">
        <p14:creationId xmlns:p14="http://schemas.microsoft.com/office/powerpoint/2010/main" val="263913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130" y="435404"/>
            <a:ext cx="801870" cy="6298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60" y="323850"/>
            <a:ext cx="7049037" cy="8551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043" y="1497981"/>
            <a:ext cx="8452957" cy="48018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05219" y="6539235"/>
            <a:ext cx="1086055" cy="1227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00">
                <a:solidFill>
                  <a:schemeClr val="tx1"/>
                </a:solidFill>
              </a:defRPr>
            </a:lvl1pPr>
          </a:lstStyle>
          <a:p>
            <a:fld id="{9A616ADB-7B5F-47FD-B8B3-737287A1419B}" type="datetime4">
              <a:rPr lang="en-GB" smtClean="0"/>
              <a:pPr/>
              <a:t>25 September 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2000" y="6539368"/>
            <a:ext cx="3150000" cy="12261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00">
                <a:solidFill>
                  <a:schemeClr val="tx1"/>
                </a:solidFill>
              </a:defRPr>
            </a:lvl1pPr>
          </a:lstStyle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2000" y="6540439"/>
            <a:ext cx="450688" cy="1215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fld id="{AD3FAF27-8B82-4449-B01B-BEC948125F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1313" y="6538868"/>
            <a:ext cx="103568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b="0" dirty="0">
                <a:solidFill>
                  <a:schemeClr val="tx1"/>
                </a:solidFill>
                <a:latin typeface="+mn-lt"/>
              </a:rPr>
              <a:t>© ASTM International 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41313" y="1269000"/>
            <a:ext cx="8461375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27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2" r:id="rId2"/>
    <p:sldLayoutId id="2147483689" r:id="rId3"/>
    <p:sldLayoutId id="2147483687" r:id="rId4"/>
    <p:sldLayoutId id="2147483678" r:id="rId5"/>
    <p:sldLayoutId id="2147483674" r:id="rId6"/>
    <p:sldLayoutId id="2147483681" r:id="rId7"/>
    <p:sldLayoutId id="2147483675" r:id="rId8"/>
    <p:sldLayoutId id="2147483677" r:id="rId9"/>
    <p:sldLayoutId id="2147483683" r:id="rId10"/>
    <p:sldLayoutId id="2147483684" r:id="rId11"/>
    <p:sldLayoutId id="2147483685" r:id="rId12"/>
    <p:sldLayoutId id="2147483680" r:id="rId13"/>
    <p:sldLayoutId id="2147483686" r:id="rId14"/>
    <p:sldLayoutId id="2147483688" r:id="rId15"/>
  </p:sldLayoutIdLst>
  <p:hf hdr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4500" indent="-1698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" userDrawn="1">
          <p15:clr>
            <a:srgbClr val="F26B43"/>
          </p15:clr>
        </p15:guide>
        <p15:guide id="2" pos="215" userDrawn="1">
          <p15:clr>
            <a:srgbClr val="F26B43"/>
          </p15:clr>
        </p15:guide>
        <p15:guide id="3" pos="5545" userDrawn="1">
          <p15:clr>
            <a:srgbClr val="F26B43"/>
          </p15:clr>
        </p15:guide>
        <p15:guide id="4" orient="horz" pos="4116" userDrawn="1">
          <p15:clr>
            <a:srgbClr val="F26B43"/>
          </p15:clr>
        </p15:guide>
        <p15:guide id="5" orient="horz" pos="941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CC1C2C-5768-4BDE-92CD-E1B243CF5DB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Meeting Date _______ and Subcommittee Chair ____________</a:t>
            </a:r>
          </a:p>
          <a:p>
            <a:endParaRPr lang="en-US" dirty="0"/>
          </a:p>
          <a:p>
            <a:r>
              <a:rPr lang="en-US" dirty="0"/>
              <a:t>Action Items requiring Main Committee attention_______</a:t>
            </a:r>
          </a:p>
          <a:p>
            <a:pPr lvl="1"/>
            <a:r>
              <a:rPr lang="en-US" dirty="0"/>
              <a:t>See attached documentation of negative resolution.</a:t>
            </a:r>
          </a:p>
          <a:p>
            <a:pPr lvl="1"/>
            <a:endParaRPr lang="en-US" dirty="0"/>
          </a:p>
          <a:p>
            <a:r>
              <a:rPr lang="en-US" dirty="0"/>
              <a:t>Subcommittee Officer Changes:</a:t>
            </a:r>
          </a:p>
          <a:p>
            <a:endParaRPr lang="en-US" dirty="0"/>
          </a:p>
          <a:p>
            <a:r>
              <a:rPr lang="en-US" dirty="0"/>
              <a:t>Standards being Withdrawn or planned for Withdraw:</a:t>
            </a:r>
          </a:p>
          <a:p>
            <a:endParaRPr lang="en-US" dirty="0"/>
          </a:p>
          <a:p>
            <a:r>
              <a:rPr lang="en-US" dirty="0"/>
              <a:t>Subcommittee Highlights: </a:t>
            </a:r>
          </a:p>
          <a:p>
            <a:endParaRPr lang="en-US" dirty="0"/>
          </a:p>
          <a:p>
            <a:r>
              <a:rPr lang="en-US" dirty="0"/>
              <a:t>Status report on ASTM/EI Joint Activities:</a:t>
            </a:r>
          </a:p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105EF5-6729-46EB-9BCF-353BF858F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038A-FDD4-43AB-9789-BE81CCC6F006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0B2DB-7718-4CD2-B39D-CD31766FD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D02 Subcommittee Report to 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321FB-3BB5-4E17-96D9-946180B7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1</a:t>
            </a:fld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A8C2532-91B5-4CDC-8235-C7A5F6298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460" y="323850"/>
            <a:ext cx="7375540" cy="855150"/>
          </a:xfrm>
        </p:spPr>
        <p:txBody>
          <a:bodyPr>
            <a:normAutofit/>
          </a:bodyPr>
          <a:lstStyle/>
          <a:p>
            <a:r>
              <a:rPr lang="en-US" sz="2400" dirty="0"/>
              <a:t>Report of Subcommittee XX  to D02 Main Committee</a:t>
            </a:r>
          </a:p>
        </p:txBody>
      </p:sp>
    </p:spTree>
    <p:extLst>
      <p:ext uri="{BB962C8B-B14F-4D97-AF65-F5344CB8AC3E}">
        <p14:creationId xmlns:p14="http://schemas.microsoft.com/office/powerpoint/2010/main" val="1887988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755169E-C12A-4720-9AAF-5D2FC6492C34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1055810777"/>
              </p:ext>
            </p:extLst>
          </p:nvPr>
        </p:nvGraphicFramePr>
        <p:xfrm>
          <a:off x="346075" y="1674000"/>
          <a:ext cx="7560000" cy="1260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45000">
                  <a:extLst>
                    <a:ext uri="{9D8B030D-6E8A-4147-A177-3AD203B41FA5}">
                      <a16:colId xmlns:a16="http://schemas.microsoft.com/office/drawing/2014/main" val="1160217441"/>
                    </a:ext>
                  </a:extLst>
                </a:gridCol>
                <a:gridCol w="535925">
                  <a:extLst>
                    <a:ext uri="{9D8B030D-6E8A-4147-A177-3AD203B41FA5}">
                      <a16:colId xmlns:a16="http://schemas.microsoft.com/office/drawing/2014/main" val="2021969417"/>
                    </a:ext>
                  </a:extLst>
                </a:gridCol>
                <a:gridCol w="2745000">
                  <a:extLst>
                    <a:ext uri="{9D8B030D-6E8A-4147-A177-3AD203B41FA5}">
                      <a16:colId xmlns:a16="http://schemas.microsoft.com/office/drawing/2014/main" val="1425969883"/>
                    </a:ext>
                  </a:extLst>
                </a:gridCol>
                <a:gridCol w="405000">
                  <a:extLst>
                    <a:ext uri="{9D8B030D-6E8A-4147-A177-3AD203B41FA5}">
                      <a16:colId xmlns:a16="http://schemas.microsoft.com/office/drawing/2014/main" val="1650623033"/>
                    </a:ext>
                  </a:extLst>
                </a:gridCol>
                <a:gridCol w="585000">
                  <a:extLst>
                    <a:ext uri="{9D8B030D-6E8A-4147-A177-3AD203B41FA5}">
                      <a16:colId xmlns:a16="http://schemas.microsoft.com/office/drawing/2014/main" val="1110192652"/>
                    </a:ext>
                  </a:extLst>
                </a:gridCol>
                <a:gridCol w="454075">
                  <a:extLst>
                    <a:ext uri="{9D8B030D-6E8A-4147-A177-3AD203B41FA5}">
                      <a16:colId xmlns:a16="http://schemas.microsoft.com/office/drawing/2014/main" val="4179204939"/>
                    </a:ext>
                  </a:extLst>
                </a:gridCol>
                <a:gridCol w="945000">
                  <a:extLst>
                    <a:ext uri="{9D8B030D-6E8A-4147-A177-3AD203B41FA5}">
                      <a16:colId xmlns:a16="http://schemas.microsoft.com/office/drawing/2014/main" val="3856066372"/>
                    </a:ext>
                  </a:extLst>
                </a:gridCol>
                <a:gridCol w="945000">
                  <a:extLst>
                    <a:ext uri="{9D8B030D-6E8A-4147-A177-3AD203B41FA5}">
                      <a16:colId xmlns:a16="http://schemas.microsoft.com/office/drawing/2014/main" val="125170006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Ballot #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Item #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Designation / Title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Aff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Neg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Abst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# of Comments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Wk</a:t>
                      </a:r>
                      <a:r>
                        <a:rPr lang="en-US" sz="10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Item #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8655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95" marR="57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590910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D3EA63-EC97-465E-BF86-C59CC0236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038A-FDD4-43AB-9789-BE81CCC6F006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E1682C-471E-498F-A5D6-A2F387F1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05C47-70E0-47E0-8056-6C59E879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2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98A5DCB3-E6E3-41B4-A2EF-C2C6C545A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5" y="323850"/>
            <a:ext cx="7050088" cy="855663"/>
          </a:xfrm>
        </p:spPr>
        <p:txBody>
          <a:bodyPr/>
          <a:lstStyle/>
          <a:p>
            <a:r>
              <a:rPr lang="en-US" dirty="0"/>
              <a:t>Motion to Uphold Subcommittee Vote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33E76F-46B8-4FFB-897A-695A47D28110}"/>
              </a:ext>
            </a:extLst>
          </p:cNvPr>
          <p:cNvSpPr txBox="1"/>
          <p:nvPr/>
        </p:nvSpPr>
        <p:spPr>
          <a:xfrm>
            <a:off x="444976" y="3716288"/>
            <a:ext cx="64670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negative voter: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     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negative voter(s) position: (you can copy/paste)</a:t>
            </a:r>
          </a:p>
        </p:txBody>
      </p:sp>
    </p:spTree>
    <p:extLst>
      <p:ext uri="{BB962C8B-B14F-4D97-AF65-F5344CB8AC3E}">
        <p14:creationId xmlns:p14="http://schemas.microsoft.com/office/powerpoint/2010/main" val="215740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82C2EF-3D27-4FFC-9540-B6ED22C13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038A-FDD4-43AB-9789-BE81CCC6F006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D06A4-D80C-4061-897D-E9225C751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3</a:t>
            </a:fld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EB4D820-473A-49F3-80E1-3589CDA08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to Uphold Subcommittee Vote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B816FE2-9E57-4610-BB08-E7E7FFB1827C}"/>
              </a:ext>
            </a:extLst>
          </p:cNvPr>
          <p:cNvSpPr>
            <a:spLocks noGrp="1" noChangeArrowheads="1"/>
          </p:cNvSpPr>
          <p:nvPr>
            <p:ph sz="quarter" idx="15"/>
          </p:nvPr>
        </p:nvSpPr>
        <p:spPr bwMode="auto">
          <a:xfrm>
            <a:off x="207000" y="1492250"/>
            <a:ext cx="8370000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bmk="Text12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Subcommittee Motion: 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(Indicate Not Persuasive or Not Related)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rationale and basis for the Subcommittee’s ruling: </a:t>
            </a:r>
            <a:r>
              <a:rPr kumimoji="0" lang="en-US" altLang="en-US" sz="2000" b="1" i="0" u="none" strike="noStrike" cap="none" normalizeH="0" baseline="0" dirty="0" bmk="Text13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</a:t>
            </a:r>
            <a:r>
              <a:rPr kumimoji="0" lang="en-US" altLang="en-US" sz="2400" b="1" i="0" u="none" strike="noStrike" cap="none" normalizeH="0" baseline="0" dirty="0" bmk="Text13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 the rationale must match that upon which the subcommittee used for voting. Do not paraphrase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 bmk="Text14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bmk="Text14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 please use as many slides as necessary   </a:t>
            </a:r>
            <a:r>
              <a:rPr kumimoji="0" lang="en-US" altLang="en-US" sz="900" b="0" i="0" u="none" strike="noStrike" cap="none" normalizeH="0" baseline="0" dirty="0" bmk="Text14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628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0B5D72-8510-4CF7-85A2-D00A4FAA194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41312" y="1916372"/>
            <a:ext cx="8145688" cy="4617778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The vote count of the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recommendation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the Section meeting: (if applicable)</a:t>
            </a:r>
            <a:r>
              <a:rPr kumimoji="0" lang="en-US" altLang="en-US" sz="1600" b="0" i="0" u="none" strike="noStrike" cap="none" normalizeH="0" baseline="0" dirty="0" bmk="Text14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dirty="0" bmk="Text14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bmk="Text14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Affirmative _____Abstain_____Negative______</a:t>
            </a:r>
          </a:p>
          <a:p>
            <a:endParaRPr lang="en-US" dirty="0"/>
          </a:p>
          <a:p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The vote count of the </a:t>
            </a:r>
            <a:r>
              <a:rPr lang="en-US" altLang="en-US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Vote on the Motion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the Subcommittee meeting: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 bmk="Text14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dirty="0" bmk="Text14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bmk="Text14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Affirmative _____Abstain_____Negative______</a:t>
            </a:r>
          </a:p>
          <a:p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The vote count of the </a:t>
            </a:r>
            <a:r>
              <a:rPr lang="en-US" altLang="en-US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Vote to Uphold the Action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the Main meeting: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 bmk="Text14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dirty="0" bmk="Text14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bmk="Text14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Affirmative _____Abstain_____Negative______</a:t>
            </a:r>
          </a:p>
          <a:p>
            <a:endParaRPr lang="en-US" dirty="0"/>
          </a:p>
          <a:p>
            <a:r>
              <a:rPr lang="en-US" sz="1400" b="1" i="1" dirty="0"/>
              <a:t>Note: official voters only at Sub and Main, required 67% affirmative required for approval.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973552-5376-45D6-8B8A-9526DB2C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1038A-FDD4-43AB-9789-BE81CCC6F006}" type="datetime4">
              <a:rPr lang="en-GB" smtClean="0"/>
              <a:t>25 September 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42F906-69AC-439E-9C0A-B8AFD40FA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 of Presentation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D17339-481E-48B3-9FA6-EA787D37E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AF27-8B82-4449-B01B-BEC948125F21}" type="slidenum">
              <a:rPr lang="en-GB" smtClean="0"/>
              <a:t>4</a:t>
            </a:fld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907E42E-4B72-4ABA-A62E-ACD64AE32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to Uphold Subcommittee Vote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B24246-2254-4B7B-B832-F565CA6ED3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Vote requirements per Motion</a:t>
            </a:r>
          </a:p>
        </p:txBody>
      </p:sp>
    </p:spTree>
    <p:extLst>
      <p:ext uri="{BB962C8B-B14F-4D97-AF65-F5344CB8AC3E}">
        <p14:creationId xmlns:p14="http://schemas.microsoft.com/office/powerpoint/2010/main" val="3597925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414141"/>
      </a:dk1>
      <a:lt1>
        <a:sysClr val="window" lastClr="FFFFFF"/>
      </a:lt1>
      <a:dk2>
        <a:srgbClr val="414141"/>
      </a:dk2>
      <a:lt2>
        <a:srgbClr val="FFFFFF"/>
      </a:lt2>
      <a:accent1>
        <a:srgbClr val="00355B"/>
      </a:accent1>
      <a:accent2>
        <a:srgbClr val="0095D6"/>
      </a:accent2>
      <a:accent3>
        <a:srgbClr val="7BB63B"/>
      </a:accent3>
      <a:accent4>
        <a:srgbClr val="414141"/>
      </a:accent4>
      <a:accent5>
        <a:srgbClr val="7E9DB3"/>
      </a:accent5>
      <a:accent6>
        <a:srgbClr val="91D1F3"/>
      </a:accent6>
      <a:hlink>
        <a:srgbClr val="0095D6"/>
      </a:hlink>
      <a:folHlink>
        <a:srgbClr val="91D1F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2878</TotalTime>
  <Words>270</Words>
  <Application>Microsoft Office PowerPoint</Application>
  <PresentationFormat>On-screen Show (4:3)</PresentationFormat>
  <Paragraphs>77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Report of Subcommittee XX  to D02 Main Committee</vt:lpstr>
      <vt:lpstr>Motion to Uphold Subcommittee Vote</vt:lpstr>
      <vt:lpstr>Motion to Uphold Subcommittee Vote</vt:lpstr>
      <vt:lpstr>Motion to Uphold Subcommittee Vote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OPX User</dc:creator>
  <cp:lastModifiedBy>Baldini, Nicole</cp:lastModifiedBy>
  <cp:revision>260</cp:revision>
  <cp:lastPrinted>2014-10-13T16:21:17Z</cp:lastPrinted>
  <dcterms:created xsi:type="dcterms:W3CDTF">2014-06-18T16:43:44Z</dcterms:created>
  <dcterms:modified xsi:type="dcterms:W3CDTF">2025-09-25T22:02:32Z</dcterms:modified>
</cp:coreProperties>
</file>