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82" r:id="rId6"/>
  </p:sldMasterIdLst>
  <p:notesMasterIdLst>
    <p:notesMasterId r:id="rId19"/>
  </p:notesMasterIdLst>
  <p:handoutMasterIdLst>
    <p:handoutMasterId r:id="rId20"/>
  </p:handoutMasterIdLst>
  <p:sldIdLst>
    <p:sldId id="1511" r:id="rId7"/>
    <p:sldId id="1527" r:id="rId8"/>
    <p:sldId id="1528" r:id="rId9"/>
    <p:sldId id="1521" r:id="rId10"/>
    <p:sldId id="1533" r:id="rId11"/>
    <p:sldId id="1532" r:id="rId12"/>
    <p:sldId id="1534" r:id="rId13"/>
    <p:sldId id="1525" r:id="rId14"/>
    <p:sldId id="1529" r:id="rId15"/>
    <p:sldId id="1530" r:id="rId16"/>
    <p:sldId id="1531" r:id="rId17"/>
    <p:sldId id="1535"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0253F"/>
    <a:srgbClr val="00873B"/>
    <a:srgbClr val="FFFFFF"/>
    <a:srgbClr val="002D62"/>
    <a:srgbClr val="FFCC00"/>
    <a:srgbClr val="303031"/>
    <a:srgbClr val="FFFFCC"/>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11DE6-9A44-4951-67CA-46215BABB800}" v="58" dt="2024-12-11T13:20:27.922"/>
    <p1510:client id="{C38D5249-EE63-9BF7-213E-CCDDEC940450}" v="224" dt="2024-12-10T16:21:33.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6" autoAdjust="0"/>
    <p:restoredTop sz="50067" autoAdjust="0"/>
  </p:normalViewPr>
  <p:slideViewPr>
    <p:cSldViewPr>
      <p:cViewPr>
        <p:scale>
          <a:sx n="140" d="100"/>
          <a:sy n="140" d="100"/>
        </p:scale>
        <p:origin x="608" y="-10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100" d="100"/>
          <a:sy n="100" d="100"/>
        </p:scale>
        <p:origin x="-2748" y="87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Tech #1</c:v>
                </c:pt>
              </c:strCache>
            </c:strRef>
          </c:tx>
          <c:spPr>
            <a:solidFill>
              <a:schemeClr val="accent2"/>
            </a:solidFill>
            <a:ln>
              <a:noFill/>
            </a:ln>
            <a:effectLst/>
          </c:spPr>
          <c:invertIfNegative val="0"/>
          <c:dLbls>
            <c:dLbl>
              <c:idx val="0"/>
              <c:tx>
                <c:rich>
                  <a:bodyPr/>
                  <a:lstStyle/>
                  <a:p>
                    <a:r>
                      <a:rPr lang="is-IS"/>
                      <a:t>312</a:t>
                    </a:r>
                    <a:endParaRPr lang="is-I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161-45DB-A7D5-D11EE21D53B8}"/>
                </c:ext>
                <c:ext xmlns:c15="http://schemas.microsoft.com/office/drawing/2012/chart" uri="{CE6537A1-D6FC-4f65-9D91-7224C49458BB}"/>
              </c:extLst>
            </c:dLbl>
            <c:dLbl>
              <c:idx val="1"/>
              <c:tx>
                <c:rich>
                  <a:bodyPr/>
                  <a:lstStyle/>
                  <a:p>
                    <a:r>
                      <a:rPr lang="is-IS"/>
                      <a:t>306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161-45DB-A7D5-D11EE21D53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Scenario 1</c:v>
                </c:pt>
                <c:pt idx="1">
                  <c:v>Scenario 2</c:v>
                </c:pt>
              </c:strCache>
            </c:strRef>
          </c:cat>
          <c:val>
            <c:numRef>
              <c:f>Sheet1!$B$2:$B$3</c:f>
              <c:numCache>
                <c:formatCode>General</c:formatCode>
                <c:ptCount val="2"/>
                <c:pt idx="0">
                  <c:v>272.0</c:v>
                </c:pt>
                <c:pt idx="1">
                  <c:v>262.0</c:v>
                </c:pt>
              </c:numCache>
            </c:numRef>
          </c:val>
          <c:extLst xmlns:c16r2="http://schemas.microsoft.com/office/drawing/2015/06/chart">
            <c:ext xmlns:c16="http://schemas.microsoft.com/office/drawing/2014/chart" uri="{C3380CC4-5D6E-409C-BE32-E72D297353CC}">
              <c16:uniqueId val="{00000000-BA7D-44DB-BE28-FDC067388437}"/>
            </c:ext>
          </c:extLst>
        </c:ser>
        <c:ser>
          <c:idx val="1"/>
          <c:order val="1"/>
          <c:tx>
            <c:strRef>
              <c:f>Sheet1!$C$1</c:f>
              <c:strCache>
                <c:ptCount val="1"/>
                <c:pt idx="0">
                  <c:v>Tech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Scenario 1</c:v>
                </c:pt>
                <c:pt idx="1">
                  <c:v>Scenario 2</c:v>
                </c:pt>
              </c:strCache>
            </c:strRef>
          </c:cat>
          <c:val>
            <c:numRef>
              <c:f>Sheet1!$C$2:$C$3</c:f>
              <c:numCache>
                <c:formatCode>General</c:formatCode>
                <c:ptCount val="2"/>
                <c:pt idx="0">
                  <c:v>0.0</c:v>
                </c:pt>
                <c:pt idx="1">
                  <c:v>6.0</c:v>
                </c:pt>
              </c:numCache>
            </c:numRef>
          </c:val>
          <c:extLst xmlns:c16r2="http://schemas.microsoft.com/office/drawing/2015/06/chart">
            <c:ext xmlns:c16="http://schemas.microsoft.com/office/drawing/2014/chart" uri="{C3380CC4-5D6E-409C-BE32-E72D297353CC}">
              <c16:uniqueId val="{00000001-BA7D-44DB-BE28-FDC067388437}"/>
            </c:ext>
          </c:extLst>
        </c:ser>
        <c:dLbls>
          <c:showLegendKey val="0"/>
          <c:showVal val="0"/>
          <c:showCatName val="0"/>
          <c:showSerName val="0"/>
          <c:showPercent val="0"/>
          <c:showBubbleSize val="0"/>
        </c:dLbls>
        <c:gapWidth val="219"/>
        <c:overlap val="-27"/>
        <c:axId val="26591824"/>
        <c:axId val="26498592"/>
      </c:barChart>
      <c:catAx>
        <c:axId val="2659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6498592"/>
        <c:crosses val="autoZero"/>
        <c:auto val="1"/>
        <c:lblAlgn val="ctr"/>
        <c:lblOffset val="100"/>
        <c:noMultiLvlLbl val="0"/>
      </c:catAx>
      <c:valAx>
        <c:axId val="2649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659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300" tIns="46150" rIns="92300" bIns="4615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1925" y="0"/>
            <a:ext cx="3036888" cy="465138"/>
          </a:xfrm>
          <a:prstGeom prst="rect">
            <a:avLst/>
          </a:prstGeom>
        </p:spPr>
        <p:txBody>
          <a:bodyPr vert="horz" lIns="92300" tIns="46150" rIns="92300" bIns="46150" rtlCol="0"/>
          <a:lstStyle>
            <a:lvl1pPr algn="r" fontAlgn="auto">
              <a:spcBef>
                <a:spcPts val="0"/>
              </a:spcBef>
              <a:spcAft>
                <a:spcPts val="0"/>
              </a:spcAft>
              <a:defRPr sz="1200" smtClean="0">
                <a:latin typeface="+mn-lt"/>
                <a:ea typeface="+mn-ea"/>
                <a:cs typeface="+mn-cs"/>
              </a:defRPr>
            </a:lvl1pPr>
          </a:lstStyle>
          <a:p>
            <a:pPr>
              <a:defRPr/>
            </a:pPr>
            <a:fld id="{0A1A2F97-9B2D-4BF4-9E1A-4F292AC358A8}" type="datetimeFigureOut">
              <a:rPr lang="en-US"/>
              <a:pPr>
                <a:defRPr/>
              </a:pPr>
              <a:t>1/14/26</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2300" tIns="46150" rIns="92300" bIns="4615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2300" tIns="46150" rIns="92300" bIns="46150" rtlCol="0" anchor="b"/>
          <a:lstStyle>
            <a:lvl1pPr algn="r" fontAlgn="auto">
              <a:spcBef>
                <a:spcPts val="0"/>
              </a:spcBef>
              <a:spcAft>
                <a:spcPts val="0"/>
              </a:spcAft>
              <a:defRPr sz="1200" smtClean="0">
                <a:latin typeface="+mn-lt"/>
                <a:ea typeface="+mn-ea"/>
                <a:cs typeface="+mn-cs"/>
              </a:defRPr>
            </a:lvl1pPr>
          </a:lstStyle>
          <a:p>
            <a:pPr>
              <a:defRPr/>
            </a:pPr>
            <a:fld id="{D49DF764-D134-47FC-8DCC-EE12B6C33636}" type="slidenum">
              <a:rPr lang="en-US"/>
              <a:pPr>
                <a:defRPr/>
              </a:pPr>
              <a:t>‹#›</a:t>
            </a:fld>
            <a:endParaRPr lang="en-US" dirty="0"/>
          </a:p>
        </p:txBody>
      </p:sp>
    </p:spTree>
    <p:extLst>
      <p:ext uri="{BB962C8B-B14F-4D97-AF65-F5344CB8AC3E}">
        <p14:creationId xmlns:p14="http://schemas.microsoft.com/office/powerpoint/2010/main" val="56475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8" rIns="93177" bIns="4658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8" rIns="93177" bIns="46588" rtlCol="0"/>
          <a:lstStyle>
            <a:lvl1pPr algn="r" fontAlgn="auto">
              <a:spcBef>
                <a:spcPts val="0"/>
              </a:spcBef>
              <a:spcAft>
                <a:spcPts val="0"/>
              </a:spcAft>
              <a:defRPr sz="1200" smtClean="0">
                <a:latin typeface="+mn-lt"/>
                <a:ea typeface="+mn-ea"/>
                <a:cs typeface="+mn-cs"/>
              </a:defRPr>
            </a:lvl1pPr>
          </a:lstStyle>
          <a:p>
            <a:pPr>
              <a:defRPr/>
            </a:pPr>
            <a:fld id="{E715D0BD-1BBF-4F99-A0E4-8B496892B979}" type="datetimeFigureOut">
              <a:rPr lang="en-US"/>
              <a:pPr>
                <a:defRPr/>
              </a:pPr>
              <a:t>1/14/26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8" rIns="93177" bIns="46588"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8" rIns="93177"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8" rIns="93177" bIns="4658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8" rIns="93177" bIns="46588" rtlCol="0" anchor="b"/>
          <a:lstStyle>
            <a:lvl1pPr algn="r" fontAlgn="auto">
              <a:spcBef>
                <a:spcPts val="0"/>
              </a:spcBef>
              <a:spcAft>
                <a:spcPts val="0"/>
              </a:spcAft>
              <a:defRPr sz="1200" smtClean="0">
                <a:latin typeface="+mn-lt"/>
                <a:ea typeface="+mn-ea"/>
                <a:cs typeface="+mn-cs"/>
              </a:defRPr>
            </a:lvl1pPr>
          </a:lstStyle>
          <a:p>
            <a:pPr>
              <a:defRPr/>
            </a:pPr>
            <a:fld id="{637E55B5-C41A-4717-8B23-67FB32371A8D}" type="slidenum">
              <a:rPr lang="en-US"/>
              <a:pPr>
                <a:defRPr/>
              </a:pPr>
              <a:t>‹#›</a:t>
            </a:fld>
            <a:endParaRPr lang="en-US" dirty="0"/>
          </a:p>
        </p:txBody>
      </p:sp>
    </p:spTree>
    <p:extLst>
      <p:ext uri="{BB962C8B-B14F-4D97-AF65-F5344CB8AC3E}">
        <p14:creationId xmlns:p14="http://schemas.microsoft.com/office/powerpoint/2010/main" val="278523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Consensus standards provide many functions in promoting trade and facilitating technology development, acceptance, and diffusion. Depending on the unique characteristics and nature of any given industry, certain functions will be emphasized / prioritized differently to address the most pressing obstacles associated with technology acceptance in that industry. Using safety-critical industries as an example, this module highlights how standards serve as critical enablers in risk mitigation by increasing transparency and information symmetry across the primary stakeholders. The flow of the material is intended to raise the student’s awareness by highlighting the importance of analyzing external environmental factors on organizational culture (soft skills), and then introduce several empirical-based theoretical concepts that provide the academic underpinnings of how standards can be strategically integrated to address those distinct requirements and anomalies. The strategic goal for this module is to increase the students’ overall awareness that the characteristics of an industry, and by extension its culture, impact the way that innovation and technology are accepted and diffused. Subsequently, this can impact the role standards will play in overcoming obstacles, and it informs the emphasis of Technical Committees in the development of standards.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094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37E55B5-C41A-4717-8B23-67FB32371A8D}"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8819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Diffusion of Innovation Theory:</a:t>
            </a:r>
            <a:r>
              <a:rPr lang="en-US">
                <a:ea typeface="ＭＳ Ｐゴシック"/>
                <a:cs typeface="Calibri"/>
              </a:rPr>
              <a:t> Diffusion of Innovation Theory was first proposed by E.M. Rogers in 1962. It is intended to help explain how a technology or innovation gains momentum and diffuses (or spreads) across various groups within a specific population or social system. However, the characteristics of each designated group outlined in Roger’s Diffusion Theory (i.e.: innovators, early adopters, early majority, late majority, and laggards) are relative as they are largely influenced by the broader industry culture. The instructor can introduce the concept, and then encourage the students to do some critical thinking and articulate how this theory may be applied differently in safety-critical industries. The instructor could introduce the cross-cultural competence concept of “mirror imaging” and demonstrate that the characteristics of “innovator” in one industry could be very different than they are in another industry. The end state, much like the TAM discussion, is that the students gain an appreciation of not just the theory itself, but how it operates and/or is modified across different domains by factors such as culture. </a:t>
            </a:r>
            <a:endParaRPr lang="en-US"/>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4</a:t>
            </a:fld>
            <a:endParaRPr lang="en-US"/>
          </a:p>
        </p:txBody>
      </p:sp>
    </p:spTree>
    <p:extLst>
      <p:ext uri="{BB962C8B-B14F-4D97-AF65-F5344CB8AC3E}">
        <p14:creationId xmlns:p14="http://schemas.microsoft.com/office/powerpoint/2010/main" val="284368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5B5-C41A-4717-8B23-67FB32371A8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08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5B5-C41A-4717-8B23-67FB32371A8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9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endParaRPr lang="en-US" dirty="0"/>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7</a:t>
            </a:fld>
            <a:endParaRPr lang="en-US"/>
          </a:p>
        </p:txBody>
      </p:sp>
    </p:spTree>
    <p:extLst>
      <p:ext uri="{BB962C8B-B14F-4D97-AF65-F5344CB8AC3E}">
        <p14:creationId xmlns:p14="http://schemas.microsoft.com/office/powerpoint/2010/main" val="1270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Diffusion of Innovation Theory:</a:t>
            </a:r>
            <a:r>
              <a:rPr lang="en-US">
                <a:ea typeface="ＭＳ Ｐゴシック"/>
                <a:cs typeface="Calibri"/>
              </a:rPr>
              <a:t> Diffusion of Innovation Theory was first proposed by E.M. Rogers in 1962. It is intended to help explain how a technology or innovation gains momentum and diffuses (or spreads) across various groups within a specific population or social system. However, the characteristics of each designated group outlined in Roger’s Diffusion Theory (i.e.: innovators, early adopters, early majority, late majority, and laggards) are relative as they are largely influenced by the broader industry culture. The instructor can introduce the concept, and then encourage the students to do some critical thinking and articulate how this theory may be applied differently in safety-critical industries. The instructor could introduce the cross-cultural competence concept of “mirror imaging” and demonstrate that the characteristics of “innovator” in one industry could be very different than they are in another industry. The end state, much like the TAM discussion, is that the students gain an appreciation of not just the theory itself, but how it operates and/or is modified across different domains by factors such as culture. </a:t>
            </a:r>
            <a:endParaRPr lang="en-US"/>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8</a:t>
            </a:fld>
            <a:endParaRPr lang="en-US"/>
          </a:p>
        </p:txBody>
      </p:sp>
    </p:spTree>
    <p:extLst>
      <p:ext uri="{BB962C8B-B14F-4D97-AF65-F5344CB8AC3E}">
        <p14:creationId xmlns:p14="http://schemas.microsoft.com/office/powerpoint/2010/main" val="298883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Diffusion of Innovation Theory:</a:t>
            </a:r>
            <a:r>
              <a:rPr lang="en-US">
                <a:ea typeface="ＭＳ Ｐゴシック"/>
                <a:cs typeface="Calibri"/>
              </a:rPr>
              <a:t> Diffusion of Innovation Theory was first proposed by E.M. Rogers in 1962. It is intended to help explain how a technology or innovation gains momentum and diffuses (or spreads) across various groups within a specific population or social system. However, the characteristics of each designated group outlined in Roger’s Diffusion Theory (i.e.: innovators, early adopters, early majority, late majority, and laggards) are relative as they are largely influenced by the broader industry culture. The instructor can introduce the concept, and then encourage the students to do some critical thinking and articulate how this theory may be applied differently in safety-critical industries. The instructor could introduce the cross-cultural competence concept of “mirror imaging” and demonstrate that the characteristics of “innovator” in one industry could be very different than they are in another industry. The end state, much like the TAM discussion, is that the students gain an appreciation of not just the theory itself, but how it operates and/or is modified across different domains by factors such as culture. </a:t>
            </a:r>
            <a:endParaRPr lang="en-US"/>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9</a:t>
            </a:fld>
            <a:endParaRPr lang="en-US"/>
          </a:p>
        </p:txBody>
      </p:sp>
    </p:spTree>
    <p:extLst>
      <p:ext uri="{BB962C8B-B14F-4D97-AF65-F5344CB8AC3E}">
        <p14:creationId xmlns:p14="http://schemas.microsoft.com/office/powerpoint/2010/main" val="176426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Diffusion of Innovation Theory:</a:t>
            </a:r>
            <a:r>
              <a:rPr lang="en-US">
                <a:ea typeface="ＭＳ Ｐゴシック"/>
                <a:cs typeface="Calibri"/>
              </a:rPr>
              <a:t> Diffusion of Innovation Theory was first proposed by E.M. Rogers in 1962. It is intended to help explain how a technology or innovation gains momentum and diffuses (or spreads) across various groups within a specific population or social system. However, the characteristics of each designated group outlined in Roger’s Diffusion Theory (i.e.: innovators, early adopters, early majority, late majority, and laggards) are relative as they are largely influenced by the broader industry culture. The instructor can introduce the concept, and then encourage the students to do some critical thinking and articulate how this theory may be applied differently in safety-critical industries. The instructor could introduce the cross-cultural competence concept of “mirror imaging” and demonstrate that the characteristics of “innovator” in one industry could be very different than they are in another industry. The end state, much like the TAM discussion, is that the students gain an appreciation of not just the theory itself, but how it operates and/or is modified across different domains by factors such as culture. </a:t>
            </a:r>
            <a:endParaRPr lang="en-US"/>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12</a:t>
            </a:fld>
            <a:endParaRPr lang="en-US"/>
          </a:p>
        </p:txBody>
      </p:sp>
    </p:spTree>
    <p:extLst>
      <p:ext uri="{BB962C8B-B14F-4D97-AF65-F5344CB8AC3E}">
        <p14:creationId xmlns:p14="http://schemas.microsoft.com/office/powerpoint/2010/main" val="1332011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6350" y="0"/>
            <a:ext cx="9144000" cy="1143000"/>
            <a:chOff x="6531" y="0"/>
            <a:chExt cx="9143999" cy="1143000"/>
          </a:xfrm>
        </p:grpSpPr>
        <p:pic>
          <p:nvPicPr>
            <p:cNvPr id="5" name="Picture 2"/>
            <p:cNvPicPr>
              <a:picLocks noChangeAspect="1" noChangeArrowheads="1"/>
            </p:cNvPicPr>
            <p:nvPr userDrawn="1"/>
          </p:nvPicPr>
          <p:blipFill>
            <a:blip r:embed="rId2"/>
            <a:srcRect/>
            <a:stretch>
              <a:fillRect/>
            </a:stretch>
          </p:blipFill>
          <p:spPr bwMode="auto">
            <a:xfrm>
              <a:off x="6005473" y="13855"/>
              <a:ext cx="3145057" cy="1129145"/>
            </a:xfrm>
            <a:prstGeom prst="rect">
              <a:avLst/>
            </a:prstGeom>
            <a:noFill/>
            <a:ln w="9525">
              <a:noFill/>
              <a:miter lim="800000"/>
              <a:headEnd/>
              <a:tailEnd/>
            </a:ln>
          </p:spPr>
        </p:pic>
        <p:pic>
          <p:nvPicPr>
            <p:cNvPr id="6" name="Picture 3"/>
            <p:cNvPicPr>
              <a:picLocks noChangeAspect="1" noChangeArrowheads="1"/>
            </p:cNvPicPr>
            <p:nvPr userDrawn="1"/>
          </p:nvPicPr>
          <p:blipFill>
            <a:blip r:embed="rId3"/>
            <a:srcRect/>
            <a:stretch>
              <a:fillRect/>
            </a:stretch>
          </p:blipFill>
          <p:spPr bwMode="auto">
            <a:xfrm>
              <a:off x="3131124" y="0"/>
              <a:ext cx="2860228" cy="1143000"/>
            </a:xfrm>
            <a:prstGeom prst="rect">
              <a:avLst/>
            </a:prstGeom>
            <a:noFill/>
            <a:ln w="9525">
              <a:noFill/>
              <a:miter lim="800000"/>
              <a:headEnd/>
              <a:tailEnd/>
            </a:ln>
          </p:spPr>
        </p:pic>
        <p:pic>
          <p:nvPicPr>
            <p:cNvPr id="7" name="Picture 4"/>
            <p:cNvPicPr>
              <a:picLocks noChangeAspect="1" noChangeArrowheads="1"/>
            </p:cNvPicPr>
            <p:nvPr userDrawn="1"/>
          </p:nvPicPr>
          <p:blipFill>
            <a:blip r:embed="rId4"/>
            <a:srcRect/>
            <a:stretch>
              <a:fillRect/>
            </a:stretch>
          </p:blipFill>
          <p:spPr bwMode="auto">
            <a:xfrm>
              <a:off x="6531" y="0"/>
              <a:ext cx="3126905" cy="1143000"/>
            </a:xfrm>
            <a:prstGeom prst="rect">
              <a:avLst/>
            </a:prstGeom>
            <a:noFill/>
            <a:ln w="9525">
              <a:noFill/>
              <a:miter lim="800000"/>
              <a:headEnd/>
              <a:tailEnd/>
            </a:ln>
          </p:spPr>
        </p:pic>
      </p:grpSp>
      <p:grpSp>
        <p:nvGrpSpPr>
          <p:cNvPr id="8" name="Group 10"/>
          <p:cNvGrpSpPr>
            <a:grpSpLocks/>
          </p:cNvGrpSpPr>
          <p:nvPr userDrawn="1"/>
        </p:nvGrpSpPr>
        <p:grpSpPr bwMode="auto">
          <a:xfrm>
            <a:off x="4763" y="5456238"/>
            <a:ext cx="9145587" cy="1409700"/>
            <a:chOff x="4354" y="5456330"/>
            <a:chExt cx="9146177" cy="1410379"/>
          </a:xfrm>
        </p:grpSpPr>
        <p:pic>
          <p:nvPicPr>
            <p:cNvPr id="9" name="Picture 8"/>
            <p:cNvPicPr>
              <a:picLocks noChangeAspect="1" noChangeArrowheads="1"/>
            </p:cNvPicPr>
            <p:nvPr userDrawn="1"/>
          </p:nvPicPr>
          <p:blipFill>
            <a:blip r:embed="rId5"/>
            <a:srcRect/>
            <a:stretch>
              <a:fillRect/>
            </a:stretch>
          </p:blipFill>
          <p:spPr bwMode="auto">
            <a:xfrm>
              <a:off x="4648201" y="5946727"/>
              <a:ext cx="2438399" cy="919982"/>
            </a:xfrm>
            <a:prstGeom prst="rect">
              <a:avLst/>
            </a:prstGeom>
            <a:noFill/>
            <a:ln w="9525">
              <a:noFill/>
              <a:miter lim="800000"/>
              <a:headEnd/>
              <a:tailEnd/>
            </a:ln>
          </p:spPr>
        </p:pic>
        <p:pic>
          <p:nvPicPr>
            <p:cNvPr id="10" name="Picture 6"/>
            <p:cNvPicPr>
              <a:picLocks noChangeAspect="1" noChangeArrowheads="1"/>
            </p:cNvPicPr>
            <p:nvPr userDrawn="1"/>
          </p:nvPicPr>
          <p:blipFill>
            <a:blip r:embed="rId6"/>
            <a:srcRect/>
            <a:stretch>
              <a:fillRect/>
            </a:stretch>
          </p:blipFill>
          <p:spPr bwMode="auto">
            <a:xfrm>
              <a:off x="2590801" y="5953240"/>
              <a:ext cx="2057400" cy="913023"/>
            </a:xfrm>
            <a:prstGeom prst="rect">
              <a:avLst/>
            </a:prstGeom>
            <a:noFill/>
            <a:ln w="9525">
              <a:noFill/>
              <a:miter lim="800000"/>
              <a:headEnd/>
              <a:tailEnd/>
            </a:ln>
          </p:spPr>
        </p:pic>
        <p:pic>
          <p:nvPicPr>
            <p:cNvPr id="11" name="Picture 5"/>
            <p:cNvPicPr>
              <a:picLocks noChangeAspect="1" noChangeArrowheads="1"/>
            </p:cNvPicPr>
            <p:nvPr userDrawn="1"/>
          </p:nvPicPr>
          <p:blipFill>
            <a:blip r:embed="rId7"/>
            <a:srcRect/>
            <a:stretch>
              <a:fillRect/>
            </a:stretch>
          </p:blipFill>
          <p:spPr bwMode="auto">
            <a:xfrm>
              <a:off x="4354" y="5960495"/>
              <a:ext cx="2586446" cy="897505"/>
            </a:xfrm>
            <a:prstGeom prst="rect">
              <a:avLst/>
            </a:prstGeom>
            <a:noFill/>
            <a:ln w="9525">
              <a:noFill/>
              <a:miter lim="800000"/>
              <a:headEnd/>
              <a:tailEnd/>
            </a:ln>
          </p:spPr>
        </p:pic>
        <p:sp>
          <p:nvSpPr>
            <p:cNvPr id="12" name="Rectangle 11"/>
            <p:cNvSpPr/>
            <p:nvPr userDrawn="1"/>
          </p:nvSpPr>
          <p:spPr>
            <a:xfrm>
              <a:off x="5941" y="5875632"/>
              <a:ext cx="9144590" cy="68295"/>
            </a:xfrm>
            <a:prstGeom prst="rect">
              <a:avLst/>
            </a:prstGeom>
            <a:solidFill>
              <a:srgbClr val="D6A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Black" panose="020B0A04020102020204" pitchFamily="34" charset="0"/>
                <a:cs typeface="Arial" panose="020B0604020202020204" pitchFamily="34" charset="0"/>
              </a:endParaRPr>
            </a:p>
          </p:txBody>
        </p:sp>
        <p:pic>
          <p:nvPicPr>
            <p:cNvPr id="13" name="Picture 4"/>
            <p:cNvPicPr>
              <a:picLocks noChangeAspect="1" noChangeArrowheads="1"/>
            </p:cNvPicPr>
            <p:nvPr userDrawn="1"/>
          </p:nvPicPr>
          <p:blipFill>
            <a:blip r:embed="rId8"/>
            <a:srcRect/>
            <a:stretch>
              <a:fillRect/>
            </a:stretch>
          </p:blipFill>
          <p:spPr bwMode="auto">
            <a:xfrm>
              <a:off x="3657600" y="5456330"/>
              <a:ext cx="1822244" cy="418690"/>
            </a:xfrm>
            <a:prstGeom prst="rect">
              <a:avLst/>
            </a:prstGeom>
            <a:noFill/>
            <a:ln w="9525">
              <a:noFill/>
              <a:miter lim="800000"/>
              <a:headEnd/>
              <a:tailEnd/>
            </a:ln>
          </p:spPr>
        </p:pic>
        <p:pic>
          <p:nvPicPr>
            <p:cNvPr id="14" name="Picture 2"/>
            <p:cNvPicPr>
              <a:picLocks noChangeAspect="1" noChangeArrowheads="1"/>
            </p:cNvPicPr>
            <p:nvPr userDrawn="1"/>
          </p:nvPicPr>
          <p:blipFill>
            <a:blip r:embed="rId9"/>
            <a:srcRect/>
            <a:stretch>
              <a:fillRect/>
            </a:stretch>
          </p:blipFill>
          <p:spPr bwMode="auto">
            <a:xfrm>
              <a:off x="7088683" y="5943600"/>
              <a:ext cx="2055318" cy="914400"/>
            </a:xfrm>
            <a:prstGeom prst="rect">
              <a:avLst/>
            </a:prstGeom>
            <a:noFill/>
            <a:ln w="9525">
              <a:noFill/>
              <a:miter lim="800000"/>
              <a:headEnd/>
              <a:tailEnd/>
            </a:ln>
          </p:spPr>
        </p:pic>
      </p:grpSp>
      <p:sp>
        <p:nvSpPr>
          <p:cNvPr id="2" name="Title 1"/>
          <p:cNvSpPr>
            <a:spLocks noGrp="1"/>
          </p:cNvSpPr>
          <p:nvPr>
            <p:ph type="ctrTitle"/>
          </p:nvPr>
        </p:nvSpPr>
        <p:spPr>
          <a:xfrm>
            <a:off x="1421338" y="2035179"/>
            <a:ext cx="6295416" cy="1470025"/>
          </a:xfrm>
        </p:spPr>
        <p:txBody>
          <a:bodyPr/>
          <a:lstStyle>
            <a:lvl1pPr>
              <a:defRPr b="1">
                <a:solidFill>
                  <a:srgbClr val="002D6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1371600" y="3810000"/>
            <a:ext cx="6400800" cy="1752600"/>
          </a:xfrm>
        </p:spPr>
        <p:txBody>
          <a:bodyPr/>
          <a:lstStyle>
            <a:lvl1pPr marL="0" indent="0" algn="ctr">
              <a:spcBef>
                <a:spcPts val="300"/>
              </a:spcBef>
              <a:buNone/>
              <a:defRPr sz="2700">
                <a:solidFill>
                  <a:srgbClr val="002D6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3" name="Picture 2" descr="A group of people sitting around a table with laptops&#10;&#10;Description automatically generated">
            <a:extLst>
              <a:ext uri="{FF2B5EF4-FFF2-40B4-BE49-F238E27FC236}">
                <a16:creationId xmlns:a16="http://schemas.microsoft.com/office/drawing/2014/main" xmlns="" id="{13EA0EFA-4E31-5945-8046-67F066E87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xmlns="" id="{AA142915-8AC7-AA47-BF38-B13C32557A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355914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a:t>Click to add an image</a:t>
            </a:r>
          </a:p>
        </p:txBody>
      </p:sp>
    </p:spTree>
    <p:extLst>
      <p:ext uri="{BB962C8B-B14F-4D97-AF65-F5344CB8AC3E}">
        <p14:creationId xmlns:p14="http://schemas.microsoft.com/office/powerpoint/2010/main" val="30771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12429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a:t>Click to Edit Section Title</a:t>
            </a:r>
            <a:endParaRPr lang="en-GB"/>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78946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 </a:t>
            </a:r>
            <a:endParaRPr lang="en-GB"/>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18308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46651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24" name="Title 23"/>
          <p:cNvSpPr>
            <a:spLocks noGrp="1"/>
          </p:cNvSpPr>
          <p:nvPr>
            <p:ph type="title" hasCustomPrompt="1"/>
          </p:nvPr>
        </p:nvSpPr>
        <p:spPr/>
        <p:txBody>
          <a:bodyPr/>
          <a:lstStyle>
            <a:lvl1pPr>
              <a:defRPr/>
            </a:lvl1pPr>
          </a:lstStyle>
          <a:p>
            <a:r>
              <a:rPr lang="en-US"/>
              <a:t>Click to Edit Title </a:t>
            </a:r>
            <a:endParaRPr lang="en-GB"/>
          </a:p>
        </p:txBody>
      </p:sp>
    </p:spTree>
    <p:extLst>
      <p:ext uri="{BB962C8B-B14F-4D97-AF65-F5344CB8AC3E}">
        <p14:creationId xmlns:p14="http://schemas.microsoft.com/office/powerpoint/2010/main" val="305649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4" name="Title 23"/>
          <p:cNvSpPr>
            <a:spLocks noGrp="1"/>
          </p:cNvSpPr>
          <p:nvPr>
            <p:ph type="title" hasCustomPrompt="1"/>
          </p:nvPr>
        </p:nvSpPr>
        <p:spPr/>
        <p:txBody>
          <a:bodyPr/>
          <a:lstStyle>
            <a:lvl1pPr>
              <a:defRPr/>
            </a:lvl1pPr>
          </a:lstStyle>
          <a:p>
            <a:r>
              <a:rPr lang="en-US"/>
              <a:t>Click to Edit Title </a:t>
            </a:r>
            <a:endParaRPr lang="en-GB"/>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a:t>
            </a:r>
          </a:p>
          <a:p>
            <a:pPr lvl="1"/>
            <a:r>
              <a:rPr lang="en-US"/>
              <a:t>Secondary bullet</a:t>
            </a:r>
          </a:p>
          <a:p>
            <a:pPr lvl="2"/>
            <a:r>
              <a:rPr lang="en-US"/>
              <a:t>Primary bullet</a:t>
            </a:r>
          </a:p>
          <a:p>
            <a:pPr lvl="3"/>
            <a:r>
              <a:rPr lang="en-US"/>
              <a:t>Secondary bullet</a:t>
            </a:r>
          </a:p>
          <a:p>
            <a:pPr lvl="4"/>
            <a:r>
              <a:rPr lang="en-US"/>
              <a:t>Primary bullet</a:t>
            </a:r>
          </a:p>
          <a:p>
            <a:pPr lvl="5"/>
            <a:r>
              <a:rPr lang="en-US"/>
              <a:t>Secondary bullet</a:t>
            </a:r>
          </a:p>
          <a:p>
            <a:pPr lvl="6"/>
            <a:r>
              <a:rPr lang="en-US"/>
              <a:t>Primary bullet</a:t>
            </a:r>
          </a:p>
          <a:p>
            <a:pPr lvl="7"/>
            <a:r>
              <a:rPr lang="en-US"/>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a:t>Click to edit subhead</a:t>
            </a:r>
          </a:p>
        </p:txBody>
      </p:sp>
    </p:spTree>
    <p:extLst>
      <p:ext uri="{BB962C8B-B14F-4D97-AF65-F5344CB8AC3E}">
        <p14:creationId xmlns:p14="http://schemas.microsoft.com/office/powerpoint/2010/main" val="117032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a:t>Click to edit subhead</a:t>
            </a:r>
          </a:p>
        </p:txBody>
      </p:sp>
    </p:spTree>
    <p:extLst>
      <p:ext uri="{BB962C8B-B14F-4D97-AF65-F5344CB8AC3E}">
        <p14:creationId xmlns:p14="http://schemas.microsoft.com/office/powerpoint/2010/main" val="207872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a:t>Click to add an image</a:t>
            </a:r>
          </a:p>
        </p:txBody>
      </p:sp>
      <p:sp>
        <p:nvSpPr>
          <p:cNvPr id="2" name="Title 1"/>
          <p:cNvSpPr>
            <a:spLocks noGrp="1"/>
          </p:cNvSpPr>
          <p:nvPr>
            <p:ph type="title" hasCustomPrompt="1"/>
          </p:nvPr>
        </p:nvSpPr>
        <p:spPr/>
        <p:txBody>
          <a:bodyPr/>
          <a:lstStyle>
            <a:lvl1pPr>
              <a:defRPr baseline="0"/>
            </a:lvl1pPr>
          </a:lstStyle>
          <a:p>
            <a:r>
              <a:rPr lang="en-US"/>
              <a:t>Click to Edit Title</a:t>
            </a:r>
            <a:endParaRPr lang="en-GB"/>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424612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6615117"/>
            <a:ext cx="9144000" cy="319087"/>
            <a:chOff x="0" y="6121093"/>
            <a:chExt cx="9144000" cy="318448"/>
          </a:xfrm>
        </p:grpSpPr>
        <p:pic>
          <p:nvPicPr>
            <p:cNvPr id="5" name="Picture 19"/>
            <p:cNvPicPr>
              <a:picLocks noChangeAspect="1" noChangeArrowheads="1"/>
            </p:cNvPicPr>
            <p:nvPr/>
          </p:nvPicPr>
          <p:blipFill>
            <a:blip r:embed="rId2"/>
            <a:srcRect/>
            <a:stretch>
              <a:fillRect/>
            </a:stretch>
          </p:blipFill>
          <p:spPr bwMode="auto">
            <a:xfrm>
              <a:off x="0" y="6121093"/>
              <a:ext cx="9144000" cy="243338"/>
            </a:xfrm>
            <a:prstGeom prst="rect">
              <a:avLst/>
            </a:prstGeom>
            <a:noFill/>
            <a:ln w="9525">
              <a:noFill/>
              <a:miter lim="800000"/>
              <a:headEnd/>
              <a:tailEnd/>
            </a:ln>
          </p:spPr>
        </p:pic>
        <p:sp>
          <p:nvSpPr>
            <p:cNvPr id="6" name="Text Box 15"/>
            <p:cNvSpPr txBox="1">
              <a:spLocks noChangeArrowheads="1" noChangeShapeType="1"/>
            </p:cNvSpPr>
            <p:nvPr/>
          </p:nvSpPr>
          <p:spPr bwMode="auto">
            <a:xfrm>
              <a:off x="1346200" y="6135351"/>
              <a:ext cx="6553200" cy="304190"/>
            </a:xfrm>
            <a:prstGeom prst="rect">
              <a:avLst/>
            </a:prstGeom>
            <a:noFill/>
            <a:ln w="0" algn="in">
              <a:noFill/>
              <a:miter lim="800000"/>
              <a:headEnd/>
              <a:tailEnd/>
            </a:ln>
            <a:effectLst/>
          </p:spPr>
          <p:txBody>
            <a:bodyPr lIns="36195" tIns="36195" rIns="36195" bIns="36195">
              <a:prstTxWarp prst="textNoShape">
                <a:avLst/>
              </a:prstTxWarp>
            </a:bodyPr>
            <a:lstStyle/>
            <a:p>
              <a:pPr algn="ctr" fontAlgn="auto">
                <a:spcBef>
                  <a:spcPts val="0"/>
                </a:spcBef>
                <a:spcAft>
                  <a:spcPts val="0"/>
                </a:spcAft>
                <a:defRPr/>
              </a:pPr>
              <a:r>
                <a:rPr lang="en-US" sz="900" b="1" i="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Advancing the research and academic mission of Florida International University.</a:t>
              </a:r>
            </a:p>
          </p:txBody>
        </p:sp>
      </p:grpSp>
      <p:pic>
        <p:nvPicPr>
          <p:cNvPr id="7" name="Picture 2"/>
          <p:cNvPicPr>
            <a:picLocks noChangeAspect="1" noChangeArrowheads="1"/>
          </p:cNvPicPr>
          <p:nvPr userDrawn="1"/>
        </p:nvPicPr>
        <p:blipFill>
          <a:blip r:embed="rId3"/>
          <a:srcRect/>
          <a:stretch>
            <a:fillRect/>
          </a:stretch>
        </p:blipFill>
        <p:spPr bwMode="auto">
          <a:xfrm>
            <a:off x="7924800" y="655638"/>
            <a:ext cx="1066800" cy="1020762"/>
          </a:xfrm>
          <a:prstGeom prst="rect">
            <a:avLst/>
          </a:prstGeom>
          <a:noFill/>
          <a:ln w="9525">
            <a:noFill/>
            <a:miter lim="800000"/>
            <a:headEnd/>
            <a:tailEnd/>
          </a:ln>
        </p:spPr>
      </p:pic>
      <p:pic>
        <p:nvPicPr>
          <p:cNvPr id="8" name="Picture 10"/>
          <p:cNvPicPr>
            <a:picLocks noChangeAspect="1"/>
          </p:cNvPicPr>
          <p:nvPr userDrawn="1"/>
        </p:nvPicPr>
        <p:blipFill>
          <a:blip r:embed="rId4"/>
          <a:srcRect/>
          <a:stretch>
            <a:fillRect/>
          </a:stretch>
        </p:blipFill>
        <p:spPr bwMode="auto">
          <a:xfrm>
            <a:off x="187325" y="655638"/>
            <a:ext cx="990600" cy="990600"/>
          </a:xfrm>
          <a:prstGeom prst="rect">
            <a:avLst/>
          </a:prstGeom>
          <a:noFill/>
          <a:ln w="9525">
            <a:noFill/>
            <a:miter lim="800000"/>
            <a:headEnd/>
            <a:tailEnd/>
          </a:ln>
        </p:spPr>
      </p:pic>
      <p:grpSp>
        <p:nvGrpSpPr>
          <p:cNvPr id="9" name="Group 11"/>
          <p:cNvGrpSpPr>
            <a:grpSpLocks/>
          </p:cNvGrpSpPr>
          <p:nvPr userDrawn="1"/>
        </p:nvGrpSpPr>
        <p:grpSpPr bwMode="auto">
          <a:xfrm>
            <a:off x="0" y="0"/>
            <a:ext cx="9144000" cy="609600"/>
            <a:chOff x="0" y="0"/>
            <a:chExt cx="9144001" cy="609600"/>
          </a:xfrm>
        </p:grpSpPr>
        <p:sp>
          <p:nvSpPr>
            <p:cNvPr id="10" name="Rectangle 9"/>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p:cNvPicPr>
              <a:picLocks noChangeAspect="1" noChangeArrowheads="1"/>
            </p:cNvPicPr>
            <p:nvPr userDrawn="1"/>
          </p:nvPicPr>
          <p:blipFill>
            <a:blip r:embed="rId5"/>
            <a:srcRect/>
            <a:stretch>
              <a:fillRect/>
            </a:stretch>
          </p:blipFill>
          <p:spPr bwMode="auto">
            <a:xfrm>
              <a:off x="3235236" y="0"/>
              <a:ext cx="2653132" cy="609600"/>
            </a:xfrm>
            <a:prstGeom prst="rect">
              <a:avLst/>
            </a:prstGeom>
            <a:noFill/>
            <a:ln w="9525">
              <a:noFill/>
              <a:miter lim="800000"/>
              <a:headEnd/>
              <a:tailEnd/>
            </a:ln>
          </p:spPr>
        </p:pic>
      </p:grpSp>
      <p:sp>
        <p:nvSpPr>
          <p:cNvPr id="2" name="Title 1"/>
          <p:cNvSpPr>
            <a:spLocks noGrp="1"/>
          </p:cNvSpPr>
          <p:nvPr>
            <p:ph type="title"/>
          </p:nvPr>
        </p:nvSpPr>
        <p:spPr>
          <a:xfrm>
            <a:off x="1219201" y="673957"/>
            <a:ext cx="6679994" cy="838200"/>
          </a:xfrm>
        </p:spPr>
        <p:txBody>
          <a:bodyPr/>
          <a:lstStyle>
            <a:lvl1pPr algn="ctr">
              <a:defRPr lang="en-US" sz="3200" b="1" kern="1200" dirty="0" smtClean="0">
                <a:solidFill>
                  <a:srgbClr val="002D62"/>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874841"/>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a:t>Click to edit subhead</a:t>
            </a:r>
          </a:p>
        </p:txBody>
      </p:sp>
    </p:spTree>
    <p:extLst>
      <p:ext uri="{BB962C8B-B14F-4D97-AF65-F5344CB8AC3E}">
        <p14:creationId xmlns:p14="http://schemas.microsoft.com/office/powerpoint/2010/main" val="322282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a:t>Click to edit quote</a:t>
            </a:r>
          </a:p>
        </p:txBody>
      </p:sp>
    </p:spTree>
    <p:extLst>
      <p:ext uri="{BB962C8B-B14F-4D97-AF65-F5344CB8AC3E}">
        <p14:creationId xmlns:p14="http://schemas.microsoft.com/office/powerpoint/2010/main" val="217901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 </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1635765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3193510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2644341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a:solidFill>
                  <a:schemeClr val="accent1"/>
                </a:solidFill>
              </a:rPr>
              <a:t>www.astm.org</a:t>
            </a:r>
          </a:p>
        </p:txBody>
      </p:sp>
    </p:spTree>
    <p:extLst>
      <p:ext uri="{BB962C8B-B14F-4D97-AF65-F5344CB8AC3E}">
        <p14:creationId xmlns:p14="http://schemas.microsoft.com/office/powerpoint/2010/main" val="3388779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a:t>Click to add an image</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9" name="TextBox 18"/>
          <p:cNvSpPr txBox="1"/>
          <p:nvPr userDrawn="1"/>
        </p:nvSpPr>
        <p:spPr>
          <a:xfrm>
            <a:off x="1253371" y="4777086"/>
            <a:ext cx="1186340" cy="141064"/>
          </a:xfrm>
          <a:prstGeom prst="rect">
            <a:avLst/>
          </a:prstGeom>
          <a:noFill/>
        </p:spPr>
        <p:txBody>
          <a:bodyPr wrap="square" lIns="0" tIns="0" rIns="0" bIns="0" rtlCol="0">
            <a:spAutoFit/>
          </a:bodyPr>
          <a:lstStyle/>
          <a:p>
            <a:pPr fontAlgn="auto">
              <a:lnSpc>
                <a:spcPts val="1050"/>
              </a:lnSpc>
              <a:spcBef>
                <a:spcPts val="0"/>
              </a:spcBef>
              <a:spcAft>
                <a:spcPts val="0"/>
              </a:spcAft>
            </a:pPr>
            <a:r>
              <a:rPr lang="en-GB" sz="1050">
                <a:solidFill>
                  <a:srgbClr val="00355B"/>
                </a:solidFill>
                <a:latin typeface="Arial"/>
                <a:ea typeface=""/>
                <a:cs typeface=""/>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41"/>
            <a:ext cx="1845000" cy="313261"/>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6"/>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 name="Title 1"/>
          <p:cNvSpPr>
            <a:spLocks noGrp="1"/>
          </p:cNvSpPr>
          <p:nvPr>
            <p:ph type="title" hasCustomPrompt="1"/>
          </p:nvPr>
        </p:nvSpPr>
        <p:spPr>
          <a:xfrm>
            <a:off x="1267558" y="2725812"/>
            <a:ext cx="4812771" cy="855150"/>
          </a:xfrm>
        </p:spPr>
        <p:txBody>
          <a:bodyPr anchor="t"/>
          <a:lstStyle>
            <a:lvl1pPr>
              <a:defRPr/>
            </a:lvl1pPr>
          </a:lstStyle>
          <a:p>
            <a:r>
              <a:rPr lang="en-US"/>
              <a:t>Click to Edit Section Title</a:t>
            </a:r>
            <a:endParaRPr lang="en-GB"/>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41"/>
            <a:ext cx="1845000" cy="313261"/>
          </a:xfrm>
          <a:prstGeom prst="rect">
            <a:avLst/>
          </a:prstGeom>
        </p:spPr>
      </p:pic>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 </a:t>
            </a:r>
            <a:endParaRPr lang="en-GB"/>
          </a:p>
        </p:txBody>
      </p:sp>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6615117"/>
            <a:ext cx="9144000" cy="319087"/>
            <a:chOff x="0" y="6121093"/>
            <a:chExt cx="9144000" cy="318448"/>
          </a:xfrm>
        </p:grpSpPr>
        <p:pic>
          <p:nvPicPr>
            <p:cNvPr id="8" name="Picture 19"/>
            <p:cNvPicPr>
              <a:picLocks noChangeAspect="1" noChangeArrowheads="1"/>
            </p:cNvPicPr>
            <p:nvPr/>
          </p:nvPicPr>
          <p:blipFill>
            <a:blip r:embed="rId2"/>
            <a:srcRect/>
            <a:stretch>
              <a:fillRect/>
            </a:stretch>
          </p:blipFill>
          <p:spPr bwMode="auto">
            <a:xfrm>
              <a:off x="0" y="6121093"/>
              <a:ext cx="9144000" cy="243338"/>
            </a:xfrm>
            <a:prstGeom prst="rect">
              <a:avLst/>
            </a:prstGeom>
            <a:noFill/>
            <a:ln w="9525">
              <a:noFill/>
              <a:miter lim="800000"/>
              <a:headEnd/>
              <a:tailEnd/>
            </a:ln>
          </p:spPr>
        </p:pic>
        <p:sp>
          <p:nvSpPr>
            <p:cNvPr id="9" name="Text Box 15"/>
            <p:cNvSpPr txBox="1">
              <a:spLocks noChangeArrowheads="1" noChangeShapeType="1"/>
            </p:cNvSpPr>
            <p:nvPr/>
          </p:nvSpPr>
          <p:spPr bwMode="auto">
            <a:xfrm>
              <a:off x="1346200" y="6135351"/>
              <a:ext cx="6553200" cy="304190"/>
            </a:xfrm>
            <a:prstGeom prst="rect">
              <a:avLst/>
            </a:prstGeom>
            <a:noFill/>
            <a:ln w="0" algn="in">
              <a:noFill/>
              <a:miter lim="800000"/>
              <a:headEnd/>
              <a:tailEnd/>
            </a:ln>
            <a:effectLst/>
          </p:spPr>
          <p:txBody>
            <a:bodyPr lIns="36195" tIns="36195" rIns="36195" bIns="36195">
              <a:prstTxWarp prst="textNoShape">
                <a:avLst/>
              </a:prstTxWarp>
            </a:bodyPr>
            <a:lstStyle/>
            <a:p>
              <a:pPr algn="ctr" fontAlgn="auto">
                <a:spcBef>
                  <a:spcPts val="0"/>
                </a:spcBef>
                <a:spcAft>
                  <a:spcPts val="0"/>
                </a:spcAft>
                <a:defRPr/>
              </a:pPr>
              <a:r>
                <a:rPr lang="en-US" sz="900" b="1" i="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Advancing the research and academic mission of Florida International University.</a:t>
              </a:r>
            </a:p>
          </p:txBody>
        </p:sp>
      </p:grpSp>
      <p:grpSp>
        <p:nvGrpSpPr>
          <p:cNvPr id="10" name="Group 9"/>
          <p:cNvGrpSpPr>
            <a:grpSpLocks/>
          </p:cNvGrpSpPr>
          <p:nvPr userDrawn="1"/>
        </p:nvGrpSpPr>
        <p:grpSpPr bwMode="auto">
          <a:xfrm>
            <a:off x="0" y="0"/>
            <a:ext cx="9144000" cy="609600"/>
            <a:chOff x="0" y="0"/>
            <a:chExt cx="9144001" cy="609600"/>
          </a:xfrm>
        </p:grpSpPr>
        <p:sp>
          <p:nvSpPr>
            <p:cNvPr id="12" name="Rectangle 11"/>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4"/>
            <p:cNvPicPr>
              <a:picLocks noChangeAspect="1" noChangeArrowheads="1"/>
            </p:cNvPicPr>
            <p:nvPr userDrawn="1"/>
          </p:nvPicPr>
          <p:blipFill>
            <a:blip r:embed="rId3"/>
            <a:srcRect/>
            <a:stretch>
              <a:fillRect/>
            </a:stretch>
          </p:blipFill>
          <p:spPr bwMode="auto">
            <a:xfrm>
              <a:off x="3235236" y="0"/>
              <a:ext cx="2653132" cy="609600"/>
            </a:xfrm>
            <a:prstGeom prst="rect">
              <a:avLst/>
            </a:prstGeom>
            <a:noFill/>
            <a:ln w="9525">
              <a:noFill/>
              <a:miter lim="800000"/>
              <a:headEnd/>
              <a:tailEnd/>
            </a:ln>
          </p:spPr>
        </p:pic>
      </p:grpSp>
      <p:pic>
        <p:nvPicPr>
          <p:cNvPr id="14" name="Picture 2"/>
          <p:cNvPicPr>
            <a:picLocks noChangeAspect="1" noChangeArrowheads="1"/>
          </p:cNvPicPr>
          <p:nvPr userDrawn="1"/>
        </p:nvPicPr>
        <p:blipFill>
          <a:blip r:embed="rId4"/>
          <a:srcRect/>
          <a:stretch>
            <a:fillRect/>
          </a:stretch>
        </p:blipFill>
        <p:spPr bwMode="auto">
          <a:xfrm>
            <a:off x="7924800" y="655638"/>
            <a:ext cx="1066800" cy="1020762"/>
          </a:xfrm>
          <a:prstGeom prst="rect">
            <a:avLst/>
          </a:prstGeom>
          <a:noFill/>
          <a:ln w="9525">
            <a:noFill/>
            <a:miter lim="800000"/>
            <a:headEnd/>
            <a:tailEnd/>
          </a:ln>
        </p:spPr>
      </p:pic>
      <p:pic>
        <p:nvPicPr>
          <p:cNvPr id="15" name="Picture 13"/>
          <p:cNvPicPr>
            <a:picLocks noChangeAspect="1"/>
          </p:cNvPicPr>
          <p:nvPr userDrawn="1"/>
        </p:nvPicPr>
        <p:blipFill>
          <a:blip r:embed="rId5"/>
          <a:srcRect/>
          <a:stretch>
            <a:fillRect/>
          </a:stretch>
        </p:blipFill>
        <p:spPr bwMode="auto">
          <a:xfrm>
            <a:off x="187325" y="655638"/>
            <a:ext cx="990600" cy="990600"/>
          </a:xfrm>
          <a:prstGeom prst="rect">
            <a:avLst/>
          </a:prstGeom>
          <a:noFill/>
          <a:ln w="9525">
            <a:noFill/>
            <a:miter lim="800000"/>
            <a:headEnd/>
            <a:tailEnd/>
          </a:ln>
        </p:spPr>
      </p:pic>
      <p:sp>
        <p:nvSpPr>
          <p:cNvPr id="3" name="Text Placeholder 2"/>
          <p:cNvSpPr>
            <a:spLocks noGrp="1"/>
          </p:cNvSpPr>
          <p:nvPr>
            <p:ph type="body" idx="1"/>
          </p:nvPr>
        </p:nvSpPr>
        <p:spPr>
          <a:xfrm>
            <a:off x="457200" y="1839916"/>
            <a:ext cx="4040188"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25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839916"/>
            <a:ext cx="4041775" cy="696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525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219201" y="685800"/>
            <a:ext cx="6679994" cy="838200"/>
          </a:xfrm>
        </p:spPr>
        <p:txBody>
          <a:bodyPr/>
          <a:lstStyle>
            <a:lvl1pPr algn="ctr">
              <a:defRPr lang="en-US" sz="3200" b="1" kern="1200" dirty="0" smtClean="0">
                <a:solidFill>
                  <a:srgbClr val="002D62"/>
                </a:solidFill>
                <a:effectLst>
                  <a:outerShdw blurRad="38100" dist="38100" dir="2700000" algn="tl">
                    <a:srgbClr val="000000">
                      <a:alpha val="43137"/>
                    </a:srgbClr>
                  </a:outerShdw>
                </a:effectLst>
                <a:latin typeface="Century Gothic" pitchFamily="34" charset="0"/>
                <a:ea typeface="+mn-ea"/>
                <a:cs typeface="+mn-cs"/>
              </a:defRPr>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4781715" y="1493839"/>
            <a:ext cx="4020974" cy="4725162"/>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a:t>Click to edit subhead</a:t>
            </a:r>
          </a:p>
        </p:txBody>
      </p:sp>
      <p:sp>
        <p:nvSpPr>
          <p:cNvPr id="23" name="Content Placeholder 21"/>
          <p:cNvSpPr>
            <a:spLocks noGrp="1"/>
          </p:cNvSpPr>
          <p:nvPr>
            <p:ph sz="quarter" idx="15" hasCustomPrompt="1"/>
          </p:nvPr>
        </p:nvSpPr>
        <p:spPr>
          <a:xfrm>
            <a:off x="345300" y="1910527"/>
            <a:ext cx="4020974" cy="4308475"/>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24" name="Title 23"/>
          <p:cNvSpPr>
            <a:spLocks noGrp="1"/>
          </p:cNvSpPr>
          <p:nvPr>
            <p:ph type="title" hasCustomPrompt="1"/>
          </p:nvPr>
        </p:nvSpPr>
        <p:spPr/>
        <p:txBody>
          <a:bodyPr/>
          <a:lstStyle>
            <a:lvl1pPr>
              <a:defRPr/>
            </a:lvl1pPr>
          </a:lstStyle>
          <a:p>
            <a:r>
              <a:rPr lang="en-US"/>
              <a:t>Click to Edit Title </a:t>
            </a:r>
            <a:endParaRPr lang="en-GB"/>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7"/>
            <a:ext cx="4028462" cy="301935"/>
          </a:xfrm>
        </p:spPr>
        <p:txBody>
          <a:bodyPr>
            <a:normAutofit/>
          </a:bodyPr>
          <a:lstStyle>
            <a:lvl1pPr marL="0" indent="0">
              <a:buNone/>
              <a:defRPr sz="1350">
                <a:solidFill>
                  <a:schemeClr val="accent2"/>
                </a:solidFill>
              </a:defRPr>
            </a:lvl1pPr>
          </a:lstStyle>
          <a:p>
            <a:pPr lvl="0"/>
            <a:r>
              <a:rPr lang="en-US"/>
              <a:t>Click to edit subhead</a:t>
            </a:r>
          </a:p>
        </p:txBody>
      </p:sp>
      <p:sp>
        <p:nvSpPr>
          <p:cNvPr id="23" name="Content Placeholder 21"/>
          <p:cNvSpPr>
            <a:spLocks noGrp="1"/>
          </p:cNvSpPr>
          <p:nvPr>
            <p:ph sz="quarter" idx="15" hasCustomPrompt="1"/>
          </p:nvPr>
        </p:nvSpPr>
        <p:spPr>
          <a:xfrm>
            <a:off x="345300" y="1910527"/>
            <a:ext cx="4020974" cy="4308475"/>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135731" indent="-135731">
              <a:lnSpc>
                <a:spcPct val="100000"/>
              </a:lnSpc>
              <a:spcBef>
                <a:spcPts val="0"/>
              </a:spcBef>
              <a:spcAft>
                <a:spcPts val="450"/>
              </a:spcAft>
              <a:buFont typeface="Symbol" panose="05050102010706020507" pitchFamily="18" charset="2"/>
              <a:buChar char="-"/>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4" name="Title 23"/>
          <p:cNvSpPr>
            <a:spLocks noGrp="1"/>
          </p:cNvSpPr>
          <p:nvPr>
            <p:ph type="title" hasCustomPrompt="1"/>
          </p:nvPr>
        </p:nvSpPr>
        <p:spPr/>
        <p:txBody>
          <a:bodyPr/>
          <a:lstStyle>
            <a:lvl1pPr>
              <a:defRPr/>
            </a:lvl1pPr>
          </a:lstStyle>
          <a:p>
            <a:r>
              <a:rPr lang="en-US"/>
              <a:t>Click to Edit Title </a:t>
            </a:r>
            <a:endParaRPr lang="en-GB"/>
          </a:p>
        </p:txBody>
      </p:sp>
      <p:sp>
        <p:nvSpPr>
          <p:cNvPr id="8" name="Content Placeholder 21"/>
          <p:cNvSpPr>
            <a:spLocks noGrp="1"/>
          </p:cNvSpPr>
          <p:nvPr>
            <p:ph sz="quarter" idx="16" hasCustomPrompt="1"/>
          </p:nvPr>
        </p:nvSpPr>
        <p:spPr>
          <a:xfrm>
            <a:off x="4781715" y="1910527"/>
            <a:ext cx="4020974" cy="4308475"/>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135731" indent="-135731">
              <a:lnSpc>
                <a:spcPct val="100000"/>
              </a:lnSpc>
              <a:spcBef>
                <a:spcPts val="0"/>
              </a:spcBef>
              <a:spcAft>
                <a:spcPts val="450"/>
              </a:spcAft>
              <a:buFont typeface="Symbol" panose="05050102010706020507" pitchFamily="18" charset="2"/>
              <a:buChar char="-"/>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a:t>
            </a:r>
          </a:p>
          <a:p>
            <a:pPr lvl="1"/>
            <a:r>
              <a:rPr lang="en-US"/>
              <a:t>Secondary bullet</a:t>
            </a:r>
          </a:p>
          <a:p>
            <a:pPr lvl="2"/>
            <a:r>
              <a:rPr lang="en-US"/>
              <a:t>Primary bullet</a:t>
            </a:r>
          </a:p>
          <a:p>
            <a:pPr lvl="3"/>
            <a:r>
              <a:rPr lang="en-US"/>
              <a:t>Secondary bullet</a:t>
            </a:r>
          </a:p>
          <a:p>
            <a:pPr lvl="4"/>
            <a:r>
              <a:rPr lang="en-US"/>
              <a:t>Primary bullet</a:t>
            </a:r>
          </a:p>
          <a:p>
            <a:pPr lvl="5"/>
            <a:r>
              <a:rPr lang="en-US"/>
              <a:t>Secondary bullet</a:t>
            </a:r>
          </a:p>
          <a:p>
            <a:pPr lvl="6"/>
            <a:r>
              <a:rPr lang="en-US"/>
              <a:t>Primary bullet</a:t>
            </a:r>
          </a:p>
          <a:p>
            <a:pPr lvl="7"/>
            <a:r>
              <a:rPr lang="en-US"/>
              <a:t>Secondary bullet</a:t>
            </a:r>
          </a:p>
        </p:txBody>
      </p:sp>
      <p:sp>
        <p:nvSpPr>
          <p:cNvPr id="9" name="Text Placeholder 8"/>
          <p:cNvSpPr>
            <a:spLocks noGrp="1"/>
          </p:cNvSpPr>
          <p:nvPr>
            <p:ph type="body" sz="quarter" idx="17" hasCustomPrompt="1"/>
          </p:nvPr>
        </p:nvSpPr>
        <p:spPr>
          <a:xfrm>
            <a:off x="4774227" y="1507067"/>
            <a:ext cx="4028462" cy="301935"/>
          </a:xfrm>
        </p:spPr>
        <p:txBody>
          <a:bodyPr>
            <a:normAutofit/>
          </a:bodyPr>
          <a:lstStyle>
            <a:lvl1pPr marL="0" indent="0">
              <a:buNone/>
              <a:defRPr sz="1350">
                <a:solidFill>
                  <a:schemeClr val="accent2"/>
                </a:solidFill>
              </a:defRPr>
            </a:lvl1pPr>
          </a:lstStyle>
          <a:p>
            <a:pPr lvl="0"/>
            <a:r>
              <a:rPr lang="en-US"/>
              <a:t>Click to edit subhead</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4"/>
            <a:ext cx="7054185" cy="4308475"/>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a:t>Click to edit subhead</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a:t>Click to add an image</a:t>
            </a:r>
          </a:p>
        </p:txBody>
      </p:sp>
      <p:sp>
        <p:nvSpPr>
          <p:cNvPr id="2" name="Title 1"/>
          <p:cNvSpPr>
            <a:spLocks noGrp="1"/>
          </p:cNvSpPr>
          <p:nvPr>
            <p:ph type="title" hasCustomPrompt="1"/>
          </p:nvPr>
        </p:nvSpPr>
        <p:spPr/>
        <p:txBody>
          <a:bodyPr/>
          <a:lstStyle>
            <a:lvl1pPr>
              <a:defRPr baseline="0"/>
            </a:lvl1pPr>
          </a:lstStyle>
          <a:p>
            <a:r>
              <a:rPr lang="en-US"/>
              <a:t>Click to Edit Title</a:t>
            </a:r>
            <a:endParaRPr lang="en-GB"/>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350">
                <a:solidFill>
                  <a:schemeClr val="accent2"/>
                </a:solidFill>
              </a:defRPr>
            </a:lvl1pPr>
          </a:lstStyle>
          <a:p>
            <a:pPr lvl="0"/>
            <a:r>
              <a:rPr lang="en-US"/>
              <a:t>Click to edit subhead</a:t>
            </a:r>
          </a:p>
        </p:txBody>
      </p:sp>
      <p:sp>
        <p:nvSpPr>
          <p:cNvPr id="13" name="Content Placeholder 21"/>
          <p:cNvSpPr>
            <a:spLocks noGrp="1"/>
          </p:cNvSpPr>
          <p:nvPr>
            <p:ph sz="quarter" idx="15" hasCustomPrompt="1"/>
          </p:nvPr>
        </p:nvSpPr>
        <p:spPr>
          <a:xfrm>
            <a:off x="345300" y="1910527"/>
            <a:ext cx="4020974" cy="3773543"/>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baseline="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135731" indent="-135731">
              <a:lnSpc>
                <a:spcPct val="100000"/>
              </a:lnSpc>
              <a:spcBef>
                <a:spcPts val="0"/>
              </a:spcBef>
              <a:spcAft>
                <a:spcPts val="450"/>
              </a:spcAft>
              <a:buFont typeface="Symbol" panose="05050102010706020507" pitchFamily="18" charset="2"/>
              <a:buChar char="-"/>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9" name="Text Placeholder 7"/>
          <p:cNvSpPr>
            <a:spLocks noGrp="1"/>
          </p:cNvSpPr>
          <p:nvPr>
            <p:ph type="body" sz="quarter" idx="13" hasCustomPrompt="1"/>
          </p:nvPr>
        </p:nvSpPr>
        <p:spPr>
          <a:xfrm>
            <a:off x="363540" y="4571793"/>
            <a:ext cx="2694424" cy="1633141"/>
          </a:xfrm>
        </p:spPr>
        <p:txBody>
          <a:bodyPr>
            <a:normAutofit/>
          </a:bodyPr>
          <a:lstStyle>
            <a:lvl1pPr marL="0" indent="0">
              <a:spcAft>
                <a:spcPts val="450"/>
              </a:spcAft>
              <a:buNone/>
              <a:defRPr sz="900" baseline="0"/>
            </a:lvl1pPr>
          </a:lstStyle>
          <a:p>
            <a:pPr lvl="0"/>
            <a:r>
              <a:rPr lang="en-US"/>
              <a:t>Click to edit text</a:t>
            </a:r>
            <a:endParaRPr lang="en-GB"/>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050">
                <a:solidFill>
                  <a:schemeClr val="accent2"/>
                </a:solidFill>
              </a:defRPr>
            </a:lvl1pPr>
          </a:lstStyle>
          <a:p>
            <a:pPr lvl="0"/>
            <a:r>
              <a:rPr lang="en-US"/>
              <a:t>Click to edit subhead</a:t>
            </a:r>
          </a:p>
        </p:txBody>
      </p:sp>
      <p:sp>
        <p:nvSpPr>
          <p:cNvPr id="11" name="Text Placeholder 7"/>
          <p:cNvSpPr>
            <a:spLocks noGrp="1"/>
          </p:cNvSpPr>
          <p:nvPr>
            <p:ph type="body" sz="quarter" idx="18" hasCustomPrompt="1"/>
          </p:nvPr>
        </p:nvSpPr>
        <p:spPr>
          <a:xfrm>
            <a:off x="3249897" y="4571793"/>
            <a:ext cx="2694424" cy="1633141"/>
          </a:xfrm>
        </p:spPr>
        <p:txBody>
          <a:bodyPr>
            <a:normAutofit/>
          </a:bodyPr>
          <a:lstStyle>
            <a:lvl1pPr marL="0" indent="0">
              <a:spcAft>
                <a:spcPts val="450"/>
              </a:spcAft>
              <a:buNone/>
              <a:defRPr sz="900" baseline="0"/>
            </a:lvl1pPr>
          </a:lstStyle>
          <a:p>
            <a:pPr lvl="0"/>
            <a:r>
              <a:rPr lang="en-US"/>
              <a:t>Click to edit text</a:t>
            </a:r>
            <a:endParaRPr lang="en-GB"/>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050">
                <a:solidFill>
                  <a:schemeClr val="accent2"/>
                </a:solidFill>
              </a:defRPr>
            </a:lvl1pPr>
          </a:lstStyle>
          <a:p>
            <a:pPr lvl="0"/>
            <a:r>
              <a:rPr lang="en-US"/>
              <a:t>Click to edit subhead</a:t>
            </a:r>
          </a:p>
        </p:txBody>
      </p:sp>
      <p:sp>
        <p:nvSpPr>
          <p:cNvPr id="13" name="Text Placeholder 7"/>
          <p:cNvSpPr>
            <a:spLocks noGrp="1"/>
          </p:cNvSpPr>
          <p:nvPr>
            <p:ph type="body" sz="quarter" idx="20" hasCustomPrompt="1"/>
          </p:nvPr>
        </p:nvSpPr>
        <p:spPr>
          <a:xfrm>
            <a:off x="6108264" y="4571793"/>
            <a:ext cx="2694424" cy="1633141"/>
          </a:xfrm>
        </p:spPr>
        <p:txBody>
          <a:bodyPr>
            <a:normAutofit/>
          </a:bodyPr>
          <a:lstStyle>
            <a:lvl1pPr marL="0" indent="0">
              <a:spcAft>
                <a:spcPts val="450"/>
              </a:spcAft>
              <a:buNone/>
              <a:defRPr sz="900" baseline="0"/>
            </a:lvl1pPr>
          </a:lstStyle>
          <a:p>
            <a:pPr lvl="0"/>
            <a:r>
              <a:rPr lang="en-US"/>
              <a:t>Click to edit text</a:t>
            </a:r>
            <a:endParaRPr lang="en-GB"/>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050">
                <a:solidFill>
                  <a:schemeClr val="accent2"/>
                </a:solidFill>
              </a:defRPr>
            </a:lvl1pPr>
          </a:lstStyle>
          <a:p>
            <a:pPr lvl="0"/>
            <a:r>
              <a:rPr lang="en-US"/>
              <a:t>Click to edit subhead</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35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135731" indent="-135731">
              <a:lnSpc>
                <a:spcPct val="100000"/>
              </a:lnSpc>
              <a:spcBef>
                <a:spcPts val="0"/>
              </a:spcBef>
              <a:spcAft>
                <a:spcPts val="450"/>
              </a:spcAft>
              <a:buFont typeface="Symbol" panose="05050102010706020507" pitchFamily="18" charset="2"/>
              <a:buChar char="-"/>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357657" y="5020762"/>
            <a:ext cx="3551700" cy="1186713"/>
          </a:xfrm>
        </p:spPr>
        <p:txBody>
          <a:bodyPr>
            <a:normAutofit/>
          </a:bodyPr>
          <a:lstStyle>
            <a:lvl1pPr marL="0" indent="0">
              <a:lnSpc>
                <a:spcPct val="100000"/>
              </a:lnSpc>
              <a:spcBef>
                <a:spcPts val="0"/>
              </a:spcBef>
              <a:buFont typeface="Symbol" panose="05050102010706020507" pitchFamily="18" charset="2"/>
              <a:buNone/>
              <a:defRPr sz="1350" i="1" baseline="0">
                <a:solidFill>
                  <a:schemeClr val="accent5"/>
                </a:solidFill>
              </a:defRPr>
            </a:lvl1pPr>
            <a:lvl2pPr marL="271463" indent="-135731">
              <a:lnSpc>
                <a:spcPct val="100000"/>
              </a:lnSpc>
              <a:spcBef>
                <a:spcPts val="0"/>
              </a:spcBef>
              <a:buClr>
                <a:schemeClr val="tx2"/>
              </a:buClr>
              <a:defRPr sz="1200"/>
            </a:lvl2pPr>
            <a:lvl3pPr marL="135731" indent="-135731">
              <a:lnSpc>
                <a:spcPct val="100000"/>
              </a:lnSpc>
              <a:spcBef>
                <a:spcPts val="0"/>
              </a:spcBef>
              <a:defRPr sz="1200" baseline="0"/>
            </a:lvl3pPr>
            <a:lvl4pPr marL="271463" indent="-135731">
              <a:lnSpc>
                <a:spcPct val="100000"/>
              </a:lnSpc>
              <a:spcBef>
                <a:spcPts val="0"/>
              </a:spcBef>
              <a:buFont typeface="Symbol" panose="05050102010706020507" pitchFamily="18" charset="2"/>
              <a:buChar char="-"/>
              <a:defRPr sz="1200" baseline="0"/>
            </a:lvl4pPr>
            <a:lvl5pPr marL="135731" indent="-135731">
              <a:lnSpc>
                <a:spcPct val="100000"/>
              </a:lnSpc>
              <a:spcBef>
                <a:spcPts val="0"/>
              </a:spcBef>
              <a:buFont typeface="Symbol" panose="05050102010706020507" pitchFamily="18" charset="2"/>
              <a:buChar char="-"/>
              <a:defRPr sz="1200"/>
            </a:lvl5pPr>
            <a:lvl6pPr marL="271463" indent="-135731">
              <a:lnSpc>
                <a:spcPct val="100000"/>
              </a:lnSpc>
              <a:spcBef>
                <a:spcPts val="0"/>
              </a:spcBef>
              <a:buFont typeface="Symbol" panose="05050102010706020507" pitchFamily="18" charset="2"/>
              <a:buChar char="-"/>
              <a:defRPr sz="1200"/>
            </a:lvl6pPr>
            <a:lvl7pPr marL="134541" indent="-134541">
              <a:lnSpc>
                <a:spcPct val="100000"/>
              </a:lnSpc>
              <a:spcBef>
                <a:spcPts val="0"/>
              </a:spcBef>
              <a:buFont typeface="Symbol" panose="05050102010706020507" pitchFamily="18" charset="2"/>
              <a:buChar char="-"/>
              <a:defRPr sz="1200"/>
            </a:lvl7pPr>
            <a:lvl8pPr marL="270272" indent="-135731">
              <a:lnSpc>
                <a:spcPct val="100000"/>
              </a:lnSpc>
              <a:spcBef>
                <a:spcPts val="0"/>
              </a:spcBef>
              <a:buFont typeface="Symbol" panose="05050102010706020507" pitchFamily="18" charset="2"/>
              <a:buChar char="-"/>
              <a:defRPr sz="1200"/>
            </a:lvl8pPr>
          </a:lstStyle>
          <a:p>
            <a:pPr lvl="0"/>
            <a:r>
              <a:rPr lang="en-US"/>
              <a:t>Click to edit quote</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7"/>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16" name="Picture Placeholder 5"/>
          <p:cNvSpPr>
            <a:spLocks noGrp="1"/>
          </p:cNvSpPr>
          <p:nvPr>
            <p:ph type="pic" sz="quarter" idx="16" hasCustomPrompt="1"/>
          </p:nvPr>
        </p:nvSpPr>
        <p:spPr>
          <a:xfrm>
            <a:off x="6529660" y="1506197"/>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18" name="Picture Placeholder 5"/>
          <p:cNvSpPr>
            <a:spLocks noGrp="1"/>
          </p:cNvSpPr>
          <p:nvPr>
            <p:ph type="pic" sz="quarter" idx="18" hasCustomPrompt="1"/>
          </p:nvPr>
        </p:nvSpPr>
        <p:spPr>
          <a:xfrm>
            <a:off x="4110331" y="3940757"/>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35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357657" y="1910527"/>
            <a:ext cx="3551700" cy="4275669"/>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135731" indent="-135731">
              <a:lnSpc>
                <a:spcPct val="100000"/>
              </a:lnSpc>
              <a:spcBef>
                <a:spcPts val="0"/>
              </a:spcBef>
              <a:spcAft>
                <a:spcPts val="450"/>
              </a:spcAft>
              <a:buFont typeface="Symbol" panose="05050102010706020507" pitchFamily="18" charset="2"/>
              <a:buChar char="-"/>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 </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300" y="1499265"/>
            <a:ext cx="7050197" cy="4809460"/>
          </a:xfrm>
        </p:spPr>
        <p:txBody>
          <a:bodyPr>
            <a:normAutofit/>
          </a:bodyPr>
          <a:lstStyle>
            <a:lvl1pPr marL="135731" indent="-135731">
              <a:lnSpc>
                <a:spcPct val="100000"/>
              </a:lnSpc>
              <a:spcBef>
                <a:spcPts val="0"/>
              </a:spcBef>
              <a:spcAft>
                <a:spcPts val="450"/>
              </a:spcAft>
              <a:buFont typeface="Symbol" panose="05050102010706020507" pitchFamily="18" charset="2"/>
              <a:buChar char="-"/>
              <a:defRPr sz="1200"/>
            </a:lvl1pPr>
            <a:lvl2pPr marL="271463" indent="-135731">
              <a:lnSpc>
                <a:spcPct val="100000"/>
              </a:lnSpc>
              <a:spcBef>
                <a:spcPts val="0"/>
              </a:spcBef>
              <a:spcAft>
                <a:spcPts val="450"/>
              </a:spcAft>
              <a:buClr>
                <a:schemeClr val="tx2"/>
              </a:buClr>
              <a:defRPr sz="1050"/>
            </a:lvl2pPr>
            <a:lvl3pPr marL="135731" indent="-135731">
              <a:lnSpc>
                <a:spcPct val="100000"/>
              </a:lnSpc>
              <a:spcBef>
                <a:spcPts val="0"/>
              </a:spcBef>
              <a:spcAft>
                <a:spcPts val="450"/>
              </a:spcAft>
              <a:defRPr sz="1200" baseline="0"/>
            </a:lvl3pPr>
            <a:lvl4pPr marL="271463" indent="-135731">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3" indent="-135731">
              <a:lnSpc>
                <a:spcPct val="100000"/>
              </a:lnSpc>
              <a:spcBef>
                <a:spcPts val="0"/>
              </a:spcBef>
              <a:spcAft>
                <a:spcPts val="450"/>
              </a:spcAft>
              <a:buFont typeface="Symbol" panose="05050102010706020507" pitchFamily="18" charset="2"/>
              <a:buChar char="-"/>
              <a:defRPr sz="1050"/>
            </a:lvl6pPr>
            <a:lvl7pPr marL="134541" indent="-134541">
              <a:lnSpc>
                <a:spcPct val="100000"/>
              </a:lnSpc>
              <a:spcBef>
                <a:spcPts val="0"/>
              </a:spcBef>
              <a:spcAft>
                <a:spcPts val="450"/>
              </a:spcAft>
              <a:buFont typeface="Symbol" panose="05050102010706020507" pitchFamily="18" charset="2"/>
              <a:buChar char="-"/>
              <a:defRPr sz="1200"/>
            </a:lvl7pPr>
            <a:lvl8pPr marL="270272" indent="-135731">
              <a:lnSpc>
                <a:spcPct val="100000"/>
              </a:lnSpc>
              <a:spcBef>
                <a:spcPts val="0"/>
              </a:spcBef>
              <a:spcAft>
                <a:spcPts val="450"/>
              </a:spcAft>
              <a:buFont typeface="Symbol" panose="05050102010706020507" pitchFamily="18" charset="2"/>
              <a:buChar char="-"/>
              <a:defRPr sz="105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3" name="Date Placeholder 2"/>
          <p:cNvSpPr>
            <a:spLocks noGrp="1"/>
          </p:cNvSpPr>
          <p:nvPr>
            <p:ph type="dt" sz="half" idx="10"/>
          </p:nvPr>
        </p:nvSpPr>
        <p:spPr/>
        <p:txBody>
          <a:bodyPr/>
          <a:lstStyle/>
          <a:p>
            <a:r>
              <a:rPr lang="en-US">
                <a:solidFill>
                  <a:srgbClr val="6A6A6A"/>
                </a:solidFill>
              </a:rPr>
              <a:t>5/28/2025</a:t>
            </a:r>
            <a:endParaRPr lang="en-GB">
              <a:solidFill>
                <a:srgbClr val="6A6A6A"/>
              </a:solidFill>
            </a:endParaRPr>
          </a:p>
        </p:txBody>
      </p:sp>
      <p:sp>
        <p:nvSpPr>
          <p:cNvPr id="4" name="Footer Placeholder 3"/>
          <p:cNvSpPr>
            <a:spLocks noGrp="1"/>
          </p:cNvSpPr>
          <p:nvPr>
            <p:ph type="ftr" sz="quarter" idx="11"/>
          </p:nvPr>
        </p:nvSpPr>
        <p:spPr/>
        <p:txBody>
          <a:bodyPr/>
          <a:lstStyle/>
          <a:p>
            <a:r>
              <a:rPr lang="en-GB">
                <a:solidFill>
                  <a:srgbClr val="6A6A6A"/>
                </a:solidFill>
              </a:rPr>
              <a:t>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6615117"/>
            <a:ext cx="9144000" cy="319087"/>
            <a:chOff x="0" y="6121093"/>
            <a:chExt cx="9144000" cy="318448"/>
          </a:xfrm>
        </p:grpSpPr>
        <p:pic>
          <p:nvPicPr>
            <p:cNvPr id="4" name="Picture 19"/>
            <p:cNvPicPr>
              <a:picLocks noChangeAspect="1" noChangeArrowheads="1"/>
            </p:cNvPicPr>
            <p:nvPr/>
          </p:nvPicPr>
          <p:blipFill>
            <a:blip r:embed="rId2"/>
            <a:srcRect/>
            <a:stretch>
              <a:fillRect/>
            </a:stretch>
          </p:blipFill>
          <p:spPr bwMode="auto">
            <a:xfrm>
              <a:off x="0" y="6121093"/>
              <a:ext cx="9144000" cy="243338"/>
            </a:xfrm>
            <a:prstGeom prst="rect">
              <a:avLst/>
            </a:prstGeom>
            <a:noFill/>
            <a:ln w="9525">
              <a:noFill/>
              <a:miter lim="800000"/>
              <a:headEnd/>
              <a:tailEnd/>
            </a:ln>
          </p:spPr>
        </p:pic>
        <p:sp>
          <p:nvSpPr>
            <p:cNvPr id="5" name="Text Box 15"/>
            <p:cNvSpPr txBox="1">
              <a:spLocks noChangeArrowheads="1" noChangeShapeType="1"/>
            </p:cNvSpPr>
            <p:nvPr/>
          </p:nvSpPr>
          <p:spPr bwMode="auto">
            <a:xfrm>
              <a:off x="1346200" y="6135351"/>
              <a:ext cx="6553200" cy="304190"/>
            </a:xfrm>
            <a:prstGeom prst="rect">
              <a:avLst/>
            </a:prstGeom>
            <a:noFill/>
            <a:ln w="0" algn="in">
              <a:noFill/>
              <a:miter lim="800000"/>
              <a:headEnd/>
              <a:tailEnd/>
            </a:ln>
            <a:effectLst/>
          </p:spPr>
          <p:txBody>
            <a:bodyPr lIns="36195" tIns="36195" rIns="36195" bIns="36195">
              <a:prstTxWarp prst="textNoShape">
                <a:avLst/>
              </a:prstTxWarp>
            </a:bodyPr>
            <a:lstStyle/>
            <a:p>
              <a:pPr algn="ctr" fontAlgn="auto">
                <a:spcBef>
                  <a:spcPts val="0"/>
                </a:spcBef>
                <a:spcAft>
                  <a:spcPts val="0"/>
                </a:spcAft>
                <a:defRPr/>
              </a:pPr>
              <a:r>
                <a:rPr lang="en-US" sz="900" b="1" i="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Advancing the research and academic mission of Florida International University.</a:t>
              </a:r>
            </a:p>
          </p:txBody>
        </p:sp>
      </p:grpSp>
      <p:pic>
        <p:nvPicPr>
          <p:cNvPr id="6" name="Picture 2"/>
          <p:cNvPicPr>
            <a:picLocks noChangeAspect="1" noChangeArrowheads="1"/>
          </p:cNvPicPr>
          <p:nvPr userDrawn="1"/>
        </p:nvPicPr>
        <p:blipFill>
          <a:blip r:embed="rId3"/>
          <a:srcRect/>
          <a:stretch>
            <a:fillRect/>
          </a:stretch>
        </p:blipFill>
        <p:spPr bwMode="auto">
          <a:xfrm>
            <a:off x="7924800" y="655638"/>
            <a:ext cx="1066800" cy="1020762"/>
          </a:xfrm>
          <a:prstGeom prst="rect">
            <a:avLst/>
          </a:prstGeom>
          <a:noFill/>
          <a:ln w="9525">
            <a:noFill/>
            <a:miter lim="800000"/>
            <a:headEnd/>
            <a:tailEnd/>
          </a:ln>
        </p:spPr>
      </p:pic>
      <p:pic>
        <p:nvPicPr>
          <p:cNvPr id="8" name="Picture 10"/>
          <p:cNvPicPr>
            <a:picLocks noChangeAspect="1"/>
          </p:cNvPicPr>
          <p:nvPr userDrawn="1"/>
        </p:nvPicPr>
        <p:blipFill>
          <a:blip r:embed="rId4"/>
          <a:srcRect/>
          <a:stretch>
            <a:fillRect/>
          </a:stretch>
        </p:blipFill>
        <p:spPr bwMode="auto">
          <a:xfrm>
            <a:off x="187325" y="655638"/>
            <a:ext cx="990600" cy="990600"/>
          </a:xfrm>
          <a:prstGeom prst="rect">
            <a:avLst/>
          </a:prstGeom>
          <a:noFill/>
          <a:ln w="9525">
            <a:noFill/>
            <a:miter lim="800000"/>
            <a:headEnd/>
            <a:tailEnd/>
          </a:ln>
        </p:spPr>
      </p:pic>
      <p:grpSp>
        <p:nvGrpSpPr>
          <p:cNvPr id="9" name="Group 11"/>
          <p:cNvGrpSpPr>
            <a:grpSpLocks/>
          </p:cNvGrpSpPr>
          <p:nvPr userDrawn="1"/>
        </p:nvGrpSpPr>
        <p:grpSpPr bwMode="auto">
          <a:xfrm>
            <a:off x="0" y="0"/>
            <a:ext cx="9144000" cy="609600"/>
            <a:chOff x="0" y="0"/>
            <a:chExt cx="9144001" cy="609600"/>
          </a:xfrm>
        </p:grpSpPr>
        <p:sp>
          <p:nvSpPr>
            <p:cNvPr id="10" name="Rectangle 9"/>
            <p:cNvSpPr/>
            <p:nvPr userDrawn="1"/>
          </p:nvSpPr>
          <p:spPr>
            <a:xfrm>
              <a:off x="0" y="0"/>
              <a:ext cx="9144001" cy="6096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4"/>
            <p:cNvPicPr>
              <a:picLocks noChangeAspect="1" noChangeArrowheads="1"/>
            </p:cNvPicPr>
            <p:nvPr userDrawn="1"/>
          </p:nvPicPr>
          <p:blipFill>
            <a:blip r:embed="rId5"/>
            <a:srcRect/>
            <a:stretch>
              <a:fillRect/>
            </a:stretch>
          </p:blipFill>
          <p:spPr bwMode="auto">
            <a:xfrm>
              <a:off x="3235236" y="0"/>
              <a:ext cx="2653132" cy="609600"/>
            </a:xfrm>
            <a:prstGeom prst="rect">
              <a:avLst/>
            </a:prstGeom>
            <a:noFill/>
            <a:ln w="9525">
              <a:noFill/>
              <a:miter lim="800000"/>
              <a:headEnd/>
              <a:tailEnd/>
            </a:ln>
          </p:spPr>
        </p:pic>
      </p:grpSp>
      <p:sp>
        <p:nvSpPr>
          <p:cNvPr id="7" name="Title 1"/>
          <p:cNvSpPr>
            <a:spLocks noGrp="1"/>
          </p:cNvSpPr>
          <p:nvPr>
            <p:ph type="title"/>
          </p:nvPr>
        </p:nvSpPr>
        <p:spPr>
          <a:xfrm>
            <a:off x="1219201" y="762000"/>
            <a:ext cx="6679994" cy="838200"/>
          </a:xfrm>
        </p:spPr>
        <p:txBody>
          <a:bodyPr/>
          <a:lstStyle>
            <a:lvl1pPr algn="ctr">
              <a:defRPr lang="en-US" sz="3200" b="1" kern="1200" dirty="0" smtClean="0">
                <a:solidFill>
                  <a:srgbClr val="002D62"/>
                </a:solidFill>
                <a:effectLst>
                  <a:outerShdw blurRad="38100" dist="38100" dir="2700000" algn="tl">
                    <a:srgbClr val="000000">
                      <a:alpha val="43137"/>
                    </a:srgbClr>
                  </a:outerShdw>
                </a:effectLst>
                <a:latin typeface="Century Gothic" pitchFamily="34" charset="0"/>
                <a:ea typeface="+mn-ea"/>
                <a:cs typeface="+mn-cs"/>
              </a:defRPr>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4" name="Text Placeholder 33"/>
          <p:cNvSpPr>
            <a:spLocks noGrp="1"/>
          </p:cNvSpPr>
          <p:nvPr>
            <p:ph type="body" sz="quarter" idx="10" hasCustomPrompt="1"/>
          </p:nvPr>
        </p:nvSpPr>
        <p:spPr>
          <a:xfrm>
            <a:off x="1269272" y="2435495"/>
            <a:ext cx="4697729" cy="503386"/>
          </a:xfrm>
        </p:spPr>
        <p:txBody>
          <a:bodyPr>
            <a:noAutofit/>
          </a:bodyPr>
          <a:lstStyle>
            <a:lvl1pPr>
              <a:defRPr sz="2100" baseline="0">
                <a:solidFill>
                  <a:schemeClr val="accent1"/>
                </a:solidFill>
              </a:defRPr>
            </a:lvl1pPr>
          </a:lstStyle>
          <a:p>
            <a:pPr lvl="0"/>
            <a:r>
              <a:rPr lang="en-US"/>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41"/>
            <a:ext cx="1845000" cy="313261"/>
          </a:xfrm>
          <a:prstGeom prst="rect">
            <a:avLst/>
          </a:prstGeom>
        </p:spPr>
      </p:pic>
      <p:sp>
        <p:nvSpPr>
          <p:cNvPr id="30" name="TextBox 29"/>
          <p:cNvSpPr txBox="1"/>
          <p:nvPr userDrawn="1"/>
        </p:nvSpPr>
        <p:spPr>
          <a:xfrm>
            <a:off x="1284516" y="4599464"/>
            <a:ext cx="1186340" cy="141064"/>
          </a:xfrm>
          <a:prstGeom prst="rect">
            <a:avLst/>
          </a:prstGeom>
          <a:noFill/>
        </p:spPr>
        <p:txBody>
          <a:bodyPr wrap="square" lIns="0" tIns="0" rIns="0" bIns="0" rtlCol="0">
            <a:spAutoFit/>
          </a:bodyPr>
          <a:lstStyle/>
          <a:p>
            <a:pPr fontAlgn="auto">
              <a:lnSpc>
                <a:spcPts val="1050"/>
              </a:lnSpc>
              <a:spcBef>
                <a:spcPts val="0"/>
              </a:spcBef>
              <a:spcAft>
                <a:spcPts val="0"/>
              </a:spcAft>
            </a:pPr>
            <a:r>
              <a:rPr lang="en-GB" sz="1050">
                <a:solidFill>
                  <a:srgbClr val="00355B"/>
                </a:solidFill>
                <a:latin typeface="Arial"/>
                <a:ea typeface=""/>
                <a:cs typeface=""/>
              </a:rPr>
              <a:t>www.astm.org</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6A6A6A"/>
                </a:solidFill>
              </a:rPr>
              <a:t>5/28/2025</a:t>
            </a:r>
            <a:endParaRPr lang="en-IN" dirty="0">
              <a:solidFill>
                <a:srgbClr val="6A6A6A"/>
              </a:solidFill>
            </a:endParaRPr>
          </a:p>
        </p:txBody>
      </p:sp>
      <p:sp>
        <p:nvSpPr>
          <p:cNvPr id="3" name="Footer Placeholder 2"/>
          <p:cNvSpPr>
            <a:spLocks noGrp="1"/>
          </p:cNvSpPr>
          <p:nvPr>
            <p:ph type="ftr" sz="quarter" idx="11"/>
          </p:nvPr>
        </p:nvSpPr>
        <p:spPr/>
        <p:txBody>
          <a:bodyPr/>
          <a:lstStyle/>
          <a:p>
            <a:r>
              <a:rPr lang="en-IN">
                <a:solidFill>
                  <a:srgbClr val="6A6A6A"/>
                </a:solidFill>
              </a:rPr>
              <a:t>PRESENTATION TITLE</a:t>
            </a:r>
            <a:endParaRPr lang="en-IN" dirty="0">
              <a:solidFill>
                <a:srgbClr val="6A6A6A"/>
              </a:solidFill>
            </a:endParaRPr>
          </a:p>
        </p:txBody>
      </p:sp>
      <p:sp>
        <p:nvSpPr>
          <p:cNvPr id="4" name="Slide Number Placeholder 3"/>
          <p:cNvSpPr>
            <a:spLocks noGrp="1"/>
          </p:cNvSpPr>
          <p:nvPr>
            <p:ph type="sldNum" sz="quarter" idx="12"/>
          </p:nvPr>
        </p:nvSpPr>
        <p:spPr/>
        <p:txBody>
          <a:bodyPr/>
          <a:lstStyle/>
          <a:p>
            <a:fld id="{AB8DA8E5-6163-4764-8450-20CF7DD34E6C}" type="slidenum">
              <a:rPr lang="en-IN" smtClean="0">
                <a:solidFill>
                  <a:srgbClr val="6A6A6A"/>
                </a:solidFill>
              </a:rPr>
              <a:pPr/>
              <a:t>‹#›</a:t>
            </a:fld>
            <a:endParaRPr lang="en-IN" dirty="0">
              <a:solidFill>
                <a:srgbClr val="6A6A6A"/>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8705C-1919-4455-80F0-3EF5D82E1EFA}" type="datetimeFigureOut">
              <a:rPr lang="en-US"/>
              <a:pPr>
                <a:defRPr/>
              </a:pPr>
              <a:t>1/14/26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CDFC34B-47C8-46FB-ADE9-BC6EA7D9A5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39416F3C-F7AC-4D82-B5D1-FF44B8C756D3}" type="datetimeFigureOut">
              <a:rPr lang="en-US"/>
              <a:pPr>
                <a:defRPr/>
              </a:pPr>
              <a:t>1/14/26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487D4-A805-48AE-9725-D65629DCA5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FE1927-0E28-4E84-8402-4CF21C105DD6}" type="datetimeFigureOut">
              <a:rPr lang="en-US"/>
              <a:pPr>
                <a:defRPr/>
              </a:pPr>
              <a:t>1/14/26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890A88-EA52-4FE2-B0DB-231437DE4A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587F32-90F4-417A-A201-4F583488ABE4}" type="datetimeFigureOut">
              <a:rPr lang="en-US"/>
              <a:pPr>
                <a:defRPr/>
              </a:pPr>
              <a:t>1/14/26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E2BA80-C7B1-4F0F-A821-E417510E0E0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CA74161-DE6E-42C6-A725-D05CF46A10BE}" type="datetimeFigureOut">
              <a:rPr lang="en-US"/>
              <a:pPr>
                <a:defRPr/>
              </a:pPr>
              <a:t>1/14/26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320E47-9CF9-410C-A30C-9DA3619FF3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Relationship Id="rId15" Type="http://schemas.openxmlformats.org/officeDocument/2006/relationships/slideLayout" Target="../slideLayouts/slideLayout25.xml"/><Relationship Id="rId16" Type="http://schemas.openxmlformats.org/officeDocument/2006/relationships/theme" Target="../theme/theme2.xml"/><Relationship Id="rId17"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theme" Target="../theme/theme3.xml"/><Relationship Id="rId18" Type="http://schemas.openxmlformats.org/officeDocument/2006/relationships/image" Target="../media/image15.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3977B1A-8A8D-42A2-9926-A2BAD254FE9F}" type="datetimeFigureOut">
              <a:rPr lang="en-US"/>
              <a:pPr>
                <a:defRPr/>
              </a:pPr>
              <a:t>1/14/26</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3252E808-C8BA-4202-8042-F617C283FE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58" r:id="rId6"/>
    <p:sldLayoutId id="2147483657" r:id="rId7"/>
    <p:sldLayoutId id="2147483656" r:id="rId8"/>
    <p:sldLayoutId id="2147483655" r:id="rId9"/>
    <p:sldLayoutId id="2147483680" r:id="rId10"/>
  </p:sldLayoutIdLst>
  <p:txStyles>
    <p:titleStyle>
      <a:lvl1pPr algn="ctr" rtl="0" fontAlgn="base">
        <a:spcBef>
          <a:spcPct val="0"/>
        </a:spcBef>
        <a:spcAft>
          <a:spcPct val="0"/>
        </a:spcAft>
        <a:defRPr sz="4400" b="1" kern="1200">
          <a:solidFill>
            <a:srgbClr val="002D62"/>
          </a:solidFill>
          <a:effectLst>
            <a:outerShdw blurRad="38100" dist="38100" dir="2700000" algn="tl">
              <a:srgbClr val="000000">
                <a:alpha val="43137"/>
              </a:srgbClr>
            </a:outerShdw>
          </a:effectLst>
          <a:latin typeface="Arial" panose="020B0604020202020204" pitchFamily="34" charset="0"/>
          <a:ea typeface="ＭＳ Ｐゴシック" pitchFamily="84" charset="-128"/>
          <a:cs typeface="ＭＳ Ｐゴシック" pitchFamily="84" charset="-128"/>
        </a:defRPr>
      </a:lvl1pPr>
      <a:lvl2pPr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2pPr>
      <a:lvl3pPr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3pPr>
      <a:lvl4pPr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4pPr>
      <a:lvl5pPr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b="1">
          <a:solidFill>
            <a:srgbClr val="002D62"/>
          </a:solidFill>
          <a:latin typeface="Arial"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rgbClr val="002D62"/>
          </a:solidFill>
          <a:effectLst>
            <a:outerShdw blurRad="38100" dist="38100" dir="2700000" algn="tl">
              <a:srgbClr val="000000">
                <a:alpha val="43137"/>
              </a:srgbClr>
            </a:outerShdw>
          </a:effectLst>
          <a:latin typeface="Arial" panose="020B0604020202020204" pitchFamily="34" charset="0"/>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rgbClr val="002D62"/>
          </a:solidFill>
          <a:effectLst>
            <a:outerShdw blurRad="38100" dist="38100" dir="2700000" algn="tl">
              <a:srgbClr val="000000">
                <a:alpha val="43137"/>
              </a:srgbClr>
            </a:outerShdw>
          </a:effectLst>
          <a:latin typeface="Arial" panose="020B0604020202020204" pitchFamily="34" charset="0"/>
          <a:ea typeface="ＭＳ Ｐゴシック" pitchFamily="84" charset="-128"/>
          <a:cs typeface="ＭＳ Ｐゴシック" pitchFamily="84" charset="-128"/>
        </a:defRPr>
      </a:lvl2pPr>
      <a:lvl3pPr marL="1143000" indent="-228600" algn="l" rtl="0" fontAlgn="base">
        <a:spcBef>
          <a:spcPct val="20000"/>
        </a:spcBef>
        <a:spcAft>
          <a:spcPct val="0"/>
        </a:spcAft>
        <a:buFont typeface="Arial" pitchFamily="84" charset="0"/>
        <a:buChar char="•"/>
        <a:defRPr sz="2400" kern="1200">
          <a:solidFill>
            <a:srgbClr val="002D62"/>
          </a:solidFill>
          <a:effectLst>
            <a:outerShdw blurRad="38100" dist="38100" dir="2700000" algn="tl">
              <a:srgbClr val="000000">
                <a:alpha val="43137"/>
              </a:srgbClr>
            </a:outerShdw>
          </a:effectLst>
          <a:latin typeface="Arial" panose="020B0604020202020204" pitchFamily="34" charset="0"/>
          <a:ea typeface="ＭＳ Ｐゴシック" pitchFamily="84" charset="-128"/>
          <a:cs typeface="ＭＳ Ｐゴシック" pitchFamily="84" charset="-128"/>
        </a:defRPr>
      </a:lvl3pPr>
      <a:lvl4pPr marL="1600200" indent="-228600" algn="l" rtl="0" fontAlgn="base">
        <a:spcBef>
          <a:spcPct val="20000"/>
        </a:spcBef>
        <a:spcAft>
          <a:spcPct val="0"/>
        </a:spcAft>
        <a:buFont typeface="Arial" pitchFamily="84" charset="0"/>
        <a:buChar char="–"/>
        <a:defRPr sz="2000" kern="1200">
          <a:solidFill>
            <a:srgbClr val="002D62"/>
          </a:solidFill>
          <a:effectLst>
            <a:outerShdw blurRad="38100" dist="38100" dir="2700000" algn="tl">
              <a:srgbClr val="000000">
                <a:alpha val="43137"/>
              </a:srgbClr>
            </a:outerShdw>
          </a:effectLst>
          <a:latin typeface="Arial" panose="020B0604020202020204" pitchFamily="34" charset="0"/>
          <a:ea typeface="ＭＳ Ｐゴシック" pitchFamily="84" charset="-128"/>
          <a:cs typeface="ＭＳ Ｐゴシック" pitchFamily="84" charset="-128"/>
        </a:defRPr>
      </a:lvl4pPr>
      <a:lvl5pPr marL="2057400" indent="-228600" algn="l" rtl="0" fontAlgn="base">
        <a:spcBef>
          <a:spcPct val="20000"/>
        </a:spcBef>
        <a:spcAft>
          <a:spcPct val="0"/>
        </a:spcAft>
        <a:buFont typeface="Arial" pitchFamily="84" charset="0"/>
        <a:buChar char="»"/>
        <a:defRPr sz="2000" kern="1200">
          <a:solidFill>
            <a:srgbClr val="002D62"/>
          </a:solidFill>
          <a:effectLst>
            <a:outerShdw blurRad="38100" dist="38100" dir="2700000" algn="tl">
              <a:srgbClr val="000000">
                <a:alpha val="43137"/>
              </a:srgbClr>
            </a:outerShdw>
          </a:effectLst>
          <a:latin typeface="Arial" panose="020B0604020202020204" pitchFamily="34" charset="0"/>
          <a:ea typeface="ＭＳ Ｐゴシック" pitchFamily="84" charset="-128"/>
          <a:cs typeface="ＭＳ Ｐゴシック" pitchFamily="8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a:t>First level</a:t>
            </a:r>
          </a:p>
          <a:p>
            <a:pPr lvl="2"/>
            <a:r>
              <a:rPr lang="en-US"/>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a:t>Choose Insert &gt; Header and Footer  to change Date</a:t>
            </a:r>
            <a:endParaRPr lang="en-GB"/>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a:t>Choose Insert &gt; Header and Footer  to change Presentation Title</a:t>
            </a: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a:solidFill>
                  <a:schemeClr val="tx1"/>
                </a:solidFill>
                <a:latin typeface="+mn-lt"/>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8313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15">
          <p15:clr>
            <a:srgbClr val="F26B43"/>
          </p15:clr>
        </p15:guide>
        <p15:guide id="3" pos="5545">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a:t>First level</a:t>
            </a:r>
          </a:p>
          <a:p>
            <a:pPr lvl="2"/>
            <a:r>
              <a:rPr lang="en-US"/>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525">
                <a:solidFill>
                  <a:schemeClr val="tx1"/>
                </a:solidFill>
              </a:defRPr>
            </a:lvl1pPr>
          </a:lstStyle>
          <a:p>
            <a:pPr fontAlgn="auto">
              <a:spcBef>
                <a:spcPts val="0"/>
              </a:spcBef>
              <a:spcAft>
                <a:spcPts val="0"/>
              </a:spcAft>
            </a:pPr>
            <a:r>
              <a:rPr lang="en-US" smtClean="0">
                <a:solidFill>
                  <a:srgbClr val="6A6A6A"/>
                </a:solidFill>
                <a:latin typeface="Arial"/>
                <a:ea typeface=""/>
                <a:cs typeface=""/>
              </a:rPr>
              <a:t>5/28/2025</a:t>
            </a:r>
            <a:endParaRPr lang="en-GB">
              <a:solidFill>
                <a:srgbClr val="6A6A6A"/>
              </a:solidFill>
              <a:latin typeface="Arial"/>
              <a:ea typeface=""/>
              <a:cs typeface=""/>
            </a:endParaRPr>
          </a:p>
        </p:txBody>
      </p:sp>
      <p:sp>
        <p:nvSpPr>
          <p:cNvPr id="5" name="Footer Placeholder 4"/>
          <p:cNvSpPr>
            <a:spLocks noGrp="1"/>
          </p:cNvSpPr>
          <p:nvPr>
            <p:ph type="ftr" sz="quarter" idx="3"/>
          </p:nvPr>
        </p:nvSpPr>
        <p:spPr>
          <a:xfrm>
            <a:off x="1872000" y="6539370"/>
            <a:ext cx="3150000" cy="122611"/>
          </a:xfrm>
          <a:prstGeom prst="rect">
            <a:avLst/>
          </a:prstGeom>
        </p:spPr>
        <p:txBody>
          <a:bodyPr vert="horz" lIns="0" tIns="0" rIns="0" bIns="0" rtlCol="0" anchor="ctr"/>
          <a:lstStyle>
            <a:lvl1pPr algn="ctr">
              <a:defRPr sz="525">
                <a:solidFill>
                  <a:schemeClr val="tx1"/>
                </a:solidFill>
              </a:defRPr>
            </a:lvl1pPr>
          </a:lstStyle>
          <a:p>
            <a:pPr fontAlgn="auto">
              <a:spcBef>
                <a:spcPts val="0"/>
              </a:spcBef>
              <a:spcAft>
                <a:spcPts val="0"/>
              </a:spcAft>
            </a:pPr>
            <a:r>
              <a:rPr lang="en-GB" smtClean="0">
                <a:solidFill>
                  <a:srgbClr val="6A6A6A"/>
                </a:solidFill>
                <a:latin typeface="Arial"/>
                <a:ea typeface=""/>
                <a:cs typeface=""/>
              </a:rPr>
              <a:t>PRESENTATION TITLE</a:t>
            </a:r>
            <a:endParaRPr lang="en-GB">
              <a:solidFill>
                <a:srgbClr val="6A6A6A"/>
              </a:solidFill>
              <a:latin typeface="Arial"/>
              <a:ea typeface=""/>
              <a:cs typeface=""/>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525">
                <a:solidFill>
                  <a:schemeClr val="tx1"/>
                </a:solidFill>
              </a:defRPr>
            </a:lvl1pPr>
          </a:lstStyle>
          <a:p>
            <a:pPr fontAlgn="auto">
              <a:spcBef>
                <a:spcPts val="0"/>
              </a:spcBef>
              <a:spcAft>
                <a:spcPts val="0"/>
              </a:spcAft>
            </a:pPr>
            <a:fld id="{AD3FAF27-8B82-4449-B01B-BEC948125F21}" type="slidenum">
              <a:rPr lang="en-GB" smtClean="0">
                <a:solidFill>
                  <a:srgbClr val="6A6A6A"/>
                </a:solidFill>
                <a:latin typeface="Arial"/>
                <a:ea typeface=""/>
                <a:cs typeface=""/>
              </a:rPr>
              <a:pPr fontAlgn="auto">
                <a:spcBef>
                  <a:spcPts val="0"/>
                </a:spcBef>
                <a:spcAft>
                  <a:spcPts val="0"/>
                </a:spcAft>
              </a:pPr>
              <a:t>‹#›</a:t>
            </a:fld>
            <a:endParaRPr lang="en-GB">
              <a:solidFill>
                <a:srgbClr val="6A6A6A"/>
              </a:solidFill>
              <a:latin typeface="Arial"/>
              <a:ea typeface=""/>
              <a:cs typeface=""/>
            </a:endParaRPr>
          </a:p>
        </p:txBody>
      </p:sp>
      <p:sp>
        <p:nvSpPr>
          <p:cNvPr id="15" name="TextBox 14"/>
          <p:cNvSpPr txBox="1"/>
          <p:nvPr/>
        </p:nvSpPr>
        <p:spPr>
          <a:xfrm>
            <a:off x="341314" y="6538869"/>
            <a:ext cx="1035687" cy="80791"/>
          </a:xfrm>
          <a:prstGeom prst="rect">
            <a:avLst/>
          </a:prstGeom>
          <a:noFill/>
        </p:spPr>
        <p:txBody>
          <a:bodyPr wrap="square" lIns="0" tIns="0" rIns="0" bIns="0" rtlCol="0">
            <a:spAutoFit/>
          </a:bodyPr>
          <a:lstStyle/>
          <a:p>
            <a:pPr fontAlgn="auto">
              <a:spcBef>
                <a:spcPts val="0"/>
              </a:spcBef>
              <a:spcAft>
                <a:spcPts val="0"/>
              </a:spcAft>
            </a:pPr>
            <a:r>
              <a:rPr lang="en-GB" sz="525">
                <a:solidFill>
                  <a:srgbClr val="6A6A6A"/>
                </a:solidFill>
                <a:latin typeface="Arial"/>
                <a:ea typeface=""/>
                <a:cs typeface=""/>
              </a:rPr>
              <a:t>© ASTM International </a:t>
            </a:r>
          </a:p>
        </p:txBody>
      </p:sp>
      <p:cxnSp>
        <p:nvCxnSpPr>
          <p:cNvPr id="9" name="Straight Connector 8"/>
          <p:cNvCxnSpPr/>
          <p:nvPr/>
        </p:nvCxnSpPr>
        <p:spPr>
          <a:xfrm>
            <a:off x="341314"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960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p:txStyles>
    <p:titleStyle>
      <a:lvl1pPr algn="l" defTabSz="685800" rtl="0" eaLnBrk="1" latinLnBrk="0" hangingPunct="1">
        <a:lnSpc>
          <a:spcPts val="2250"/>
        </a:lnSpc>
        <a:spcBef>
          <a:spcPct val="0"/>
        </a:spcBef>
        <a:buNone/>
        <a:defRPr sz="21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136922" indent="-136922" algn="l" defTabSz="685800"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2pPr>
      <a:lvl3pPr marL="333375" indent="-127397" algn="l" defTabSz="685800"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15">
          <p15:clr>
            <a:srgbClr val="F26B43"/>
          </p15:clr>
        </p15:guide>
        <p15:guide id="3" pos="5545">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app=desktop&amp;v=fK1gWMgkCO0" TargetMode="External"/><Relationship Id="rId4" Type="http://schemas.openxmlformats.org/officeDocument/2006/relationships/hyperlink" Target="https://www.ncbi.nlm.nih.gov/pmc/articles/PMC5830794/" TargetMode="External"/><Relationship Id="rId5" Type="http://schemas.openxmlformats.org/officeDocument/2006/relationships/hyperlink" Target="https://www.youtube.com/watch?v=pC4678RC2jI" TargetMode="External"/><Relationship Id="rId6" Type="http://schemas.openxmlformats.org/officeDocument/2006/relationships/hyperlink" Target="https://inomics.com/terms/stag-hunt-1537413" TargetMode="External"/><Relationship Id="rId7" Type="http://schemas.openxmlformats.org/officeDocument/2006/relationships/hyperlink" Target="https://doi.org/10.1017/CBO9780511754043.011" TargetMode="External"/><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64E63A-2470-8E46-8E3B-1A679A631854}"/>
              </a:ext>
            </a:extLst>
          </p:cNvPr>
          <p:cNvSpPr txBox="1"/>
          <p:nvPr/>
        </p:nvSpPr>
        <p:spPr>
          <a:xfrm>
            <a:off x="0" y="5013176"/>
            <a:ext cx="9144000" cy="1800200"/>
          </a:xfrm>
          <a:prstGeom prst="rect">
            <a:avLst/>
          </a:prstGeom>
          <a:solidFill>
            <a:schemeClr val="tx1">
              <a:lumMod val="50000"/>
              <a:alpha val="90000"/>
            </a:schemeClr>
          </a:solidFill>
        </p:spPr>
        <p:txBody>
          <a:bodyPr wrap="square" lIns="171450" tIns="171450" rIns="0" bIns="0" rtlCol="0" anchor="t">
            <a:noAutofit/>
          </a:bodyPr>
          <a:lstStyle/>
          <a:p>
            <a:pPr defTabSz="685800" fontAlgn="auto">
              <a:spcBef>
                <a:spcPts val="0"/>
              </a:spcBef>
              <a:spcAft>
                <a:spcPts val="450"/>
              </a:spcAft>
            </a:pPr>
            <a:r>
              <a:rPr lang="en-US" sz="2100" dirty="0">
                <a:solidFill>
                  <a:srgbClr val="FFFFFF"/>
                </a:solidFill>
                <a:latin typeface="Arial"/>
                <a:ea typeface="+mn-ea"/>
                <a:cs typeface="Arial"/>
              </a:rPr>
              <a:t>Module 3: </a:t>
            </a:r>
            <a:r>
              <a:rPr lang="en-US" sz="2100" dirty="0">
                <a:solidFill>
                  <a:srgbClr val="00B0F0"/>
                </a:solidFill>
                <a:latin typeface="Arial"/>
                <a:ea typeface="+mn-ea"/>
                <a:cs typeface="Arial"/>
              </a:rPr>
              <a:t> </a:t>
            </a:r>
            <a:r>
              <a:rPr lang="en-US" sz="2100" dirty="0" smtClean="0">
                <a:solidFill>
                  <a:srgbClr val="00B0F0"/>
                </a:solidFill>
                <a:latin typeface="Arial"/>
                <a:ea typeface="+mn-ea"/>
                <a:cs typeface="Arial"/>
              </a:rPr>
              <a:t>Application of Game Theory, Trust Constructs, and Cross Cultural Competencies to Promote Cooperation in Voluntary Standards </a:t>
            </a:r>
            <a:endParaRPr lang="en-US" sz="2100" dirty="0">
              <a:solidFill>
                <a:srgbClr val="00B0F0"/>
              </a:solidFill>
              <a:latin typeface="Arial"/>
              <a:ea typeface="+mn-ea"/>
              <a:cs typeface="Arial"/>
            </a:endParaRPr>
          </a:p>
          <a:p>
            <a:pPr defTabSz="685800" fontAlgn="auto">
              <a:spcBef>
                <a:spcPts val="0"/>
              </a:spcBef>
              <a:spcAft>
                <a:spcPts val="0"/>
              </a:spcAft>
            </a:pPr>
            <a:r>
              <a:rPr lang="en-US" sz="1050" dirty="0">
                <a:solidFill>
                  <a:srgbClr val="FFFFFF"/>
                </a:solidFill>
                <a:latin typeface="Arial"/>
                <a:ea typeface="+mn-ea"/>
                <a:cs typeface="Arial"/>
              </a:rPr>
              <a:t>Joseph Sinicrope</a:t>
            </a:r>
          </a:p>
          <a:p>
            <a:pPr defTabSz="685800" fontAlgn="auto">
              <a:spcBef>
                <a:spcPts val="0"/>
              </a:spcBef>
              <a:spcAft>
                <a:spcPts val="0"/>
              </a:spcAft>
            </a:pPr>
            <a:r>
              <a:rPr lang="en-US" sz="1050" dirty="0">
                <a:solidFill>
                  <a:srgbClr val="FFFFFF"/>
                </a:solidFill>
                <a:latin typeface="Arial"/>
                <a:ea typeface="+mn-ea"/>
                <a:cs typeface="Arial"/>
              </a:rPr>
              <a:t>Research Scientist, FIU Applied Research Center</a:t>
            </a:r>
          </a:p>
          <a:p>
            <a:pPr defTabSz="685800" fontAlgn="auto">
              <a:spcBef>
                <a:spcPts val="0"/>
              </a:spcBef>
              <a:spcAft>
                <a:spcPts val="0"/>
              </a:spcAft>
            </a:pPr>
            <a:r>
              <a:rPr lang="en-US" sz="1050" dirty="0">
                <a:solidFill>
                  <a:srgbClr val="FFFFFF"/>
                </a:solidFill>
                <a:latin typeface="Arial"/>
                <a:ea typeface="+mn-ea"/>
                <a:cs typeface="Arial"/>
              </a:rPr>
              <a:t>Chair, Committee on Technical Committee Operations</a:t>
            </a:r>
          </a:p>
          <a:p>
            <a:pPr defTabSz="685800" fontAlgn="auto">
              <a:spcBef>
                <a:spcPts val="0"/>
              </a:spcBef>
              <a:spcAft>
                <a:spcPts val="0"/>
              </a:spcAft>
            </a:pPr>
            <a:r>
              <a:rPr lang="en-US" sz="1050" dirty="0">
                <a:solidFill>
                  <a:srgbClr val="FFFFFF"/>
                </a:solidFill>
                <a:latin typeface="Arial"/>
                <a:ea typeface="+mn-ea"/>
                <a:cs typeface="Arial"/>
              </a:rPr>
              <a:t>Vice Chair, E10 Committee on Nuclear Technology and Applications</a:t>
            </a:r>
          </a:p>
          <a:p>
            <a:pPr defTabSz="685800" fontAlgn="auto">
              <a:spcBef>
                <a:spcPts val="0"/>
              </a:spcBef>
              <a:spcAft>
                <a:spcPts val="0"/>
              </a:spcAft>
            </a:pPr>
            <a:r>
              <a:rPr lang="en-US" sz="1050" dirty="0">
                <a:solidFill>
                  <a:srgbClr val="FFFFFF"/>
                </a:solidFill>
                <a:latin typeface="Arial"/>
                <a:ea typeface="+mn-ea"/>
                <a:cs typeface="Arial"/>
              </a:rPr>
              <a:t>Chair, E10.03 Committee on Decommissioning of Nuclear Facilities and Components </a:t>
            </a:r>
            <a:endParaRPr lang="es-PE" sz="1050" dirty="0">
              <a:solidFill>
                <a:srgbClr val="FFFFFF"/>
              </a:solidFill>
              <a:latin typeface="Arial" panose="020B0604020202020204" pitchFamily="34" charset="0"/>
              <a:ea typeface="+mn-ea"/>
              <a:cs typeface="+mn-cs"/>
            </a:endParaRPr>
          </a:p>
        </p:txBody>
      </p:sp>
    </p:spTree>
    <p:extLst>
      <p:ext uri="{BB962C8B-B14F-4D97-AF65-F5344CB8AC3E}">
        <p14:creationId xmlns:p14="http://schemas.microsoft.com/office/powerpoint/2010/main" val="3619132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6681D565-A1C5-8B93-73BA-8493C85064EA}"/>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nSpc>
                <a:spcPct val="90000"/>
              </a:lnSpc>
            </a:pPr>
            <a:r>
              <a:rPr lang="en-US" sz="2900">
                <a:solidFill>
                  <a:schemeClr val="tx1"/>
                </a:solidFill>
              </a:rPr>
              <a:t>Cross Cultural Competence: Observation</a:t>
            </a:r>
          </a:p>
        </p:txBody>
      </p:sp>
      <p:pic>
        <p:nvPicPr>
          <p:cNvPr id="3" name="Picture 2" descr="Marines check in to dine at the 12th Marines Mess Hall at Camp Hansen, Okinawa, Oct. 12, 2018.">
            <a:extLst>
              <a:ext uri="{FF2B5EF4-FFF2-40B4-BE49-F238E27FC236}">
                <a16:creationId xmlns="" xmlns:a16="http://schemas.microsoft.com/office/drawing/2014/main" id="{92852FBC-E2DF-D478-77EF-9DD8BF2F0298}"/>
              </a:ext>
            </a:extLst>
          </p:cNvPr>
          <p:cNvPicPr>
            <a:picLocks noChangeAspect="1"/>
          </p:cNvPicPr>
          <p:nvPr/>
        </p:nvPicPr>
        <p:blipFill>
          <a:blip r:embed="rId2"/>
          <a:srcRect t="18613" b="164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 xmlns:a16="http://schemas.microsoft.com/office/drawing/2014/main" id="{F3CD1614-7F25-EC3E-9926-C9A6B7FA1A25}"/>
              </a:ext>
            </a:extLst>
          </p:cNvPr>
          <p:cNvSpPr>
            <a:spLocks noGrp="1"/>
          </p:cNvSpPr>
          <p:nvPr>
            <p:ph sz="quarter" idx="15"/>
          </p:nvPr>
        </p:nvSpPr>
        <p:spPr>
          <a:xfrm>
            <a:off x="2700396" y="3815196"/>
            <a:ext cx="6341422" cy="3013795"/>
          </a:xfrm>
        </p:spPr>
        <p:txBody>
          <a:bodyPr vert="horz" lIns="91440" tIns="45720" rIns="91440" bIns="45720" rtlCol="0" anchor="ctr">
            <a:noAutofit/>
          </a:bodyPr>
          <a:lstStyle/>
          <a:p>
            <a:pPr indent="-228600">
              <a:lnSpc>
                <a:spcPct val="90000"/>
              </a:lnSpc>
              <a:buFont typeface="Arial" panose="020B0604020202020204" pitchFamily="34" charset="0"/>
              <a:buChar char="•"/>
            </a:pPr>
            <a:r>
              <a:rPr lang="en-US" dirty="0">
                <a:solidFill>
                  <a:srgbClr val="10253F"/>
                </a:solidFill>
              </a:rPr>
              <a:t>Observation – Interpreting the Cultural landscape</a:t>
            </a:r>
            <a:endParaRPr lang="en-US" dirty="0">
              <a:solidFill>
                <a:srgbClr val="10253F"/>
              </a:solidFill>
              <a:cs typeface="Arial"/>
            </a:endParaRPr>
          </a:p>
          <a:p>
            <a:pPr indent="-228600">
              <a:lnSpc>
                <a:spcPct val="90000"/>
              </a:lnSpc>
              <a:buFont typeface="Arial" panose="020B0604020202020204" pitchFamily="34" charset="0"/>
              <a:buChar char="•"/>
            </a:pPr>
            <a:r>
              <a:rPr lang="en-US" dirty="0">
                <a:solidFill>
                  <a:srgbClr val="10253F"/>
                </a:solidFill>
              </a:rPr>
              <a:t>An intentional process to gain awareness. Slow down, look closely and question each component of the scene</a:t>
            </a:r>
            <a:endParaRPr lang="en-US">
              <a:solidFill>
                <a:srgbClr val="10253F"/>
              </a:solidFill>
              <a:cs typeface="Arial"/>
            </a:endParaRPr>
          </a:p>
          <a:p>
            <a:pPr indent="-228600">
              <a:lnSpc>
                <a:spcPct val="90000"/>
              </a:lnSpc>
              <a:buFont typeface="Arial" panose="020B0604020202020204" pitchFamily="34" charset="0"/>
              <a:buChar char="•"/>
            </a:pPr>
            <a:r>
              <a:rPr lang="en-US" dirty="0">
                <a:solidFill>
                  <a:srgbClr val="10253F"/>
                </a:solidFill>
              </a:rPr>
              <a:t>Knowing what to look for and how to interpret what you are looking at are key components to observation</a:t>
            </a:r>
            <a:endParaRPr lang="en-US" dirty="0">
              <a:solidFill>
                <a:srgbClr val="10253F"/>
              </a:solidFill>
              <a:cs typeface="Arial"/>
            </a:endParaRPr>
          </a:p>
          <a:p>
            <a:pPr indent="-228600">
              <a:lnSpc>
                <a:spcPct val="90000"/>
              </a:lnSpc>
              <a:buFont typeface="Arial" panose="020B0604020202020204" pitchFamily="34" charset="0"/>
              <a:buChar char="•"/>
            </a:pPr>
            <a:r>
              <a:rPr lang="en-US" dirty="0">
                <a:solidFill>
                  <a:srgbClr val="10253F"/>
                </a:solidFill>
              </a:rPr>
              <a:t>Common Pitfalls: </a:t>
            </a:r>
            <a:endParaRPr lang="en-US">
              <a:solidFill>
                <a:srgbClr val="10253F"/>
              </a:solidFill>
              <a:cs typeface="Arial"/>
            </a:endParaRPr>
          </a:p>
          <a:p>
            <a:pPr lvl="1" indent="-228600">
              <a:lnSpc>
                <a:spcPct val="90000"/>
              </a:lnSpc>
              <a:buClr>
                <a:srgbClr val="6A6A6A"/>
              </a:buClr>
              <a:buFont typeface="Courier New" panose="020B0604020202020204" pitchFamily="34" charset="0"/>
              <a:buChar char="o"/>
            </a:pPr>
            <a:r>
              <a:rPr lang="en-US" sz="1600" dirty="0">
                <a:solidFill>
                  <a:srgbClr val="10253F"/>
                </a:solidFill>
              </a:rPr>
              <a:t>Mirror imaging – interpreting what you’re seeing through your own cultural lens, background and experience - things you take for granted may not be true here </a:t>
            </a:r>
            <a:endParaRPr lang="en-US" sz="1600">
              <a:solidFill>
                <a:srgbClr val="10253F"/>
              </a:solidFill>
              <a:cs typeface="Arial"/>
            </a:endParaRPr>
          </a:p>
          <a:p>
            <a:pPr lvl="1" indent="-228600">
              <a:lnSpc>
                <a:spcPct val="90000"/>
              </a:lnSpc>
              <a:buClr>
                <a:srgbClr val="6A6A6A"/>
              </a:buClr>
              <a:buFont typeface="Courier New" panose="020B0604020202020204" pitchFamily="34" charset="0"/>
              <a:buChar char="o"/>
            </a:pPr>
            <a:r>
              <a:rPr lang="en-US" sz="1600" dirty="0">
                <a:solidFill>
                  <a:srgbClr val="10253F"/>
                </a:solidFill>
              </a:rPr>
              <a:t>Looking without seeing</a:t>
            </a:r>
            <a:endParaRPr lang="en-US" sz="1600">
              <a:solidFill>
                <a:srgbClr val="10253F"/>
              </a:solidFill>
              <a:cs typeface="Arial"/>
            </a:endParaRPr>
          </a:p>
          <a:p>
            <a:pPr lvl="1" indent="-228600">
              <a:lnSpc>
                <a:spcPct val="90000"/>
              </a:lnSpc>
              <a:buClr>
                <a:srgbClr val="6A6A6A"/>
              </a:buClr>
              <a:buFont typeface="Courier New" panose="020B0604020202020204" pitchFamily="34" charset="0"/>
              <a:buChar char="o"/>
            </a:pPr>
            <a:r>
              <a:rPr lang="en-US" sz="1600" dirty="0">
                <a:solidFill>
                  <a:srgbClr val="10253F"/>
                </a:solidFill>
              </a:rPr>
              <a:t>Adaptation – ceasing to notice</a:t>
            </a:r>
            <a:endParaRPr lang="en-US" sz="1600">
              <a:solidFill>
                <a:srgbClr val="10253F"/>
              </a:solidFill>
              <a:cs typeface="Arial"/>
            </a:endParaRPr>
          </a:p>
          <a:p>
            <a:pPr indent="-228600">
              <a:lnSpc>
                <a:spcPct val="90000"/>
              </a:lnSpc>
              <a:buFont typeface="Arial" panose="020B0604020202020204" pitchFamily="34" charset="0"/>
              <a:buChar char="•"/>
            </a:pPr>
            <a:endParaRPr lang="en-US" sz="1200" dirty="0"/>
          </a:p>
        </p:txBody>
      </p:sp>
      <p:sp>
        <p:nvSpPr>
          <p:cNvPr id="2" name="Date Placeholder 1">
            <a:extLst>
              <a:ext uri="{FF2B5EF4-FFF2-40B4-BE49-F238E27FC236}">
                <a16:creationId xmlns="" xmlns:a16="http://schemas.microsoft.com/office/drawing/2014/main" id="{1EB39B9E-1E30-1C7E-3165-979B72671BEC}"/>
              </a:ext>
            </a:extLst>
          </p:cNvPr>
          <p:cNvSpPr>
            <a:spLocks noGrp="1"/>
          </p:cNvSpPr>
          <p:nvPr>
            <p:ph type="dt" sz="half" idx="10"/>
          </p:nvPr>
        </p:nvSpPr>
        <p:spPr>
          <a:xfrm>
            <a:off x="360759" y="6356350"/>
            <a:ext cx="2057400" cy="365125"/>
          </a:xfrm>
        </p:spPr>
        <p:txBody>
          <a:bodyPr vert="horz" lIns="91440" tIns="45720" rIns="91440" bIns="45720" rtlCol="0" anchor="ctr">
            <a:normAutofit/>
          </a:bodyPr>
          <a:lstStyle/>
          <a:p>
            <a:pPr algn="l" fontAlgn="auto">
              <a:lnSpc>
                <a:spcPct val="90000"/>
              </a:lnSpc>
              <a:spcBef>
                <a:spcPts val="0"/>
              </a:spcBef>
              <a:spcAft>
                <a:spcPts val="600"/>
              </a:spcAft>
              <a:defRPr/>
            </a:pPr>
            <a:r>
              <a:rPr lang="en-US" sz="900">
                <a:solidFill>
                  <a:schemeClr val="tx1">
                    <a:lumMod val="75000"/>
                    <a:lumOff val="25000"/>
                  </a:schemeClr>
                </a:solidFill>
                <a:latin typeface="Calibri" panose="020F0502020204030204"/>
                <a:ea typeface="+mn-ea"/>
                <a:cs typeface="+mn-cs"/>
              </a:rPr>
              <a:t>Choose Insert &gt; Header and Footer  to change Date</a:t>
            </a:r>
          </a:p>
        </p:txBody>
      </p:sp>
      <p:sp>
        <p:nvSpPr>
          <p:cNvPr id="4" name="Slide Number Placeholder 3">
            <a:extLst>
              <a:ext uri="{FF2B5EF4-FFF2-40B4-BE49-F238E27FC236}">
                <a16:creationId xmlns="" xmlns:a16="http://schemas.microsoft.com/office/drawing/2014/main" id="{779C9448-A7C1-BC10-FE37-F9C0B629B9BB}"/>
              </a:ext>
            </a:extLst>
          </p:cNvPr>
          <p:cNvSpPr>
            <a:spLocks noGrp="1"/>
          </p:cNvSpPr>
          <p:nvPr>
            <p:ph type="sldNum" sz="quarter" idx="12"/>
          </p:nvPr>
        </p:nvSpPr>
        <p:spPr>
          <a:xfrm>
            <a:off x="6648450" y="6356350"/>
            <a:ext cx="2057400" cy="365125"/>
          </a:xfrm>
        </p:spPr>
        <p:txBody>
          <a:bodyPr vert="horz" lIns="91440" tIns="45720" rIns="91440" bIns="45720" rtlCol="0" anchor="ctr">
            <a:normAutofit/>
          </a:bodyPr>
          <a:lstStyle/>
          <a:p>
            <a:pPr fontAlgn="auto">
              <a:spcBef>
                <a:spcPts val="0"/>
              </a:spcBef>
              <a:spcAft>
                <a:spcPts val="600"/>
              </a:spcAft>
              <a:defRPr/>
            </a:pPr>
            <a:fld id="{AD3FAF27-8B82-4449-B01B-BEC948125F21}" type="slidenum">
              <a:rPr lang="en-US" sz="1000">
                <a:solidFill>
                  <a:schemeClr val="tx1">
                    <a:lumMod val="75000"/>
                    <a:lumOff val="25000"/>
                  </a:schemeClr>
                </a:solidFill>
                <a:latin typeface="Calibri" panose="020F0502020204030204"/>
                <a:ea typeface="+mn-ea"/>
                <a:cs typeface="+mn-cs"/>
              </a:rPr>
              <a:pPr fontAlgn="auto">
                <a:spcBef>
                  <a:spcPts val="0"/>
                </a:spcBef>
                <a:spcAft>
                  <a:spcPts val="600"/>
                </a:spcAft>
                <a:defRPr/>
              </a:pPr>
              <a:t>10</a:t>
            </a:fld>
            <a:endParaRPr lang="en-US" sz="1000">
              <a:solidFill>
                <a:schemeClr val="tx1">
                  <a:lumMod val="75000"/>
                  <a:lumOff val="25000"/>
                </a:schemeClr>
              </a:solidFill>
              <a:latin typeface="Calibri" panose="020F0502020204030204"/>
              <a:ea typeface="+mn-ea"/>
              <a:cs typeface="+mn-cs"/>
            </a:endParaRPr>
          </a:p>
        </p:txBody>
      </p:sp>
    </p:spTree>
    <p:extLst>
      <p:ext uri="{BB962C8B-B14F-4D97-AF65-F5344CB8AC3E}">
        <p14:creationId xmlns:p14="http://schemas.microsoft.com/office/powerpoint/2010/main" val="166157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3F5C1C3-DFBE-E5A9-E69E-E15BF0FB2232}"/>
              </a:ext>
            </a:extLst>
          </p:cNvPr>
          <p:cNvSpPr>
            <a:spLocks noGrp="1"/>
          </p:cNvSpPr>
          <p:nvPr>
            <p:ph type="dt" sz="half" idx="10"/>
          </p:nvPr>
        </p:nvSpPr>
        <p:spPr/>
        <p:txBody>
          <a:bodyPr/>
          <a:lstStyle/>
          <a:p>
            <a:r>
              <a:rPr lang="en-US"/>
              <a:t>Choose Insert &gt; Header and Footer  to change Date</a:t>
            </a:r>
            <a:endParaRPr lang="en-GB"/>
          </a:p>
        </p:txBody>
      </p:sp>
      <p:sp>
        <p:nvSpPr>
          <p:cNvPr id="4" name="Slide Number Placeholder 3">
            <a:extLst>
              <a:ext uri="{FF2B5EF4-FFF2-40B4-BE49-F238E27FC236}">
                <a16:creationId xmlns="" xmlns:a16="http://schemas.microsoft.com/office/drawing/2014/main" id="{73ED8138-323B-B5A3-C781-6D020970A7D4}"/>
              </a:ext>
            </a:extLst>
          </p:cNvPr>
          <p:cNvSpPr>
            <a:spLocks noGrp="1"/>
          </p:cNvSpPr>
          <p:nvPr>
            <p:ph type="sldNum" sz="quarter" idx="12"/>
          </p:nvPr>
        </p:nvSpPr>
        <p:spPr/>
        <p:txBody>
          <a:bodyPr/>
          <a:lstStyle/>
          <a:p>
            <a:fld id="{AD3FAF27-8B82-4449-B01B-BEC948125F21}" type="slidenum">
              <a:rPr lang="en-GB" smtClean="0"/>
              <a:t>11</a:t>
            </a:fld>
            <a:endParaRPr lang="en-GB"/>
          </a:p>
        </p:txBody>
      </p:sp>
      <p:sp>
        <p:nvSpPr>
          <p:cNvPr id="6" name="Title 5">
            <a:extLst>
              <a:ext uri="{FF2B5EF4-FFF2-40B4-BE49-F238E27FC236}">
                <a16:creationId xmlns="" xmlns:a16="http://schemas.microsoft.com/office/drawing/2014/main" id="{E621524C-573C-93E8-3A7D-2EE40563D821}"/>
              </a:ext>
            </a:extLst>
          </p:cNvPr>
          <p:cNvSpPr>
            <a:spLocks noGrp="1"/>
          </p:cNvSpPr>
          <p:nvPr>
            <p:ph type="title"/>
          </p:nvPr>
        </p:nvSpPr>
        <p:spPr>
          <a:xfrm>
            <a:off x="128251" y="323850"/>
            <a:ext cx="7880309" cy="855150"/>
          </a:xfrm>
        </p:spPr>
        <p:txBody>
          <a:bodyPr/>
          <a:lstStyle/>
          <a:p>
            <a:r>
              <a:rPr lang="en-US" dirty="0">
                <a:cs typeface="Arial"/>
              </a:rPr>
              <a:t>Cross Cultural Competence: Suspending Judgment</a:t>
            </a:r>
          </a:p>
        </p:txBody>
      </p:sp>
      <p:pic>
        <p:nvPicPr>
          <p:cNvPr id="12" name="Picture 11" descr="A diagram of a decision&#10;&#10;Description automatically generated">
            <a:extLst>
              <a:ext uri="{FF2B5EF4-FFF2-40B4-BE49-F238E27FC236}">
                <a16:creationId xmlns="" xmlns:a16="http://schemas.microsoft.com/office/drawing/2014/main" id="{1BA58AE4-B5FA-AEDD-27CD-C69AE9CE00FB}"/>
              </a:ext>
            </a:extLst>
          </p:cNvPr>
          <p:cNvPicPr>
            <a:picLocks noChangeAspect="1"/>
          </p:cNvPicPr>
          <p:nvPr/>
        </p:nvPicPr>
        <p:blipFill>
          <a:blip r:embed="rId2"/>
          <a:stretch>
            <a:fillRect/>
          </a:stretch>
        </p:blipFill>
        <p:spPr>
          <a:xfrm>
            <a:off x="1269909" y="1486718"/>
            <a:ext cx="6889172" cy="4864395"/>
          </a:xfrm>
          <a:prstGeom prst="rect">
            <a:avLst/>
          </a:prstGeom>
        </p:spPr>
      </p:pic>
    </p:spTree>
    <p:extLst>
      <p:ext uri="{BB962C8B-B14F-4D97-AF65-F5344CB8AC3E}">
        <p14:creationId xmlns:p14="http://schemas.microsoft.com/office/powerpoint/2010/main" val="25220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D3E0A56-9D28-0089-1E43-42996F6EA646}"/>
              </a:ext>
            </a:extLst>
          </p:cNvPr>
          <p:cNvSpPr>
            <a:spLocks noGrp="1"/>
          </p:cNvSpPr>
          <p:nvPr>
            <p:ph type="dt" sz="half" idx="10"/>
          </p:nvPr>
        </p:nvSpPr>
        <p:spPr/>
        <p:txBody>
          <a:bodyPr/>
          <a:lstStyle/>
          <a:p>
            <a:r>
              <a:rPr lang="en-US"/>
              <a:t>Choose Insert &gt; Header and Footer  to change Date</a:t>
            </a:r>
            <a:endParaRPr lang="en-GB"/>
          </a:p>
        </p:txBody>
      </p:sp>
      <p:sp>
        <p:nvSpPr>
          <p:cNvPr id="4" name="Slide Number Placeholder 3">
            <a:extLst>
              <a:ext uri="{FF2B5EF4-FFF2-40B4-BE49-F238E27FC236}">
                <a16:creationId xmlns="" xmlns:a16="http://schemas.microsoft.com/office/drawing/2014/main" id="{ADA23367-9295-9B3F-4A1B-CEF34A395C7D}"/>
              </a:ext>
            </a:extLst>
          </p:cNvPr>
          <p:cNvSpPr>
            <a:spLocks noGrp="1"/>
          </p:cNvSpPr>
          <p:nvPr>
            <p:ph type="sldNum" sz="quarter" idx="12"/>
          </p:nvPr>
        </p:nvSpPr>
        <p:spPr/>
        <p:txBody>
          <a:bodyPr/>
          <a:lstStyle/>
          <a:p>
            <a:fld id="{AD3FAF27-8B82-4449-B01B-BEC948125F21}" type="slidenum">
              <a:rPr lang="en-GB" smtClean="0"/>
              <a:t>12</a:t>
            </a:fld>
            <a:endParaRPr lang="en-GB"/>
          </a:p>
        </p:txBody>
      </p:sp>
      <p:sp>
        <p:nvSpPr>
          <p:cNvPr id="10" name="Title 5">
            <a:extLst>
              <a:ext uri="{FF2B5EF4-FFF2-40B4-BE49-F238E27FC236}">
                <a16:creationId xmlns="" xmlns:a16="http://schemas.microsoft.com/office/drawing/2014/main" id="{225587C1-1907-9C1C-FBE7-9469840826C3}"/>
              </a:ext>
            </a:extLst>
          </p:cNvPr>
          <p:cNvSpPr txBox="1">
            <a:spLocks/>
          </p:cNvSpPr>
          <p:nvPr/>
        </p:nvSpPr>
        <p:spPr>
          <a:xfrm>
            <a:off x="346460" y="333385"/>
            <a:ext cx="7521562" cy="855150"/>
          </a:xfrm>
          <a:prstGeom prst="rect">
            <a:avLst/>
          </a:prstGeom>
        </p:spPr>
        <p:txBody>
          <a:bodyPr vert="horz" lIns="0" tIns="0" rIns="0" bIns="0" rtlCol="0" anchor="ctr">
            <a:normAutofit fontScale="97500"/>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a:spcAft>
                <a:spcPts val="0"/>
              </a:spcAft>
            </a:pPr>
            <a:r>
              <a:rPr lang="en-US" sz="2500" b="1" dirty="0">
                <a:solidFill>
                  <a:srgbClr val="002D62"/>
                </a:solidFill>
                <a:cs typeface="Arial"/>
              </a:rPr>
              <a:t>References</a:t>
            </a:r>
            <a:endParaRPr lang="en-US" dirty="0"/>
          </a:p>
        </p:txBody>
      </p:sp>
      <p:sp>
        <p:nvSpPr>
          <p:cNvPr id="12" name="TextBox 11">
            <a:extLst>
              <a:ext uri="{FF2B5EF4-FFF2-40B4-BE49-F238E27FC236}">
                <a16:creationId xmlns="" xmlns:a16="http://schemas.microsoft.com/office/drawing/2014/main" id="{6EF96781-5472-9F7B-927A-497AC16802D4}"/>
              </a:ext>
            </a:extLst>
          </p:cNvPr>
          <p:cNvSpPr txBox="1"/>
          <p:nvPr/>
        </p:nvSpPr>
        <p:spPr>
          <a:xfrm>
            <a:off x="-3890" y="1219393"/>
            <a:ext cx="9147890"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endParaRPr lang="en-US" sz="1200" dirty="0">
              <a:solidFill>
                <a:srgbClr val="333333"/>
              </a:solidFill>
              <a:latin typeface="Times New Roman"/>
              <a:ea typeface="ＭＳ Ｐゴシック"/>
              <a:cs typeface="Times New Roman"/>
            </a:endParaRPr>
          </a:p>
          <a:p>
            <a:pPr marL="342900" indent="-342900">
              <a:buFont typeface="+mj-lt"/>
              <a:buAutoNum type="arabicPeriod"/>
            </a:pPr>
            <a:r>
              <a:rPr lang="en-US" sz="1600" dirty="0"/>
              <a:t>Hodgson, Amy, “Battle of the Sexes in Game Theory”, YouTube </a:t>
            </a:r>
            <a:r>
              <a:rPr lang="en-US" sz="1600" dirty="0">
                <a:hlinkClick r:id="rId3"/>
              </a:rPr>
              <a:t>https://www.youtube.com/watch?app=desktop&amp;v=fK1gWMgkCO0</a:t>
            </a:r>
            <a:endParaRPr lang="en-US" sz="1600" dirty="0"/>
          </a:p>
          <a:p>
            <a:pPr marL="342900" indent="-342900">
              <a:buFont typeface="+mj-lt"/>
              <a:buAutoNum type="arabicPeriod"/>
            </a:pPr>
            <a:r>
              <a:rPr lang="en-US" sz="1600" dirty="0" err="1"/>
              <a:t>Baronchelli</a:t>
            </a:r>
            <a:r>
              <a:rPr lang="en-US" sz="1600" dirty="0"/>
              <a:t>, A., The Emergence of Consensus, A Primer, NIH National Library of Medicine, 21 February 2021. </a:t>
            </a:r>
            <a:r>
              <a:rPr lang="en-US" sz="1600" dirty="0">
                <a:hlinkClick r:id="rId4"/>
              </a:rPr>
              <a:t>https://www.ncbi.nlm.nih.gov/pmc/articles/PMC5830794/</a:t>
            </a:r>
            <a:endParaRPr lang="en-US" sz="1600" dirty="0"/>
          </a:p>
          <a:p>
            <a:pPr marL="342900" indent="-342900">
              <a:buFont typeface="+mj-lt"/>
              <a:buAutoNum type="arabicPeriod"/>
            </a:pPr>
            <a:r>
              <a:rPr lang="en-US" sz="1600" dirty="0">
                <a:latin typeface="Arial"/>
                <a:ea typeface="ＭＳ Ｐゴシック"/>
              </a:rPr>
              <a:t>Lenaerts, Tom, </a:t>
            </a:r>
            <a:r>
              <a:rPr lang="en-US" sz="1600" dirty="0">
                <a:solidFill>
                  <a:srgbClr val="333333"/>
                </a:solidFill>
                <a:latin typeface="Arial"/>
                <a:ea typeface="ＭＳ Ｐゴシック"/>
                <a:cs typeface="Arial"/>
              </a:rPr>
              <a:t>“Game Theory: To Cooperate or not cooperate”, Science and Cocktails, </a:t>
            </a:r>
            <a:r>
              <a:rPr lang="en-US" sz="1600" dirty="0">
                <a:latin typeface="Arial"/>
                <a:ea typeface="ＭＳ Ｐゴシック"/>
                <a:hlinkClick r:id="rId5"/>
              </a:rPr>
              <a:t>https://www.youtube.com/watch?v=pC4678RC2jI</a:t>
            </a:r>
            <a:endParaRPr lang="en-US" sz="1600" dirty="0">
              <a:latin typeface="Arial"/>
              <a:ea typeface="ＭＳ Ｐゴシック"/>
            </a:endParaRPr>
          </a:p>
          <a:p>
            <a:pPr marL="342900" indent="-342900">
              <a:buFont typeface="+mj-lt"/>
              <a:buAutoNum type="arabicPeriod"/>
            </a:pPr>
            <a:r>
              <a:rPr lang="en-US" sz="1600" dirty="0"/>
              <a:t>Shinozaki, K., </a:t>
            </a:r>
            <a:r>
              <a:rPr lang="en-US" sz="1600" dirty="0" err="1"/>
              <a:t>Wakeyama</a:t>
            </a:r>
            <a:r>
              <a:rPr lang="en-US" sz="1600" dirty="0"/>
              <a:t>, T., “A Game Theoretic Analysis Regarding Consensus Building of Geothermal Development in Kyushu Region, Japan”, </a:t>
            </a:r>
          </a:p>
          <a:p>
            <a:pPr marL="342900" indent="-342900">
              <a:buFont typeface="+mj-lt"/>
              <a:buAutoNum type="arabicPeriod"/>
            </a:pPr>
            <a:r>
              <a:rPr lang="en-US" sz="1600" dirty="0"/>
              <a:t>Ahlstrom, L., Stag Hunt, </a:t>
            </a:r>
            <a:r>
              <a:rPr lang="en-US" sz="1600" dirty="0" err="1"/>
              <a:t>Inomics</a:t>
            </a:r>
            <a:r>
              <a:rPr lang="en-US" sz="1600" dirty="0"/>
              <a:t>, 13 July 2023, </a:t>
            </a:r>
            <a:r>
              <a:rPr lang="en-US" sz="1600" dirty="0">
                <a:hlinkClick r:id="rId6"/>
              </a:rPr>
              <a:t>https://inomics.com/terms/stag-hunt-1537413</a:t>
            </a:r>
            <a:endParaRPr lang="en-US" sz="1600" dirty="0"/>
          </a:p>
          <a:p>
            <a:pPr marL="342900" indent="-342900">
              <a:buFont typeface="+mj-lt"/>
              <a:buAutoNum type="arabicPeriod"/>
            </a:pPr>
            <a:r>
              <a:rPr lang="en-US" sz="1600" dirty="0" err="1"/>
              <a:t>Penard</a:t>
            </a:r>
            <a:r>
              <a:rPr lang="en-US" sz="1600" dirty="0"/>
              <a:t>, T., New Institutional Economics: A Guidebook, Chapter 8, pp.158 – 180, Cambridge University Press, 2008. DOI: </a:t>
            </a:r>
            <a:r>
              <a:rPr lang="en-US" sz="1600" dirty="0">
                <a:hlinkClick r:id="rId7"/>
              </a:rPr>
              <a:t>https://doi.org/10.1017/CBO9780511754043.011</a:t>
            </a:r>
            <a:endParaRPr lang="en-US" sz="1600" dirty="0"/>
          </a:p>
          <a:p>
            <a:pPr marL="342900" indent="-342900">
              <a:buAutoNum type="arabicPeriod"/>
            </a:pPr>
            <a:endParaRPr lang="en-US" sz="1600" dirty="0"/>
          </a:p>
          <a:p>
            <a:pPr marL="342900" indent="-342900">
              <a:buFont typeface="Calibri"/>
              <a:buAutoNum type="arabicPeriod"/>
            </a:pPr>
            <a:endParaRPr lang="en-US" sz="1600" dirty="0"/>
          </a:p>
          <a:p>
            <a:endParaRPr lang="en-US" dirty="0"/>
          </a:p>
          <a:p>
            <a:pPr marL="342900" indent="-342900">
              <a:buFont typeface="+mj-lt"/>
              <a:buAutoNum type="arabicPeriod"/>
            </a:pPr>
            <a:endParaRPr lang="en-US" dirty="0">
              <a:solidFill>
                <a:srgbClr val="000000"/>
              </a:solidFill>
            </a:endParaRPr>
          </a:p>
          <a:p>
            <a:pPr marL="342900" indent="-342900">
              <a:buFont typeface="Calibri"/>
              <a:buAutoNum type="arabicPeriod"/>
            </a:pPr>
            <a:endParaRPr lang="en-US" dirty="0">
              <a:solidFill>
                <a:srgbClr val="333333"/>
              </a:solidFill>
              <a:latin typeface="math"/>
            </a:endParaRPr>
          </a:p>
          <a:p>
            <a:endParaRPr lang="en-US" dirty="0">
              <a:solidFill>
                <a:srgbClr val="333333"/>
              </a:solidFill>
              <a:latin typeface="math"/>
            </a:endParaRPr>
          </a:p>
        </p:txBody>
      </p:sp>
    </p:spTree>
    <p:extLst>
      <p:ext uri="{BB962C8B-B14F-4D97-AF65-F5344CB8AC3E}">
        <p14:creationId xmlns:p14="http://schemas.microsoft.com/office/powerpoint/2010/main" val="111668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B6ABB0-BC34-B041-4659-24647227CFE0}"/>
              </a:ext>
            </a:extLst>
          </p:cNvPr>
          <p:cNvSpPr>
            <a:spLocks noGrp="1"/>
          </p:cNvSpPr>
          <p:nvPr>
            <p:ph type="dt" sz="half" idx="10"/>
          </p:nvPr>
        </p:nvSpPr>
        <p:spPr/>
        <p:txBody>
          <a:bodyPr/>
          <a:lstStyle/>
          <a:p>
            <a:r>
              <a:rPr lang="en-US" dirty="0"/>
              <a:t>Choose Insert &gt; Header and Footer  to change Date</a:t>
            </a:r>
            <a:endParaRPr lang="en-GB" dirty="0"/>
          </a:p>
        </p:txBody>
      </p:sp>
      <p:sp>
        <p:nvSpPr>
          <p:cNvPr id="4" name="Slide Number Placeholder 3">
            <a:extLst>
              <a:ext uri="{FF2B5EF4-FFF2-40B4-BE49-F238E27FC236}">
                <a16:creationId xmlns:a16="http://schemas.microsoft.com/office/drawing/2014/main" xmlns="" id="{00F093CD-82AE-8477-58AC-B0C99E177245}"/>
              </a:ext>
            </a:extLst>
          </p:cNvPr>
          <p:cNvSpPr>
            <a:spLocks noGrp="1"/>
          </p:cNvSpPr>
          <p:nvPr>
            <p:ph type="sldNum" sz="quarter" idx="12"/>
          </p:nvPr>
        </p:nvSpPr>
        <p:spPr/>
        <p:txBody>
          <a:bodyPr/>
          <a:lstStyle/>
          <a:p>
            <a:fld id="{AD3FAF27-8B82-4449-B01B-BEC948125F21}" type="slidenum">
              <a:rPr lang="en-GB" smtClean="0"/>
              <a:t>2</a:t>
            </a:fld>
            <a:endParaRPr lang="en-GB"/>
          </a:p>
        </p:txBody>
      </p:sp>
      <p:sp>
        <p:nvSpPr>
          <p:cNvPr id="6" name="Title 5">
            <a:extLst>
              <a:ext uri="{FF2B5EF4-FFF2-40B4-BE49-F238E27FC236}">
                <a16:creationId xmlns:a16="http://schemas.microsoft.com/office/drawing/2014/main" xmlns="" id="{7BCD7A29-7943-FB1F-4061-6A74E0097C38}"/>
              </a:ext>
            </a:extLst>
          </p:cNvPr>
          <p:cNvSpPr>
            <a:spLocks noGrp="1"/>
          </p:cNvSpPr>
          <p:nvPr>
            <p:ph type="title"/>
          </p:nvPr>
        </p:nvSpPr>
        <p:spPr>
          <a:xfrm>
            <a:off x="346460" y="548680"/>
            <a:ext cx="7527279" cy="855150"/>
          </a:xfrm>
        </p:spPr>
        <p:txBody>
          <a:bodyPr/>
          <a:lstStyle/>
          <a:p>
            <a:r>
              <a:rPr lang="en-US" dirty="0">
                <a:cs typeface="Arial"/>
              </a:rPr>
              <a:t>Scene Setter </a:t>
            </a:r>
            <a:endParaRPr lang="en-US" dirty="0"/>
          </a:p>
        </p:txBody>
      </p:sp>
      <p:sp>
        <p:nvSpPr>
          <p:cNvPr id="8" name="Content Placeholder 7">
            <a:extLst>
              <a:ext uri="{FF2B5EF4-FFF2-40B4-BE49-F238E27FC236}">
                <a16:creationId xmlns:a16="http://schemas.microsoft.com/office/drawing/2014/main" xmlns="" id="{2BB3DA60-41ED-4289-2017-0851BAD3D62B}"/>
              </a:ext>
            </a:extLst>
          </p:cNvPr>
          <p:cNvSpPr>
            <a:spLocks noGrp="1"/>
          </p:cNvSpPr>
          <p:nvPr>
            <p:ph sz="quarter" idx="15"/>
          </p:nvPr>
        </p:nvSpPr>
        <p:spPr>
          <a:xfrm>
            <a:off x="345300" y="1556791"/>
            <a:ext cx="4179228" cy="1930762"/>
          </a:xfrm>
        </p:spPr>
        <p:txBody>
          <a:bodyPr vert="horz" lIns="0" tIns="0" rIns="0" bIns="0" rtlCol="0" anchor="t">
            <a:normAutofit/>
          </a:bodyPr>
          <a:lstStyle/>
          <a:p>
            <a:pPr>
              <a:buFont typeface="Arial" panose="05050102010706020507" pitchFamily="18" charset="2"/>
              <a:buChar char="•"/>
            </a:pPr>
            <a:r>
              <a:rPr lang="en-US" sz="1800" dirty="0">
                <a:solidFill>
                  <a:srgbClr val="10253F"/>
                </a:solidFill>
                <a:latin typeface="Arial"/>
                <a:ea typeface="Arial" charset="0"/>
                <a:cs typeface="Arial"/>
              </a:rPr>
              <a:t>Game: 5 pairs of students are lined up on opposite sides of a line. The objective is to get the opposite person from you to cross the line to the other side. Winners receive $1000.</a:t>
            </a:r>
            <a:endParaRPr lang="en-US" sz="1800" dirty="0">
              <a:latin typeface="Arial"/>
              <a:ea typeface="Arial" charset="0"/>
              <a:cs typeface="Arial"/>
            </a:endParaRPr>
          </a:p>
          <a:p>
            <a:pPr lvl="1">
              <a:buClr>
                <a:srgbClr val="6A6A6A"/>
              </a:buClr>
              <a:buFont typeface="Arial" panose="05050102010706020507" pitchFamily="18" charset="2"/>
              <a:buChar char="•"/>
            </a:pPr>
            <a:endParaRPr lang="en-US" sz="1800" dirty="0">
              <a:solidFill>
                <a:srgbClr val="10253F"/>
              </a:solidFill>
              <a:cs typeface="Arial"/>
            </a:endParaRPr>
          </a:p>
        </p:txBody>
      </p:sp>
      <p:pic>
        <p:nvPicPr>
          <p:cNvPr id="9" name="Picture 8" descr="Pitch Anything: An Innovative Method for Presenting, Persuading, and Winning the Deal [Book]">
            <a:extLst>
              <a:ext uri="{FF2B5EF4-FFF2-40B4-BE49-F238E27FC236}">
                <a16:creationId xmlns:a16="http://schemas.microsoft.com/office/drawing/2014/main" xmlns="" id="{8B62472C-332F-9958-9DD3-F037202B2DAA}"/>
              </a:ext>
            </a:extLst>
          </p:cNvPr>
          <p:cNvPicPr>
            <a:picLocks noChangeAspect="1"/>
          </p:cNvPicPr>
          <p:nvPr/>
        </p:nvPicPr>
        <p:blipFill>
          <a:blip r:embed="rId2"/>
          <a:stretch>
            <a:fillRect/>
          </a:stretch>
        </p:blipFill>
        <p:spPr>
          <a:xfrm>
            <a:off x="2847959" y="1403830"/>
            <a:ext cx="3250136" cy="4754390"/>
          </a:xfrm>
          <a:prstGeom prst="rect">
            <a:avLst/>
          </a:prstGeom>
        </p:spPr>
      </p:pic>
      <p:grpSp>
        <p:nvGrpSpPr>
          <p:cNvPr id="67" name="Group 66"/>
          <p:cNvGrpSpPr/>
          <p:nvPr/>
        </p:nvGrpSpPr>
        <p:grpSpPr>
          <a:xfrm>
            <a:off x="6213327" y="1626442"/>
            <a:ext cx="1296144" cy="3610395"/>
            <a:chOff x="3129366" y="511374"/>
            <a:chExt cx="1296144" cy="3610395"/>
          </a:xfrm>
        </p:grpSpPr>
        <p:cxnSp>
          <p:nvCxnSpPr>
            <p:cNvPr id="31" name="Straight Connector 30"/>
            <p:cNvCxnSpPr/>
            <p:nvPr/>
          </p:nvCxnSpPr>
          <p:spPr>
            <a:xfrm>
              <a:off x="3777438" y="511374"/>
              <a:ext cx="0" cy="3610395"/>
            </a:xfrm>
            <a:prstGeom prst="line">
              <a:avLst/>
            </a:prstGeom>
            <a:ln w="76200">
              <a:solidFill>
                <a:srgbClr val="10253F"/>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065470" y="690767"/>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29366" y="3463702"/>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29366" y="2743622"/>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29366" y="2023542"/>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29366" y="1375470"/>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129366" y="690767"/>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065470" y="1375470"/>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065470" y="2023542"/>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65470" y="2743622"/>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65470" y="3463702"/>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22580" y="5168764"/>
            <a:ext cx="4504015" cy="369332"/>
          </a:xfrm>
          <a:prstGeom prst="rect">
            <a:avLst/>
          </a:prstGeom>
          <a:noFill/>
        </p:spPr>
        <p:txBody>
          <a:bodyPr wrap="square" rtlCol="0">
            <a:spAutoFit/>
          </a:bodyPr>
          <a:lstStyle/>
          <a:p>
            <a:pPr lvl="1">
              <a:buClr>
                <a:srgbClr val="6A6A6A"/>
              </a:buClr>
              <a:buFont typeface="Arial" panose="05050102010706020507" pitchFamily="18" charset="2"/>
              <a:buChar char="•"/>
            </a:pPr>
            <a:r>
              <a:rPr lang="en-US">
                <a:solidFill>
                  <a:srgbClr val="10253F"/>
                </a:solidFill>
                <a:cs typeface="Arial"/>
              </a:rPr>
              <a:t> Can </a:t>
            </a:r>
            <a:r>
              <a:rPr lang="en-US" dirty="0">
                <a:solidFill>
                  <a:srgbClr val="10253F"/>
                </a:solidFill>
                <a:cs typeface="Arial"/>
              </a:rPr>
              <a:t>maximize social value</a:t>
            </a:r>
          </a:p>
        </p:txBody>
      </p:sp>
      <p:grpSp>
        <p:nvGrpSpPr>
          <p:cNvPr id="68" name="Group 67"/>
          <p:cNvGrpSpPr/>
          <p:nvPr/>
        </p:nvGrpSpPr>
        <p:grpSpPr>
          <a:xfrm>
            <a:off x="5563276" y="1556792"/>
            <a:ext cx="3532350" cy="3672408"/>
            <a:chOff x="5697656" y="1513232"/>
            <a:chExt cx="3532350" cy="3672408"/>
          </a:xfrm>
        </p:grpSpPr>
        <p:grpSp>
          <p:nvGrpSpPr>
            <p:cNvPr id="66" name="Group 65"/>
            <p:cNvGrpSpPr/>
            <p:nvPr/>
          </p:nvGrpSpPr>
          <p:grpSpPr>
            <a:xfrm>
              <a:off x="5697656" y="1513232"/>
              <a:ext cx="3332815" cy="3672408"/>
              <a:chOff x="5631673" y="1772816"/>
              <a:chExt cx="3332815" cy="3672408"/>
            </a:xfrm>
          </p:grpSpPr>
          <p:cxnSp>
            <p:nvCxnSpPr>
              <p:cNvPr id="12" name="Straight Connector 11"/>
              <p:cNvCxnSpPr/>
              <p:nvPr/>
            </p:nvCxnSpPr>
            <p:spPr>
              <a:xfrm>
                <a:off x="6660232" y="1831369"/>
                <a:ext cx="0" cy="3610395"/>
              </a:xfrm>
              <a:prstGeom prst="line">
                <a:avLst/>
              </a:prstGeom>
              <a:ln w="76200">
                <a:solidFill>
                  <a:srgbClr val="10253F"/>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804248" y="2047393"/>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04248" y="4783697"/>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04248" y="4063617"/>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2119" y="3343537"/>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92239" y="2695465"/>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56176" y="2047393"/>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24287" y="2695465"/>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44167" y="3343537"/>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36296" y="4063617"/>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56176" y="4783697"/>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796136" y="4247377"/>
                <a:ext cx="720080"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5784127" y="2852625"/>
                <a:ext cx="720080"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6792239" y="3487553"/>
                <a:ext cx="773697" cy="113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6516216" y="4941168"/>
                <a:ext cx="326261" cy="45719"/>
              </a:xfrm>
              <a:prstGeom prst="leftRightArrow">
                <a:avLst/>
              </a:prstGeom>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092280" y="2431921"/>
                <a:ext cx="609462" cy="276999"/>
              </a:xfrm>
              <a:prstGeom prst="rect">
                <a:avLst/>
              </a:prstGeom>
              <a:noFill/>
            </p:spPr>
            <p:txBody>
              <a:bodyPr wrap="none" rtlCol="0">
                <a:spAutoFit/>
              </a:bodyPr>
              <a:lstStyle/>
              <a:p>
                <a:r>
                  <a:rPr lang="en-US" sz="1200" dirty="0"/>
                  <a:t>$1000</a:t>
                </a:r>
              </a:p>
            </p:txBody>
          </p:sp>
          <p:sp>
            <p:nvSpPr>
              <p:cNvPr id="52" name="TextBox 51"/>
              <p:cNvSpPr txBox="1"/>
              <p:nvPr/>
            </p:nvSpPr>
            <p:spPr>
              <a:xfrm>
                <a:off x="6809704" y="1783849"/>
                <a:ext cx="354584" cy="276999"/>
              </a:xfrm>
              <a:prstGeom prst="rect">
                <a:avLst/>
              </a:prstGeom>
              <a:noFill/>
            </p:spPr>
            <p:txBody>
              <a:bodyPr wrap="none" rtlCol="0">
                <a:spAutoFit/>
              </a:bodyPr>
              <a:lstStyle/>
              <a:p>
                <a:r>
                  <a:rPr lang="en-US" sz="1200" dirty="0"/>
                  <a:t>$0</a:t>
                </a:r>
              </a:p>
            </p:txBody>
          </p:sp>
          <p:sp>
            <p:nvSpPr>
              <p:cNvPr id="53" name="TextBox 52"/>
              <p:cNvSpPr txBox="1"/>
              <p:nvPr/>
            </p:nvSpPr>
            <p:spPr>
              <a:xfrm>
                <a:off x="6161632" y="1772816"/>
                <a:ext cx="354584" cy="276999"/>
              </a:xfrm>
              <a:prstGeom prst="rect">
                <a:avLst/>
              </a:prstGeom>
              <a:noFill/>
            </p:spPr>
            <p:txBody>
              <a:bodyPr wrap="none" rtlCol="0">
                <a:spAutoFit/>
              </a:bodyPr>
              <a:lstStyle/>
              <a:p>
                <a:r>
                  <a:rPr lang="en-US" sz="1200" dirty="0"/>
                  <a:t>$0</a:t>
                </a:r>
              </a:p>
            </p:txBody>
          </p:sp>
          <p:sp>
            <p:nvSpPr>
              <p:cNvPr id="54" name="TextBox 53"/>
              <p:cNvSpPr txBox="1"/>
              <p:nvPr/>
            </p:nvSpPr>
            <p:spPr>
              <a:xfrm>
                <a:off x="6809704" y="2431921"/>
                <a:ext cx="354584" cy="276999"/>
              </a:xfrm>
              <a:prstGeom prst="rect">
                <a:avLst/>
              </a:prstGeom>
              <a:noFill/>
            </p:spPr>
            <p:txBody>
              <a:bodyPr wrap="none" rtlCol="0">
                <a:spAutoFit/>
              </a:bodyPr>
              <a:lstStyle/>
              <a:p>
                <a:r>
                  <a:rPr lang="en-US" sz="1200"/>
                  <a:t>$0</a:t>
                </a:r>
                <a:endParaRPr lang="en-US" sz="1200" dirty="0"/>
              </a:p>
            </p:txBody>
          </p:sp>
          <p:sp>
            <p:nvSpPr>
              <p:cNvPr id="56" name="Rectangle 55"/>
              <p:cNvSpPr/>
              <p:nvPr/>
            </p:nvSpPr>
            <p:spPr>
              <a:xfrm>
                <a:off x="5652120" y="1783849"/>
                <a:ext cx="2183276" cy="1319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893362" y="2185700"/>
                <a:ext cx="1071126" cy="523220"/>
              </a:xfrm>
              <a:prstGeom prst="rect">
                <a:avLst/>
              </a:prstGeom>
              <a:noFill/>
            </p:spPr>
            <p:txBody>
              <a:bodyPr wrap="none" rtlCol="0">
                <a:spAutoFit/>
              </a:bodyPr>
              <a:lstStyle/>
              <a:p>
                <a:pPr algn="ctr"/>
                <a:r>
                  <a:rPr lang="en-US" sz="1400" b="1" dirty="0"/>
                  <a:t>Zero-Sum </a:t>
                </a:r>
              </a:p>
              <a:p>
                <a:pPr algn="ctr"/>
                <a:r>
                  <a:rPr lang="en-US" sz="1400" b="1" dirty="0"/>
                  <a:t>Approach</a:t>
                </a:r>
              </a:p>
            </p:txBody>
          </p:sp>
          <p:sp>
            <p:nvSpPr>
              <p:cNvPr id="58" name="TextBox 57"/>
              <p:cNvSpPr txBox="1"/>
              <p:nvPr/>
            </p:nvSpPr>
            <p:spPr>
              <a:xfrm>
                <a:off x="5631673" y="3717032"/>
                <a:ext cx="524503" cy="276999"/>
              </a:xfrm>
              <a:prstGeom prst="rect">
                <a:avLst/>
              </a:prstGeom>
              <a:noFill/>
            </p:spPr>
            <p:txBody>
              <a:bodyPr wrap="none" rtlCol="0">
                <a:spAutoFit/>
              </a:bodyPr>
              <a:lstStyle/>
              <a:p>
                <a:r>
                  <a:rPr lang="en-US" sz="1200" dirty="0"/>
                  <a:t>$500</a:t>
                </a:r>
              </a:p>
            </p:txBody>
          </p:sp>
          <p:sp>
            <p:nvSpPr>
              <p:cNvPr id="59" name="TextBox 58"/>
              <p:cNvSpPr txBox="1"/>
              <p:nvPr/>
            </p:nvSpPr>
            <p:spPr>
              <a:xfrm>
                <a:off x="6063721" y="3717032"/>
                <a:ext cx="524503" cy="276999"/>
              </a:xfrm>
              <a:prstGeom prst="rect">
                <a:avLst/>
              </a:prstGeom>
              <a:noFill/>
            </p:spPr>
            <p:txBody>
              <a:bodyPr wrap="none" rtlCol="0">
                <a:spAutoFit/>
              </a:bodyPr>
              <a:lstStyle/>
              <a:p>
                <a:r>
                  <a:rPr lang="en-US" sz="1200"/>
                  <a:t>$500</a:t>
                </a:r>
                <a:endParaRPr lang="en-US" sz="1200" dirty="0"/>
              </a:p>
            </p:txBody>
          </p:sp>
          <p:sp>
            <p:nvSpPr>
              <p:cNvPr id="60" name="TextBox 59"/>
              <p:cNvSpPr txBox="1"/>
              <p:nvPr/>
            </p:nvSpPr>
            <p:spPr>
              <a:xfrm>
                <a:off x="6698842" y="5157192"/>
                <a:ext cx="609462" cy="276999"/>
              </a:xfrm>
              <a:prstGeom prst="rect">
                <a:avLst/>
              </a:prstGeom>
              <a:noFill/>
            </p:spPr>
            <p:txBody>
              <a:bodyPr wrap="none" rtlCol="0">
                <a:spAutoFit/>
              </a:bodyPr>
              <a:lstStyle/>
              <a:p>
                <a:r>
                  <a:rPr lang="en-US" sz="1200" dirty="0"/>
                  <a:t>$1000</a:t>
                </a:r>
              </a:p>
            </p:txBody>
          </p:sp>
          <p:sp>
            <p:nvSpPr>
              <p:cNvPr id="61" name="TextBox 60"/>
              <p:cNvSpPr txBox="1"/>
              <p:nvPr/>
            </p:nvSpPr>
            <p:spPr>
              <a:xfrm>
                <a:off x="7146666" y="4376137"/>
                <a:ext cx="737702" cy="276999"/>
              </a:xfrm>
              <a:prstGeom prst="rect">
                <a:avLst/>
              </a:prstGeom>
              <a:noFill/>
            </p:spPr>
            <p:txBody>
              <a:bodyPr wrap="none" rtlCol="0">
                <a:spAutoFit/>
              </a:bodyPr>
              <a:lstStyle/>
              <a:p>
                <a:r>
                  <a:rPr lang="en-US" sz="1200" dirty="0"/>
                  <a:t>$999.99</a:t>
                </a:r>
              </a:p>
            </p:txBody>
          </p:sp>
          <p:sp>
            <p:nvSpPr>
              <p:cNvPr id="62" name="TextBox 61"/>
              <p:cNvSpPr txBox="1"/>
              <p:nvPr/>
            </p:nvSpPr>
            <p:spPr>
              <a:xfrm>
                <a:off x="6732240" y="4376137"/>
                <a:ext cx="482824" cy="276999"/>
              </a:xfrm>
              <a:prstGeom prst="rect">
                <a:avLst/>
              </a:prstGeom>
              <a:noFill/>
            </p:spPr>
            <p:txBody>
              <a:bodyPr wrap="none" rtlCol="0">
                <a:spAutoFit/>
              </a:bodyPr>
              <a:lstStyle/>
              <a:p>
                <a:r>
                  <a:rPr lang="en-US" sz="1200" dirty="0"/>
                  <a:t>$.01</a:t>
                </a:r>
              </a:p>
            </p:txBody>
          </p:sp>
          <p:sp>
            <p:nvSpPr>
              <p:cNvPr id="63" name="TextBox 62"/>
              <p:cNvSpPr txBox="1"/>
              <p:nvPr/>
            </p:nvSpPr>
            <p:spPr>
              <a:xfrm>
                <a:off x="6012160" y="5168225"/>
                <a:ext cx="609462" cy="276999"/>
              </a:xfrm>
              <a:prstGeom prst="rect">
                <a:avLst/>
              </a:prstGeom>
              <a:noFill/>
            </p:spPr>
            <p:txBody>
              <a:bodyPr wrap="none" rtlCol="0">
                <a:spAutoFit/>
              </a:bodyPr>
              <a:lstStyle/>
              <a:p>
                <a:r>
                  <a:rPr lang="en-US" sz="1200" dirty="0"/>
                  <a:t>$1000</a:t>
                </a:r>
              </a:p>
            </p:txBody>
          </p:sp>
        </p:grpSp>
        <p:sp>
          <p:nvSpPr>
            <p:cNvPr id="65" name="TextBox 64"/>
            <p:cNvSpPr txBox="1"/>
            <p:nvPr/>
          </p:nvSpPr>
          <p:spPr>
            <a:xfrm>
              <a:off x="7860720" y="4000893"/>
              <a:ext cx="1369286" cy="523220"/>
            </a:xfrm>
            <a:prstGeom prst="rect">
              <a:avLst/>
            </a:prstGeom>
            <a:noFill/>
          </p:spPr>
          <p:txBody>
            <a:bodyPr wrap="none" rtlCol="0">
              <a:spAutoFit/>
            </a:bodyPr>
            <a:lstStyle/>
            <a:p>
              <a:pPr algn="ctr"/>
              <a:r>
                <a:rPr lang="en-US" sz="1400" b="1" dirty="0"/>
                <a:t>Positive-Sum </a:t>
              </a:r>
            </a:p>
            <a:p>
              <a:pPr algn="ctr"/>
              <a:r>
                <a:rPr lang="en-US" sz="1400" b="1" dirty="0"/>
                <a:t>Approach</a:t>
              </a:r>
            </a:p>
          </p:txBody>
        </p:sp>
      </p:grpSp>
      <p:sp>
        <p:nvSpPr>
          <p:cNvPr id="69" name="TextBox 68"/>
          <p:cNvSpPr txBox="1"/>
          <p:nvPr/>
        </p:nvSpPr>
        <p:spPr>
          <a:xfrm>
            <a:off x="211793" y="2925261"/>
            <a:ext cx="4407679" cy="2308324"/>
          </a:xfrm>
          <a:prstGeom prst="rect">
            <a:avLst/>
          </a:prstGeom>
          <a:noFill/>
        </p:spPr>
        <p:txBody>
          <a:bodyPr wrap="square" rtlCol="0">
            <a:spAutoFit/>
          </a:bodyPr>
          <a:lstStyle/>
          <a:p>
            <a:pPr marL="0" lvl="1">
              <a:buFont typeface="Arial" panose="05050102010706020507" pitchFamily="18" charset="2"/>
              <a:buChar char="•"/>
            </a:pPr>
            <a:r>
              <a:rPr lang="en-US" dirty="0">
                <a:solidFill>
                  <a:srgbClr val="10253F"/>
                </a:solidFill>
                <a:cs typeface="Arial"/>
              </a:rPr>
              <a:t> Cultural conditioning can impact </a:t>
            </a:r>
            <a:br>
              <a:rPr lang="en-US" dirty="0">
                <a:solidFill>
                  <a:srgbClr val="10253F"/>
                </a:solidFill>
                <a:cs typeface="Arial"/>
              </a:rPr>
            </a:br>
            <a:r>
              <a:rPr lang="en-US" dirty="0">
                <a:solidFill>
                  <a:srgbClr val="10253F"/>
                </a:solidFill>
                <a:cs typeface="Arial"/>
              </a:rPr>
              <a:t>   interpretation of the rules and, by   </a:t>
            </a:r>
            <a:br>
              <a:rPr lang="en-US" dirty="0">
                <a:solidFill>
                  <a:srgbClr val="10253F"/>
                </a:solidFill>
                <a:cs typeface="Arial"/>
              </a:rPr>
            </a:br>
            <a:r>
              <a:rPr lang="en-US" dirty="0">
                <a:solidFill>
                  <a:srgbClr val="10253F"/>
                </a:solidFill>
                <a:cs typeface="Arial"/>
              </a:rPr>
              <a:t>   extension, potential solutions </a:t>
            </a:r>
          </a:p>
          <a:p>
            <a:pPr lvl="1">
              <a:buFont typeface="Arial" panose="05050102010706020507" pitchFamily="18" charset="2"/>
              <a:buChar char="•"/>
            </a:pPr>
            <a:r>
              <a:rPr lang="en-US" dirty="0">
                <a:solidFill>
                  <a:srgbClr val="10253F"/>
                </a:solidFill>
                <a:cs typeface="Arial"/>
              </a:rPr>
              <a:t> Default to zero-sum, “winner takes </a:t>
            </a:r>
            <a:br>
              <a:rPr lang="en-US" dirty="0">
                <a:solidFill>
                  <a:srgbClr val="10253F"/>
                </a:solidFill>
                <a:cs typeface="Arial"/>
              </a:rPr>
            </a:br>
            <a:r>
              <a:rPr lang="en-US" dirty="0">
                <a:solidFill>
                  <a:srgbClr val="10253F"/>
                </a:solidFill>
                <a:cs typeface="Arial"/>
              </a:rPr>
              <a:t>  all” mentality</a:t>
            </a:r>
          </a:p>
          <a:p>
            <a:pPr>
              <a:buFont typeface="Arial" panose="05050102010706020507" pitchFamily="18" charset="2"/>
              <a:buChar char="•"/>
            </a:pPr>
            <a:r>
              <a:rPr lang="en-US" dirty="0">
                <a:solidFill>
                  <a:srgbClr val="10253F"/>
                </a:solidFill>
                <a:cs typeface="Arial"/>
              </a:rPr>
              <a:t> Positive-sum approaches facilitate </a:t>
            </a:r>
            <a:br>
              <a:rPr lang="en-US" dirty="0">
                <a:solidFill>
                  <a:srgbClr val="10253F"/>
                </a:solidFill>
                <a:cs typeface="Arial"/>
              </a:rPr>
            </a:br>
            <a:r>
              <a:rPr lang="en-US" dirty="0">
                <a:solidFill>
                  <a:srgbClr val="10253F"/>
                </a:solidFill>
                <a:cs typeface="Arial"/>
              </a:rPr>
              <a:t>  varying degrees of win-win scenarios for </a:t>
            </a:r>
            <a:br>
              <a:rPr lang="en-US" dirty="0">
                <a:solidFill>
                  <a:srgbClr val="10253F"/>
                </a:solidFill>
                <a:cs typeface="Arial"/>
              </a:rPr>
            </a:br>
            <a:r>
              <a:rPr lang="en-US" dirty="0">
                <a:solidFill>
                  <a:srgbClr val="10253F"/>
                </a:solidFill>
                <a:cs typeface="Arial"/>
              </a:rPr>
              <a:t>  all stakeholders </a:t>
            </a:r>
          </a:p>
        </p:txBody>
      </p:sp>
      <p:grpSp>
        <p:nvGrpSpPr>
          <p:cNvPr id="112" name="Group 111"/>
          <p:cNvGrpSpPr/>
          <p:nvPr/>
        </p:nvGrpSpPr>
        <p:grpSpPr>
          <a:xfrm>
            <a:off x="4538477" y="1469346"/>
            <a:ext cx="4415377" cy="4440470"/>
            <a:chOff x="3666624" y="1279368"/>
            <a:chExt cx="4415377" cy="4440470"/>
          </a:xfrm>
        </p:grpSpPr>
        <p:grpSp>
          <p:nvGrpSpPr>
            <p:cNvPr id="113" name="Group 112"/>
            <p:cNvGrpSpPr/>
            <p:nvPr/>
          </p:nvGrpSpPr>
          <p:grpSpPr>
            <a:xfrm>
              <a:off x="5819394" y="1281100"/>
              <a:ext cx="2262607" cy="4438738"/>
              <a:chOff x="6205236" y="1582550"/>
              <a:chExt cx="2262607" cy="4438738"/>
            </a:xfrm>
          </p:grpSpPr>
          <p:grpSp>
            <p:nvGrpSpPr>
              <p:cNvPr id="134" name="Group 133"/>
              <p:cNvGrpSpPr/>
              <p:nvPr/>
            </p:nvGrpSpPr>
            <p:grpSpPr>
              <a:xfrm>
                <a:off x="6372200" y="2132856"/>
                <a:ext cx="1905987" cy="3888432"/>
                <a:chOff x="6372200" y="2132856"/>
                <a:chExt cx="1905987" cy="3888432"/>
              </a:xfrm>
            </p:grpSpPr>
            <p:cxnSp>
              <p:nvCxnSpPr>
                <p:cNvPr id="136" name="Straight Connector 135"/>
                <p:cNvCxnSpPr/>
                <p:nvPr/>
              </p:nvCxnSpPr>
              <p:spPr>
                <a:xfrm>
                  <a:off x="7308304" y="2132856"/>
                  <a:ext cx="0" cy="3610395"/>
                </a:xfrm>
                <a:prstGeom prst="line">
                  <a:avLst/>
                </a:prstGeom>
                <a:ln w="76200">
                  <a:solidFill>
                    <a:srgbClr val="10253F"/>
                  </a:solidFill>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7884368" y="2348880"/>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452320" y="5085184"/>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372200" y="4365104"/>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372200" y="3645024"/>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452320" y="2996952"/>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452320" y="2348880"/>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884368" y="2996952"/>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804248" y="3645024"/>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804248" y="4365104"/>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884368" y="5085184"/>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ight Arrow 146"/>
                <p:cNvSpPr/>
                <p:nvPr/>
              </p:nvSpPr>
              <p:spPr>
                <a:xfrm>
                  <a:off x="6444208" y="2528900"/>
                  <a:ext cx="720080"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ight Arrow 147"/>
                <p:cNvSpPr/>
                <p:nvPr/>
              </p:nvSpPr>
              <p:spPr>
                <a:xfrm>
                  <a:off x="6444208" y="3154112"/>
                  <a:ext cx="720080"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ight Arrow 148"/>
                <p:cNvSpPr/>
                <p:nvPr/>
              </p:nvSpPr>
              <p:spPr>
                <a:xfrm>
                  <a:off x="6436501" y="5261190"/>
                  <a:ext cx="720080" cy="45719"/>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 Arrow 149"/>
                <p:cNvSpPr/>
                <p:nvPr/>
              </p:nvSpPr>
              <p:spPr>
                <a:xfrm>
                  <a:off x="7452320" y="3789040"/>
                  <a:ext cx="773697" cy="113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 Arrow 150"/>
                <p:cNvSpPr/>
                <p:nvPr/>
              </p:nvSpPr>
              <p:spPr>
                <a:xfrm>
                  <a:off x="7452320" y="4509120"/>
                  <a:ext cx="773697" cy="113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7452320" y="5651956"/>
                  <a:ext cx="825867" cy="369332"/>
                </a:xfrm>
                <a:prstGeom prst="rect">
                  <a:avLst/>
                </a:prstGeom>
                <a:noFill/>
              </p:spPr>
              <p:txBody>
                <a:bodyPr wrap="none" rtlCol="0">
                  <a:spAutoFit/>
                </a:bodyPr>
                <a:lstStyle/>
                <a:p>
                  <a:r>
                    <a:rPr lang="en-US" b="1" u="sng" dirty="0"/>
                    <a:t>$3000</a:t>
                  </a:r>
                </a:p>
              </p:txBody>
            </p:sp>
            <p:sp>
              <p:nvSpPr>
                <p:cNvPr id="153" name="TextBox 152"/>
                <p:cNvSpPr txBox="1"/>
                <p:nvPr/>
              </p:nvSpPr>
              <p:spPr>
                <a:xfrm>
                  <a:off x="6372200" y="5651956"/>
                  <a:ext cx="825867" cy="369332"/>
                </a:xfrm>
                <a:prstGeom prst="rect">
                  <a:avLst/>
                </a:prstGeom>
                <a:noFill/>
              </p:spPr>
              <p:txBody>
                <a:bodyPr wrap="none" rtlCol="0">
                  <a:spAutoFit/>
                </a:bodyPr>
                <a:lstStyle/>
                <a:p>
                  <a:r>
                    <a:rPr lang="en-US" b="1" u="sng" dirty="0"/>
                    <a:t>$2000</a:t>
                  </a:r>
                </a:p>
              </p:txBody>
            </p:sp>
          </p:grpSp>
          <p:sp>
            <p:nvSpPr>
              <p:cNvPr id="135" name="TextBox 134"/>
              <p:cNvSpPr txBox="1"/>
              <p:nvPr/>
            </p:nvSpPr>
            <p:spPr>
              <a:xfrm>
                <a:off x="6205236" y="1582550"/>
                <a:ext cx="2262607" cy="584775"/>
              </a:xfrm>
              <a:prstGeom prst="rect">
                <a:avLst/>
              </a:prstGeom>
              <a:noFill/>
            </p:spPr>
            <p:txBody>
              <a:bodyPr wrap="none" rtlCol="0">
                <a:spAutoFit/>
              </a:bodyPr>
              <a:lstStyle/>
              <a:p>
                <a:pPr algn="ctr"/>
                <a:r>
                  <a:rPr lang="en-US" sz="1600" b="1" u="sng" dirty="0"/>
                  <a:t>Zero Sum Approach: </a:t>
                </a:r>
              </a:p>
              <a:p>
                <a:pPr algn="ctr"/>
                <a:r>
                  <a:rPr lang="en-US" sz="1600" b="1" u="sng" dirty="0"/>
                  <a:t>$5K Max Value</a:t>
                </a:r>
              </a:p>
            </p:txBody>
          </p:sp>
        </p:grpSp>
        <p:grpSp>
          <p:nvGrpSpPr>
            <p:cNvPr id="114" name="Group 113"/>
            <p:cNvGrpSpPr/>
            <p:nvPr/>
          </p:nvGrpSpPr>
          <p:grpSpPr>
            <a:xfrm>
              <a:off x="3666624" y="1279368"/>
              <a:ext cx="2068283" cy="4439400"/>
              <a:chOff x="6209904" y="1488394"/>
              <a:chExt cx="2068283" cy="4439400"/>
            </a:xfrm>
          </p:grpSpPr>
          <p:cxnSp>
            <p:nvCxnSpPr>
              <p:cNvPr id="115" name="Straight Connector 114"/>
              <p:cNvCxnSpPr/>
              <p:nvPr/>
            </p:nvCxnSpPr>
            <p:spPr>
              <a:xfrm>
                <a:off x="7308304" y="2039362"/>
                <a:ext cx="0" cy="3610395"/>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7596336" y="2218755"/>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660232" y="4991690"/>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660232" y="4271610"/>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660232" y="3551530"/>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660232" y="2903458"/>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660232" y="2218755"/>
                <a:ext cx="36004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596336" y="2903458"/>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596336" y="3551530"/>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596336" y="4271610"/>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596336" y="4991690"/>
                <a:ext cx="360040"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7452320" y="5558462"/>
                <a:ext cx="825867" cy="369332"/>
              </a:xfrm>
              <a:prstGeom prst="rect">
                <a:avLst/>
              </a:prstGeom>
              <a:noFill/>
            </p:spPr>
            <p:txBody>
              <a:bodyPr wrap="none" rtlCol="0">
                <a:spAutoFit/>
              </a:bodyPr>
              <a:lstStyle/>
              <a:p>
                <a:r>
                  <a:rPr lang="en-US" b="1" u="sng" dirty="0"/>
                  <a:t>$5000</a:t>
                </a:r>
              </a:p>
            </p:txBody>
          </p:sp>
          <p:sp>
            <p:nvSpPr>
              <p:cNvPr id="127" name="TextBox 126"/>
              <p:cNvSpPr txBox="1"/>
              <p:nvPr/>
            </p:nvSpPr>
            <p:spPr>
              <a:xfrm>
                <a:off x="6372200" y="5558462"/>
                <a:ext cx="825867" cy="369332"/>
              </a:xfrm>
              <a:prstGeom prst="rect">
                <a:avLst/>
              </a:prstGeom>
              <a:noFill/>
            </p:spPr>
            <p:txBody>
              <a:bodyPr wrap="none" rtlCol="0">
                <a:spAutoFit/>
              </a:bodyPr>
              <a:lstStyle/>
              <a:p>
                <a:r>
                  <a:rPr lang="en-US" b="1" u="sng" dirty="0"/>
                  <a:t>$5000</a:t>
                </a:r>
              </a:p>
            </p:txBody>
          </p:sp>
          <p:sp>
            <p:nvSpPr>
              <p:cNvPr id="128" name="TextBox 127"/>
              <p:cNvSpPr txBox="1"/>
              <p:nvPr/>
            </p:nvSpPr>
            <p:spPr>
              <a:xfrm>
                <a:off x="6209904" y="1488394"/>
                <a:ext cx="2008755" cy="584775"/>
              </a:xfrm>
              <a:prstGeom prst="rect">
                <a:avLst/>
              </a:prstGeom>
              <a:noFill/>
            </p:spPr>
            <p:txBody>
              <a:bodyPr wrap="none" rtlCol="0">
                <a:spAutoFit/>
              </a:bodyPr>
              <a:lstStyle/>
              <a:p>
                <a:r>
                  <a:rPr lang="en-US" sz="1600" b="1" u="sng" dirty="0"/>
                  <a:t>Win-Win Solution: </a:t>
                </a:r>
              </a:p>
              <a:p>
                <a:pPr algn="ctr"/>
                <a:r>
                  <a:rPr lang="en-US" sz="1600" b="1" u="sng" dirty="0"/>
                  <a:t>$10K Max Value</a:t>
                </a:r>
              </a:p>
            </p:txBody>
          </p:sp>
          <p:sp>
            <p:nvSpPr>
              <p:cNvPr id="129" name="Left-Right Arrow 128"/>
              <p:cNvSpPr/>
              <p:nvPr/>
            </p:nvSpPr>
            <p:spPr>
              <a:xfrm>
                <a:off x="7164288" y="2375169"/>
                <a:ext cx="326261" cy="45719"/>
              </a:xfrm>
              <a:prstGeom prst="leftRightArrow">
                <a:avLst/>
              </a:prstGeom>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 Arrow 129"/>
              <p:cNvSpPr/>
              <p:nvPr/>
            </p:nvSpPr>
            <p:spPr>
              <a:xfrm>
                <a:off x="7164288" y="3095249"/>
                <a:ext cx="326261" cy="45719"/>
              </a:xfrm>
              <a:prstGeom prst="leftRightArrow">
                <a:avLst/>
              </a:prstGeom>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 Arrow 130"/>
              <p:cNvSpPr/>
              <p:nvPr/>
            </p:nvSpPr>
            <p:spPr>
              <a:xfrm>
                <a:off x="7164288" y="3717032"/>
                <a:ext cx="326261" cy="45719"/>
              </a:xfrm>
              <a:prstGeom prst="leftRightArrow">
                <a:avLst/>
              </a:prstGeom>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131"/>
              <p:cNvSpPr/>
              <p:nvPr/>
            </p:nvSpPr>
            <p:spPr>
              <a:xfrm>
                <a:off x="7164288" y="4437112"/>
                <a:ext cx="326261" cy="45719"/>
              </a:xfrm>
              <a:prstGeom prst="leftRightArrow">
                <a:avLst/>
              </a:prstGeom>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 Arrow 132"/>
              <p:cNvSpPr/>
              <p:nvPr/>
            </p:nvSpPr>
            <p:spPr>
              <a:xfrm>
                <a:off x="7164288" y="5157192"/>
                <a:ext cx="326261" cy="45719"/>
              </a:xfrm>
              <a:prstGeom prst="leftRightArrow">
                <a:avLst/>
              </a:prstGeom>
              <a:ln w="571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5583723" y="3045291"/>
            <a:ext cx="2183276" cy="2235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9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dissolv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9">
                                            <p:txEl>
                                              <p:pRg st="0" end="0"/>
                                            </p:txEl>
                                          </p:spTgt>
                                        </p:tgtEl>
                                        <p:attrNameLst>
                                          <p:attrName>style.visibility</p:attrName>
                                        </p:attrNameLst>
                                      </p:cBhvr>
                                      <p:to>
                                        <p:strVal val="visible"/>
                                      </p:to>
                                    </p:set>
                                    <p:anim calcmode="lin" valueType="num">
                                      <p:cBhvr additive="base">
                                        <p:cTn id="23"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9">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9">
                                            <p:txEl>
                                              <p:pRg st="1" end="1"/>
                                            </p:txEl>
                                          </p:spTgt>
                                        </p:tgtEl>
                                        <p:attrNameLst>
                                          <p:attrName>style.visibility</p:attrName>
                                        </p:attrNameLst>
                                      </p:cBhvr>
                                      <p:to>
                                        <p:strVal val="visible"/>
                                      </p:to>
                                    </p:set>
                                    <p:anim calcmode="lin" valueType="num">
                                      <p:cBhvr additive="base">
                                        <p:cTn id="27" dur="500" fill="hold"/>
                                        <p:tgtEl>
                                          <p:spTgt spid="69">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9">
                                            <p:txEl>
                                              <p:pRg st="1" end="1"/>
                                            </p:txEl>
                                          </p:spTgt>
                                        </p:tgtEl>
                                        <p:attrNameLst>
                                          <p:attrName>ppt_y</p:attrName>
                                        </p:attrNameLst>
                                      </p:cBhvr>
                                      <p:tavLst>
                                        <p:tav tm="0">
                                          <p:val>
                                            <p:strVal val="#ppt_y"/>
                                          </p:val>
                                        </p:tav>
                                        <p:tav tm="100000">
                                          <p:val>
                                            <p:strVal val="#ppt_y"/>
                                          </p:val>
                                        </p:tav>
                                      </p:tavLst>
                                    </p:anim>
                                  </p:childTnLst>
                                </p:cTn>
                              </p:par>
                              <p:par>
                                <p:cTn id="29" presetID="10" presetClass="exit" presetSubtype="0" fill="hold" nodeType="withEffect">
                                  <p:stCondLst>
                                    <p:cond delay="0"/>
                                  </p:stCondLst>
                                  <p:childTnLst>
                                    <p:animEffect transition="out" filter="fade">
                                      <p:cBhvr>
                                        <p:cTn id="30" dur="500"/>
                                        <p:tgtEl>
                                          <p:spTgt spid="67"/>
                                        </p:tgtEl>
                                      </p:cBhvr>
                                    </p:animEffect>
                                    <p:set>
                                      <p:cBhvr>
                                        <p:cTn id="31" dur="1" fill="hold">
                                          <p:stCondLst>
                                            <p:cond delay="499"/>
                                          </p:stCondLst>
                                        </p:cTn>
                                        <p:tgtEl>
                                          <p:spTgt spid="67"/>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ssolv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9">
                                            <p:txEl>
                                              <p:pRg st="2" end="2"/>
                                            </p:txEl>
                                          </p:spTgt>
                                        </p:tgtEl>
                                        <p:attrNameLst>
                                          <p:attrName>style.visibility</p:attrName>
                                        </p:attrNameLst>
                                      </p:cBhvr>
                                      <p:to>
                                        <p:strVal val="visible"/>
                                      </p:to>
                                    </p:set>
                                    <p:anim calcmode="lin" valueType="num">
                                      <p:cBhvr additive="base">
                                        <p:cTn id="39" dur="500" fill="hold"/>
                                        <p:tgtEl>
                                          <p:spTgt spid="69">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9">
                                            <p:txEl>
                                              <p:pRg st="2" end="2"/>
                                            </p:txEl>
                                          </p:spTgt>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par>
                                <p:cTn id="49" presetID="10" presetClass="exit" presetSubtype="0" fill="hold" grpId="1" nodeType="with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8"/>
                                        </p:tgtEl>
                                      </p:cBhvr>
                                    </p:animEffect>
                                    <p:set>
                                      <p:cBhvr>
                                        <p:cTn id="54" dur="1" fill="hold">
                                          <p:stCondLst>
                                            <p:cond delay="499"/>
                                          </p:stCondLst>
                                        </p:cTn>
                                        <p:tgtEl>
                                          <p:spTgt spid="68"/>
                                        </p:tgtEl>
                                        <p:attrNameLst>
                                          <p:attrName>style.visibility</p:attrName>
                                        </p:attrNameLst>
                                      </p:cBhvr>
                                      <p:to>
                                        <p:strVal val="hidden"/>
                                      </p:to>
                                    </p:set>
                                  </p:childTnLst>
                                </p:cTn>
                              </p:par>
                              <p:par>
                                <p:cTn id="55" presetID="9"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dissolve">
                                      <p:cBhvr>
                                        <p:cTn id="5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3E0A56-9D28-0089-1E43-42996F6EA646}"/>
              </a:ext>
            </a:extLst>
          </p:cNvPr>
          <p:cNvSpPr>
            <a:spLocks noGrp="1"/>
          </p:cNvSpPr>
          <p:nvPr>
            <p:ph type="dt" sz="half" idx="10"/>
          </p:nvPr>
        </p:nvSpPr>
        <p:spPr/>
        <p:txBody>
          <a:bodyPr/>
          <a:lstStyle/>
          <a:p>
            <a:pPr fontAlgn="base">
              <a:spcBef>
                <a:spcPct val="0"/>
              </a:spcBef>
              <a:spcAft>
                <a:spcPct val="0"/>
              </a:spcAft>
              <a:defRPr/>
            </a:pPr>
            <a:r>
              <a:rPr lang="en-US">
                <a:solidFill>
                  <a:srgbClr val="6A6A6A"/>
                </a:solidFill>
                <a:ea typeface="ＭＳ Ｐゴシック" pitchFamily="84" charset="-128"/>
              </a:rPr>
              <a:t>5/28/2025</a:t>
            </a:r>
            <a:endParaRPr lang="en-GB">
              <a:solidFill>
                <a:srgbClr val="6A6A6A"/>
              </a:solidFill>
              <a:ea typeface="ＭＳ Ｐゴシック" pitchFamily="84" charset="-128"/>
            </a:endParaRPr>
          </a:p>
        </p:txBody>
      </p:sp>
      <p:sp>
        <p:nvSpPr>
          <p:cNvPr id="4" name="Slide Number Placeholder 3">
            <a:extLst>
              <a:ext uri="{FF2B5EF4-FFF2-40B4-BE49-F238E27FC236}">
                <a16:creationId xmlns:a16="http://schemas.microsoft.com/office/drawing/2014/main" xmlns="" id="{ADA23367-9295-9B3F-4A1B-CEF34A395C7D}"/>
              </a:ext>
            </a:extLst>
          </p:cNvPr>
          <p:cNvSpPr>
            <a:spLocks noGrp="1"/>
          </p:cNvSpPr>
          <p:nvPr>
            <p:ph type="sldNum" sz="quarter" idx="12"/>
          </p:nvPr>
        </p:nvSpPr>
        <p:spPr/>
        <p:txBody>
          <a:bodyPr/>
          <a:lstStyle/>
          <a:p>
            <a:pPr fontAlgn="base">
              <a:spcBef>
                <a:spcPct val="0"/>
              </a:spcBef>
              <a:spcAft>
                <a:spcPct val="0"/>
              </a:spcAft>
              <a:defRPr/>
            </a:pPr>
            <a:fld id="{AD3FAF27-8B82-4449-B01B-BEC948125F21}" type="slidenum">
              <a:rPr lang="en-GB">
                <a:solidFill>
                  <a:srgbClr val="6A6A6A"/>
                </a:solidFill>
                <a:ea typeface="ＭＳ Ｐゴシック" pitchFamily="84" charset="-128"/>
              </a:rPr>
              <a:pPr fontAlgn="base">
                <a:spcBef>
                  <a:spcPct val="0"/>
                </a:spcBef>
                <a:spcAft>
                  <a:spcPct val="0"/>
                </a:spcAft>
                <a:defRPr/>
              </a:pPr>
              <a:t>3</a:t>
            </a:fld>
            <a:endParaRPr lang="en-GB">
              <a:solidFill>
                <a:srgbClr val="6A6A6A"/>
              </a:solidFill>
              <a:ea typeface="ＭＳ Ｐゴシック" pitchFamily="84" charset="-128"/>
            </a:endParaRPr>
          </a:p>
        </p:txBody>
      </p:sp>
      <p:sp>
        <p:nvSpPr>
          <p:cNvPr id="12" name="TextBox 11">
            <a:extLst>
              <a:ext uri="{FF2B5EF4-FFF2-40B4-BE49-F238E27FC236}">
                <a16:creationId xmlns:a16="http://schemas.microsoft.com/office/drawing/2014/main" xmlns="" id="{6EF96781-5472-9F7B-927A-497AC16802D4}"/>
              </a:ext>
            </a:extLst>
          </p:cNvPr>
          <p:cNvSpPr txBox="1"/>
          <p:nvPr/>
        </p:nvSpPr>
        <p:spPr>
          <a:xfrm>
            <a:off x="-36512" y="1048865"/>
            <a:ext cx="5580157" cy="687726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557213" lvl="1" indent="-214313">
              <a:spcBef>
                <a:spcPct val="20000"/>
              </a:spcBef>
              <a:buFont typeface="Arial"/>
              <a:buChar char="•"/>
              <a:defRPr/>
            </a:pPr>
            <a:endParaRPr lang="en-US" sz="1600" dirty="0" smtClean="0">
              <a:solidFill>
                <a:srgbClr val="FF0000"/>
              </a:solidFill>
              <a:latin typeface="Arial"/>
              <a:ea typeface="ＭＳ Ｐゴシック"/>
              <a:cs typeface="Arial"/>
            </a:endParaRPr>
          </a:p>
          <a:p>
            <a:pPr marL="100013" indent="-214313">
              <a:spcBef>
                <a:spcPct val="20000"/>
              </a:spcBef>
              <a:buFont typeface="Arial"/>
              <a:buChar char="•"/>
              <a:defRPr/>
            </a:pPr>
            <a:r>
              <a:rPr lang="en-US" sz="1600" dirty="0" smtClean="0">
                <a:solidFill>
                  <a:srgbClr val="10253F"/>
                </a:solidFill>
                <a:latin typeface="Arial"/>
                <a:ea typeface="ＭＳ Ｐゴシック"/>
                <a:cs typeface="Arial"/>
              </a:rPr>
              <a:t>Provides framework that e</a:t>
            </a:r>
            <a:r>
              <a:rPr lang="en-US" sz="1600" dirty="0" smtClean="0">
                <a:solidFill>
                  <a:srgbClr val="10253F"/>
                </a:solidFill>
                <a:latin typeface="Arial"/>
                <a:ea typeface="ＭＳ Ｐゴシック"/>
                <a:cs typeface="Times New Roman"/>
              </a:rPr>
              <a:t>nhances </a:t>
            </a:r>
            <a:r>
              <a:rPr lang="en-US" sz="1600" dirty="0">
                <a:solidFill>
                  <a:srgbClr val="10253F"/>
                </a:solidFill>
                <a:latin typeface="Arial"/>
                <a:ea typeface="ＭＳ Ｐゴシック"/>
                <a:cs typeface="Times New Roman"/>
              </a:rPr>
              <a:t>understanding </a:t>
            </a:r>
            <a:r>
              <a:rPr lang="en-US" sz="1600" dirty="0" smtClean="0">
                <a:solidFill>
                  <a:srgbClr val="10253F"/>
                </a:solidFill>
                <a:latin typeface="Arial"/>
                <a:ea typeface="ＭＳ Ｐゴシック"/>
                <a:cs typeface="Times New Roman"/>
              </a:rPr>
              <a:t>of </a:t>
            </a:r>
            <a:r>
              <a:rPr lang="en-US" sz="1600" dirty="0">
                <a:solidFill>
                  <a:srgbClr val="10253F"/>
                </a:solidFill>
                <a:latin typeface="Arial"/>
                <a:ea typeface="ＭＳ Ｐゴシック"/>
                <a:cs typeface="Times New Roman"/>
              </a:rPr>
              <a:t>the conditions under which cooperation is </a:t>
            </a:r>
            <a:r>
              <a:rPr lang="en-US" sz="1600" dirty="0" smtClean="0">
                <a:solidFill>
                  <a:srgbClr val="10253F"/>
                </a:solidFill>
                <a:latin typeface="Arial"/>
                <a:ea typeface="ＭＳ Ｐゴシック"/>
                <a:cs typeface="Times New Roman"/>
              </a:rPr>
              <a:t>likely to occur </a:t>
            </a:r>
          </a:p>
          <a:p>
            <a:pPr marL="100013" indent="-214313">
              <a:spcBef>
                <a:spcPct val="20000"/>
              </a:spcBef>
              <a:buFont typeface="Arial"/>
              <a:buChar char="•"/>
              <a:defRPr/>
            </a:pPr>
            <a:endParaRPr lang="en-US" sz="1600" dirty="0">
              <a:solidFill>
                <a:srgbClr val="10253F"/>
              </a:solidFill>
              <a:latin typeface="Arial"/>
              <a:ea typeface="ＭＳ Ｐゴシック"/>
              <a:cs typeface="Arial"/>
            </a:endParaRPr>
          </a:p>
          <a:p>
            <a:pPr marL="214313" indent="-214313">
              <a:spcBef>
                <a:spcPct val="20000"/>
              </a:spcBef>
              <a:buFont typeface="Arial"/>
              <a:buChar char="•"/>
              <a:defRPr/>
            </a:pPr>
            <a:r>
              <a:rPr lang="en-US" sz="1600" dirty="0">
                <a:solidFill>
                  <a:srgbClr val="10253F"/>
                </a:solidFill>
                <a:latin typeface="Arial"/>
                <a:ea typeface="ＭＳ Ｐゴシック"/>
                <a:cs typeface="Arial"/>
              </a:rPr>
              <a:t>Key </a:t>
            </a:r>
            <a:r>
              <a:rPr lang="en-US" sz="1600" dirty="0" smtClean="0">
                <a:solidFill>
                  <a:srgbClr val="10253F"/>
                </a:solidFill>
                <a:latin typeface="Arial"/>
                <a:ea typeface="ＭＳ Ｐゴシック"/>
                <a:cs typeface="Arial"/>
              </a:rPr>
              <a:t>Game Theory Terms:</a:t>
            </a:r>
            <a:endParaRPr lang="en-US" sz="1600" dirty="0">
              <a:solidFill>
                <a:srgbClr val="10253F"/>
              </a:solidFill>
              <a:cs typeface=""/>
            </a:endParaRPr>
          </a:p>
          <a:p>
            <a:pPr marL="557213" lvl="1" indent="-214313">
              <a:spcBef>
                <a:spcPct val="20000"/>
              </a:spcBef>
              <a:buFont typeface="Arial"/>
              <a:buChar char="•"/>
              <a:defRPr/>
            </a:pPr>
            <a:r>
              <a:rPr lang="en-US" sz="1400" dirty="0" smtClean="0">
                <a:solidFill>
                  <a:srgbClr val="10253F"/>
                </a:solidFill>
                <a:latin typeface="Arial"/>
                <a:ea typeface="ＭＳ Ｐゴシック"/>
                <a:cs typeface="Arial"/>
              </a:rPr>
              <a:t>Payoff Matrix – Possible outcomes based on strategic choices</a:t>
            </a:r>
          </a:p>
          <a:p>
            <a:pPr marL="557213" lvl="1" indent="-214313">
              <a:spcBef>
                <a:spcPct val="20000"/>
              </a:spcBef>
              <a:buFont typeface="Arial"/>
              <a:buChar char="•"/>
              <a:defRPr/>
            </a:pPr>
            <a:r>
              <a:rPr lang="en-US" sz="1400" dirty="0" smtClean="0">
                <a:solidFill>
                  <a:srgbClr val="10253F"/>
                </a:solidFill>
                <a:latin typeface="Arial"/>
                <a:ea typeface="ＭＳ Ｐゴシック"/>
                <a:cs typeface="Arial"/>
              </a:rPr>
              <a:t>Nash </a:t>
            </a:r>
            <a:r>
              <a:rPr lang="en-US" sz="1400" dirty="0">
                <a:solidFill>
                  <a:srgbClr val="10253F"/>
                </a:solidFill>
                <a:latin typeface="Arial"/>
                <a:ea typeface="ＭＳ Ｐゴシック"/>
                <a:cs typeface="Arial"/>
              </a:rPr>
              <a:t>Equilibrium (NE)  – Maximizes individual </a:t>
            </a:r>
            <a:r>
              <a:rPr lang="en-US" sz="1400" dirty="0" smtClean="0">
                <a:solidFill>
                  <a:srgbClr val="10253F"/>
                </a:solidFill>
                <a:latin typeface="Arial"/>
                <a:ea typeface="ＭＳ Ｐゴシック"/>
                <a:cs typeface="Arial"/>
              </a:rPr>
              <a:t>payoff</a:t>
            </a:r>
            <a:endParaRPr lang="en-US" sz="1400" dirty="0">
              <a:solidFill>
                <a:srgbClr val="10253F"/>
              </a:solidFill>
              <a:latin typeface="Arial"/>
              <a:ea typeface="ＭＳ Ｐゴシック"/>
              <a:cs typeface="Arial"/>
            </a:endParaRPr>
          </a:p>
          <a:p>
            <a:pPr marL="557213" lvl="1" indent="-214313">
              <a:spcBef>
                <a:spcPct val="20000"/>
              </a:spcBef>
              <a:buFont typeface="Arial"/>
              <a:buChar char="•"/>
              <a:defRPr/>
            </a:pPr>
            <a:r>
              <a:rPr lang="en-US" sz="1400" dirty="0">
                <a:solidFill>
                  <a:srgbClr val="10253F"/>
                </a:solidFill>
                <a:latin typeface="Arial"/>
                <a:ea typeface="ＭＳ Ｐゴシック"/>
                <a:cs typeface="Arial"/>
              </a:rPr>
              <a:t>Pareto Optimal (PO</a:t>
            </a:r>
            <a:r>
              <a:rPr lang="en-US" sz="1400" dirty="0" smtClean="0">
                <a:solidFill>
                  <a:srgbClr val="10253F"/>
                </a:solidFill>
                <a:latin typeface="Arial"/>
                <a:ea typeface="ＭＳ Ｐゴシック"/>
                <a:cs typeface="Arial"/>
              </a:rPr>
              <a:t>) </a:t>
            </a:r>
            <a:r>
              <a:rPr lang="en-US" sz="1400" dirty="0">
                <a:solidFill>
                  <a:srgbClr val="10253F"/>
                </a:solidFill>
                <a:latin typeface="Arial"/>
                <a:ea typeface="ＭＳ Ｐゴシック"/>
                <a:cs typeface="Arial"/>
              </a:rPr>
              <a:t>– Maximizes collective payoff </a:t>
            </a:r>
          </a:p>
          <a:p>
            <a:pPr marL="214313" lvl="1" indent="-214313">
              <a:spcBef>
                <a:spcPct val="20000"/>
              </a:spcBef>
              <a:buFont typeface="Arial"/>
              <a:buChar char="•"/>
              <a:defRPr/>
            </a:pPr>
            <a:endParaRPr lang="en-US" sz="1600" dirty="0" smtClean="0">
              <a:solidFill>
                <a:srgbClr val="10253F"/>
              </a:solidFill>
              <a:latin typeface="Arial"/>
              <a:ea typeface="ＭＳ Ｐゴシック"/>
              <a:cs typeface="Arial"/>
            </a:endParaRPr>
          </a:p>
          <a:p>
            <a:pPr marL="214313" lvl="1" indent="-214313">
              <a:spcBef>
                <a:spcPct val="20000"/>
              </a:spcBef>
              <a:buFont typeface="Arial"/>
              <a:buChar char="•"/>
              <a:defRPr/>
            </a:pPr>
            <a:r>
              <a:rPr lang="en-US" sz="1600" dirty="0" smtClean="0">
                <a:solidFill>
                  <a:srgbClr val="10253F"/>
                </a:solidFill>
                <a:latin typeface="Arial"/>
                <a:ea typeface="ＭＳ Ｐゴシック"/>
                <a:cs typeface="Arial"/>
              </a:rPr>
              <a:t>Drivers for Cooperation</a:t>
            </a:r>
            <a:r>
              <a:rPr lang="en-US" sz="1400" dirty="0" smtClean="0">
                <a:solidFill>
                  <a:schemeClr val="accent1"/>
                </a:solidFill>
                <a:latin typeface="Arial"/>
                <a:ea typeface="ＭＳ Ｐゴシック"/>
                <a:cs typeface="Arial"/>
              </a:rPr>
              <a:t> </a:t>
            </a:r>
            <a:endParaRPr lang="en-US" sz="1400" dirty="0">
              <a:solidFill>
                <a:schemeClr val="accent1"/>
              </a:solidFill>
              <a:latin typeface="Arial"/>
              <a:ea typeface="ＭＳ Ｐゴシック"/>
              <a:cs typeface="Arial"/>
            </a:endParaRPr>
          </a:p>
          <a:p>
            <a:pPr marL="671513" lvl="2" indent="-214313">
              <a:spcBef>
                <a:spcPct val="20000"/>
              </a:spcBef>
              <a:buFont typeface="Arial"/>
              <a:buChar char="•"/>
              <a:defRPr/>
            </a:pPr>
            <a:r>
              <a:rPr lang="en-US" sz="1400" dirty="0" smtClean="0">
                <a:solidFill>
                  <a:schemeClr val="accent1"/>
                </a:solidFill>
                <a:latin typeface="Arial"/>
                <a:ea typeface="ＭＳ Ｐゴシック"/>
                <a:cs typeface="Arial"/>
              </a:rPr>
              <a:t>Positive Network Externalities </a:t>
            </a:r>
            <a:r>
              <a:rPr lang="en-US" sz="1400" dirty="0" smtClean="0">
                <a:solidFill>
                  <a:srgbClr val="10253F"/>
                </a:solidFill>
                <a:latin typeface="Arial"/>
                <a:ea typeface="ＭＳ Ｐゴシック"/>
                <a:cs typeface="Arial"/>
              </a:rPr>
              <a:t>(individual </a:t>
            </a:r>
            <a:r>
              <a:rPr lang="en-US" sz="1400" dirty="0">
                <a:solidFill>
                  <a:srgbClr val="10253F"/>
                </a:solidFill>
                <a:latin typeface="Arial"/>
                <a:ea typeface="ＭＳ Ｐゴシック"/>
                <a:cs typeface="Arial"/>
              </a:rPr>
              <a:t>stakeholder payoffs are highest through </a:t>
            </a:r>
            <a:r>
              <a:rPr lang="en-US" sz="1400" dirty="0" smtClean="0">
                <a:solidFill>
                  <a:srgbClr val="10253F"/>
                </a:solidFill>
                <a:latin typeface="Arial"/>
                <a:ea typeface="ＭＳ Ｐゴシック"/>
                <a:cs typeface="Arial"/>
              </a:rPr>
              <a:t>cooperation)</a:t>
            </a:r>
            <a:endParaRPr lang="en-US" sz="1400" dirty="0" smtClean="0">
              <a:solidFill>
                <a:srgbClr val="6A6A6A">
                  <a:lumMod val="75000"/>
                </a:srgbClr>
              </a:solidFill>
              <a:latin typeface="Arial"/>
              <a:ea typeface="ＭＳ Ｐゴシック"/>
              <a:cs typeface="Arial"/>
            </a:endParaRPr>
          </a:p>
          <a:p>
            <a:pPr marL="671513" lvl="2" indent="-214313">
              <a:spcBef>
                <a:spcPct val="20000"/>
              </a:spcBef>
              <a:buFont typeface="Arial"/>
              <a:buChar char="•"/>
              <a:defRPr/>
            </a:pPr>
            <a:r>
              <a:rPr lang="en-US" sz="1400" dirty="0" smtClean="0">
                <a:solidFill>
                  <a:srgbClr val="6A6A6A">
                    <a:lumMod val="75000"/>
                  </a:srgbClr>
                </a:solidFill>
                <a:latin typeface="Arial"/>
                <a:ea typeface="ＭＳ Ｐゴシック"/>
                <a:cs typeface="Arial"/>
              </a:rPr>
              <a:t>Incentivizes</a:t>
            </a:r>
            <a:r>
              <a:rPr lang="en-US" sz="1400" dirty="0" smtClean="0">
                <a:solidFill>
                  <a:srgbClr val="10253F"/>
                </a:solidFill>
                <a:latin typeface="Arial"/>
                <a:ea typeface="ＭＳ Ｐゴシック"/>
                <a:cs typeface="Arial"/>
              </a:rPr>
              <a:t> </a:t>
            </a:r>
            <a:r>
              <a:rPr lang="en-US" sz="1400" dirty="0">
                <a:solidFill>
                  <a:srgbClr val="10253F"/>
                </a:solidFill>
                <a:latin typeface="Arial"/>
                <a:ea typeface="ＭＳ Ｐゴシック"/>
                <a:cs typeface="Arial"/>
              </a:rPr>
              <a:t>stakeholders </a:t>
            </a:r>
            <a:r>
              <a:rPr lang="en-US" sz="1400" dirty="0" smtClean="0">
                <a:solidFill>
                  <a:srgbClr val="10253F"/>
                </a:solidFill>
                <a:latin typeface="Arial"/>
                <a:ea typeface="ＭＳ Ｐゴシック"/>
                <a:cs typeface="Arial"/>
              </a:rPr>
              <a:t>to pursue strategies that promote some level of cooperation </a:t>
            </a:r>
            <a:r>
              <a:rPr lang="en-US" sz="1400" dirty="0">
                <a:solidFill>
                  <a:srgbClr val="10253F"/>
                </a:solidFill>
                <a:latin typeface="Arial"/>
                <a:ea typeface="ＭＳ Ｐゴシック"/>
                <a:cs typeface="Arial"/>
              </a:rPr>
              <a:t>(NE=PO</a:t>
            </a:r>
            <a:r>
              <a:rPr lang="en-US" sz="1400" dirty="0" smtClean="0">
                <a:solidFill>
                  <a:srgbClr val="10253F"/>
                </a:solidFill>
                <a:latin typeface="Arial"/>
                <a:ea typeface="ＭＳ Ｐゴシック"/>
                <a:cs typeface="Arial"/>
              </a:rPr>
              <a:t>)</a:t>
            </a:r>
          </a:p>
          <a:p>
            <a:pPr marL="214313" lvl="1" indent="-214313">
              <a:spcBef>
                <a:spcPct val="20000"/>
              </a:spcBef>
              <a:buFont typeface="Arial"/>
              <a:buChar char="•"/>
              <a:defRPr/>
            </a:pPr>
            <a:endParaRPr lang="en-US" sz="1400" dirty="0">
              <a:solidFill>
                <a:srgbClr val="10253F"/>
              </a:solidFill>
              <a:latin typeface="Arial"/>
              <a:ea typeface="ＭＳ Ｐゴシック"/>
              <a:cs typeface="Arial"/>
            </a:endParaRPr>
          </a:p>
          <a:p>
            <a:pPr marL="214313" lvl="1" indent="-214313">
              <a:spcBef>
                <a:spcPct val="20000"/>
              </a:spcBef>
              <a:buFont typeface="Arial"/>
              <a:buChar char="•"/>
              <a:defRPr/>
            </a:pPr>
            <a:r>
              <a:rPr lang="en-US" sz="1400" dirty="0" smtClean="0">
                <a:solidFill>
                  <a:srgbClr val="10253F"/>
                </a:solidFill>
                <a:latin typeface="Arial"/>
                <a:ea typeface="ＭＳ Ｐゴシック"/>
                <a:cs typeface="Arial"/>
              </a:rPr>
              <a:t>Scenarios  </a:t>
            </a:r>
            <a:endParaRPr lang="en-US" sz="1400" dirty="0">
              <a:solidFill>
                <a:srgbClr val="10253F"/>
              </a:solidFill>
              <a:latin typeface="Arial"/>
              <a:ea typeface="ＭＳ Ｐゴシック"/>
              <a:cs typeface="Arial"/>
            </a:endParaRPr>
          </a:p>
          <a:p>
            <a:pPr marL="900113" lvl="2" indent="-214313">
              <a:spcBef>
                <a:spcPct val="20000"/>
              </a:spcBef>
              <a:buFont typeface="Arial"/>
              <a:buChar char="•"/>
              <a:defRPr/>
            </a:pPr>
            <a:r>
              <a:rPr lang="en-US" sz="1400" dirty="0">
                <a:solidFill>
                  <a:srgbClr val="10253F"/>
                </a:solidFill>
                <a:latin typeface="Arial"/>
                <a:ea typeface="ＭＳ Ｐゴシック"/>
                <a:cs typeface="Arial"/>
              </a:rPr>
              <a:t>“Stag Hunt” – Getting to Pareto Optimal involves risk and </a:t>
            </a:r>
            <a:r>
              <a:rPr lang="en-US" sz="1400" dirty="0">
                <a:solidFill>
                  <a:schemeClr val="accent1"/>
                </a:solidFill>
                <a:latin typeface="Arial"/>
                <a:ea typeface="ＭＳ Ｐゴシック"/>
                <a:cs typeface="Arial"/>
              </a:rPr>
              <a:t>requires trust</a:t>
            </a:r>
          </a:p>
          <a:p>
            <a:pPr marL="900113" lvl="2" indent="-214313">
              <a:spcBef>
                <a:spcPct val="20000"/>
              </a:spcBef>
              <a:buFont typeface="Arial"/>
              <a:buChar char="•"/>
              <a:defRPr/>
            </a:pPr>
            <a:r>
              <a:rPr lang="en-US" sz="1400" dirty="0">
                <a:solidFill>
                  <a:srgbClr val="10253F"/>
                </a:solidFill>
                <a:latin typeface="Arial"/>
                <a:ea typeface="ＭＳ Ｐゴシック"/>
                <a:cs typeface="Arial"/>
              </a:rPr>
              <a:t>“Battle of the Sexes” – Getting to Pareto Optimal requires balancing different preferences and can produce the perception of unfairness</a:t>
            </a:r>
          </a:p>
          <a:p>
            <a:pPr marL="900113" lvl="2" indent="-214313">
              <a:spcBef>
                <a:spcPct val="20000"/>
              </a:spcBef>
              <a:buFont typeface="Arial"/>
              <a:buChar char="•"/>
              <a:defRPr/>
            </a:pPr>
            <a:endParaRPr lang="en-US" dirty="0">
              <a:solidFill>
                <a:srgbClr val="333333"/>
              </a:solidFill>
              <a:latin typeface="Arial"/>
              <a:ea typeface="ＭＳ Ｐゴシック"/>
              <a:cs typeface="Arial"/>
            </a:endParaRPr>
          </a:p>
          <a:p>
            <a:pPr marL="900113" lvl="2" indent="-214313">
              <a:spcBef>
                <a:spcPct val="20000"/>
              </a:spcBef>
              <a:buFont typeface="Arial"/>
              <a:buChar char="•"/>
              <a:defRPr/>
            </a:pPr>
            <a:endParaRPr lang="en-US" dirty="0">
              <a:solidFill>
                <a:srgbClr val="333333"/>
              </a:solidFill>
              <a:latin typeface="Arial"/>
              <a:ea typeface="ＭＳ Ｐゴシック"/>
              <a:cs typeface="Arial"/>
            </a:endParaRPr>
          </a:p>
          <a:p>
            <a:pPr>
              <a:defRPr/>
            </a:pPr>
            <a:endParaRPr lang="en-US" dirty="0">
              <a:solidFill>
                <a:srgbClr val="333333"/>
              </a:solidFill>
              <a:latin typeface="math"/>
              <a:cs typeface="Arial"/>
            </a:endParaRPr>
          </a:p>
          <a:p>
            <a:pPr>
              <a:defRPr/>
            </a:pPr>
            <a:endParaRPr lang="en-US" dirty="0">
              <a:solidFill>
                <a:srgbClr val="333333"/>
              </a:solidFill>
              <a:latin typeface="math"/>
              <a:cs typeface=""/>
            </a:endParaRPr>
          </a:p>
        </p:txBody>
      </p:sp>
      <p:sp>
        <p:nvSpPr>
          <p:cNvPr id="6" name="AutoShape 2" descr="olved Game Theory Question. Consider ..."/>
          <p:cNvSpPr>
            <a:spLocks noChangeAspect="1" noChangeArrowheads="1"/>
          </p:cNvSpPr>
          <p:nvPr/>
        </p:nvSpPr>
        <p:spPr bwMode="auto">
          <a:xfrm>
            <a:off x="114300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a:solidFill>
                <a:srgbClr val="6A6A6A"/>
              </a:solidFill>
              <a:cs typeface=""/>
            </a:endParaRPr>
          </a:p>
        </p:txBody>
      </p:sp>
      <p:sp>
        <p:nvSpPr>
          <p:cNvPr id="9" name="Oval 8">
            <a:extLst>
              <a:ext uri="{FF2B5EF4-FFF2-40B4-BE49-F238E27FC236}">
                <a16:creationId xmlns:a16="http://schemas.microsoft.com/office/drawing/2014/main" xmlns="" id="{B4D254B5-1A1A-7311-9069-AC6F69CF3D00}"/>
              </a:ext>
            </a:extLst>
          </p:cNvPr>
          <p:cNvSpPr/>
          <p:nvPr/>
        </p:nvSpPr>
        <p:spPr>
          <a:xfrm>
            <a:off x="4806254" y="2730115"/>
            <a:ext cx="413818" cy="19482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1" name="Rectangle: Rounded Corners 10">
            <a:extLst>
              <a:ext uri="{FF2B5EF4-FFF2-40B4-BE49-F238E27FC236}">
                <a16:creationId xmlns:a16="http://schemas.microsoft.com/office/drawing/2014/main" xmlns="" id="{9255B6C1-7911-D39C-E935-4F69D52E3B04}"/>
              </a:ext>
            </a:extLst>
          </p:cNvPr>
          <p:cNvSpPr/>
          <p:nvPr/>
        </p:nvSpPr>
        <p:spPr>
          <a:xfrm>
            <a:off x="4715385" y="2996952"/>
            <a:ext cx="576695" cy="240213"/>
          </a:xfrm>
          <a:prstGeom prst="roundRect">
            <a:avLst/>
          </a:prstGeom>
          <a:noFill/>
          <a:ln w="12700">
            <a:solidFill>
              <a:srgbClr val="0087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Oval 6">
            <a:extLst>
              <a:ext uri="{FF2B5EF4-FFF2-40B4-BE49-F238E27FC236}">
                <a16:creationId xmlns:a16="http://schemas.microsoft.com/office/drawing/2014/main" xmlns="" id="{54F34A09-18B8-9684-E32A-97565F8DA79A}"/>
              </a:ext>
            </a:extLst>
          </p:cNvPr>
          <p:cNvSpPr/>
          <p:nvPr/>
        </p:nvSpPr>
        <p:spPr>
          <a:xfrm>
            <a:off x="6182025" y="4417918"/>
            <a:ext cx="350693" cy="19482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Oval 12">
            <a:extLst>
              <a:ext uri="{FF2B5EF4-FFF2-40B4-BE49-F238E27FC236}">
                <a16:creationId xmlns:a16="http://schemas.microsoft.com/office/drawing/2014/main" xmlns="" id="{55607A8D-1DC4-9A8E-85F6-7C2DA2B60321}"/>
              </a:ext>
            </a:extLst>
          </p:cNvPr>
          <p:cNvSpPr/>
          <p:nvPr/>
        </p:nvSpPr>
        <p:spPr>
          <a:xfrm>
            <a:off x="7173635" y="5034371"/>
            <a:ext cx="350693" cy="19482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Rounded Corners 13">
            <a:extLst>
              <a:ext uri="{FF2B5EF4-FFF2-40B4-BE49-F238E27FC236}">
                <a16:creationId xmlns:a16="http://schemas.microsoft.com/office/drawing/2014/main" xmlns="" id="{37794903-D237-C019-B5A8-64A7AD383096}"/>
              </a:ext>
            </a:extLst>
          </p:cNvPr>
          <p:cNvSpPr/>
          <p:nvPr/>
        </p:nvSpPr>
        <p:spPr>
          <a:xfrm>
            <a:off x="6076410" y="4377290"/>
            <a:ext cx="576695" cy="280554"/>
          </a:xfrm>
          <a:prstGeom prst="roundRect">
            <a:avLst/>
          </a:prstGeom>
          <a:noFill/>
          <a:ln w="12700">
            <a:solidFill>
              <a:srgbClr val="0087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Rounded Corners 14">
            <a:extLst>
              <a:ext uri="{FF2B5EF4-FFF2-40B4-BE49-F238E27FC236}">
                <a16:creationId xmlns:a16="http://schemas.microsoft.com/office/drawing/2014/main" xmlns="" id="{51BBC61B-C70E-E638-AE09-537D0441C23C}"/>
              </a:ext>
            </a:extLst>
          </p:cNvPr>
          <p:cNvSpPr/>
          <p:nvPr/>
        </p:nvSpPr>
        <p:spPr>
          <a:xfrm>
            <a:off x="6808121" y="4750319"/>
            <a:ext cx="576695" cy="280554"/>
          </a:xfrm>
          <a:prstGeom prst="roundRect">
            <a:avLst/>
          </a:prstGeom>
          <a:noFill/>
          <a:ln w="12700">
            <a:solidFill>
              <a:srgbClr val="0087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Title 5">
            <a:extLst>
              <a:ext uri="{FF2B5EF4-FFF2-40B4-BE49-F238E27FC236}">
                <a16:creationId xmlns:a16="http://schemas.microsoft.com/office/drawing/2014/main" xmlns="" id="{225587C1-1907-9C1C-FBE7-9469840826C3}"/>
              </a:ext>
            </a:extLst>
          </p:cNvPr>
          <p:cNvSpPr txBox="1">
            <a:spLocks/>
          </p:cNvSpPr>
          <p:nvPr/>
        </p:nvSpPr>
        <p:spPr>
          <a:xfrm>
            <a:off x="107504" y="333385"/>
            <a:ext cx="7760518" cy="855150"/>
          </a:xfrm>
          <a:prstGeom prst="rect">
            <a:avLst/>
          </a:prstGeom>
        </p:spPr>
        <p:txBody>
          <a:bodyPr vert="horz" lIns="0" tIns="0" rIns="0" bIns="0" rtlCol="0" anchor="ctr">
            <a:normAutofit fontScale="97500"/>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a:spcAft>
                <a:spcPts val="0"/>
              </a:spcAft>
            </a:pPr>
            <a:r>
              <a:rPr lang="en-US" sz="3200" b="1" dirty="0" smtClean="0">
                <a:solidFill>
                  <a:srgbClr val="002D62"/>
                </a:solidFill>
                <a:cs typeface="Arial"/>
              </a:rPr>
              <a:t>Why Game Theory?</a:t>
            </a:r>
            <a:r>
              <a:rPr lang="en-US" sz="3200" b="1" dirty="0">
                <a:solidFill>
                  <a:srgbClr val="002D62"/>
                </a:solidFill>
                <a:cs typeface="Arial"/>
              </a:rPr>
              <a:t> </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556792"/>
            <a:ext cx="3347881" cy="1745006"/>
          </a:xfrm>
          <a:prstGeom prst="rect">
            <a:avLst/>
          </a:prstGeom>
        </p:spPr>
      </p:pic>
      <p:sp>
        <p:nvSpPr>
          <p:cNvPr id="22" name="Rectangle: Rounded Corners 7">
            <a:extLst>
              <a:ext uri="{FF2B5EF4-FFF2-40B4-BE49-F238E27FC236}">
                <a16:creationId xmlns:a16="http://schemas.microsoft.com/office/drawing/2014/main" xmlns="" id="{0750AA2A-7B9B-7EB8-481A-0EDE7A17537C}"/>
              </a:ext>
            </a:extLst>
          </p:cNvPr>
          <p:cNvSpPr/>
          <p:nvPr/>
        </p:nvSpPr>
        <p:spPr>
          <a:xfrm>
            <a:off x="7043433" y="2369127"/>
            <a:ext cx="768927" cy="374072"/>
          </a:xfrm>
          <a:prstGeom prst="roundRect">
            <a:avLst/>
          </a:prstGeom>
          <a:noFill/>
          <a:ln w="12700">
            <a:solidFill>
              <a:srgbClr val="0087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11CDE165-7C12-F079-8C5C-A9A5B1A167B1}"/>
              </a:ext>
            </a:extLst>
          </p:cNvPr>
          <p:cNvSpPr/>
          <p:nvPr/>
        </p:nvSpPr>
        <p:spPr>
          <a:xfrm>
            <a:off x="7200754" y="2420888"/>
            <a:ext cx="467590" cy="2597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11CDE165-7C12-F079-8C5C-A9A5B1A167B1}"/>
              </a:ext>
            </a:extLst>
          </p:cNvPr>
          <p:cNvSpPr/>
          <p:nvPr/>
        </p:nvSpPr>
        <p:spPr>
          <a:xfrm>
            <a:off x="8100392" y="2924944"/>
            <a:ext cx="467590" cy="2597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031811" y="3301798"/>
            <a:ext cx="3220709" cy="271218"/>
          </a:xfrm>
          <a:prstGeom prst="rect">
            <a:avLst/>
          </a:prstGeom>
          <a:noFill/>
        </p:spPr>
        <p:txBody>
          <a:bodyPr wrap="none" rtlCol="0">
            <a:spAutoFit/>
          </a:bodyPr>
          <a:lstStyle/>
          <a:p>
            <a:r>
              <a:rPr lang="en-US" sz="1000" b="1" dirty="0"/>
              <a:t>Stag Hunt: Cooperation </a:t>
            </a:r>
            <a:r>
              <a:rPr lang="en-US" sz="1000" b="1"/>
              <a:t>dominates defection</a:t>
            </a:r>
            <a:endParaRPr lang="en-US" sz="1000" b="1" dirty="0"/>
          </a:p>
        </p:txBody>
      </p:sp>
      <p:pic>
        <p:nvPicPr>
          <p:cNvPr id="26" name="Picture 8" descr="https://miro.medium.com/v2/resize:fit:700/0*eGBKyBWwZnXm6cq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286" y="3717032"/>
            <a:ext cx="3341210" cy="236296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13">
            <a:extLst>
              <a:ext uri="{FF2B5EF4-FFF2-40B4-BE49-F238E27FC236}">
                <a16:creationId xmlns:a16="http://schemas.microsoft.com/office/drawing/2014/main" xmlns="" id="{37794903-D237-C019-B5A8-64A7AD383096}"/>
              </a:ext>
            </a:extLst>
          </p:cNvPr>
          <p:cNvSpPr/>
          <p:nvPr/>
        </p:nvSpPr>
        <p:spPr>
          <a:xfrm>
            <a:off x="6577878" y="4495088"/>
            <a:ext cx="768927" cy="374072"/>
          </a:xfrm>
          <a:prstGeom prst="roundRect">
            <a:avLst/>
          </a:prstGeom>
          <a:noFill/>
          <a:ln w="12700">
            <a:solidFill>
              <a:srgbClr val="0087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54F34A09-18B8-9684-E32A-97565F8DA79A}"/>
              </a:ext>
            </a:extLst>
          </p:cNvPr>
          <p:cNvSpPr/>
          <p:nvPr/>
        </p:nvSpPr>
        <p:spPr>
          <a:xfrm>
            <a:off x="6718700" y="4537380"/>
            <a:ext cx="467590" cy="2597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54F34A09-18B8-9684-E32A-97565F8DA79A}"/>
              </a:ext>
            </a:extLst>
          </p:cNvPr>
          <p:cNvSpPr/>
          <p:nvPr/>
        </p:nvSpPr>
        <p:spPr>
          <a:xfrm>
            <a:off x="7704810" y="5041436"/>
            <a:ext cx="467590" cy="2597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30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3E0A56-9D28-0089-1E43-42996F6EA646}"/>
              </a:ext>
            </a:extLst>
          </p:cNvPr>
          <p:cNvSpPr>
            <a:spLocks noGrp="1"/>
          </p:cNvSpPr>
          <p:nvPr>
            <p:ph type="dt" sz="half" idx="10"/>
          </p:nvPr>
        </p:nvSpPr>
        <p:spPr/>
        <p:txBody>
          <a:bodyPr/>
          <a:lstStyle/>
          <a:p>
            <a:r>
              <a:rPr lang="en-US"/>
              <a:t>Choose Insert &gt; Header and Footer  to change Date</a:t>
            </a:r>
            <a:endParaRPr lang="en-GB"/>
          </a:p>
        </p:txBody>
      </p:sp>
      <p:sp>
        <p:nvSpPr>
          <p:cNvPr id="4" name="Slide Number Placeholder 3">
            <a:extLst>
              <a:ext uri="{FF2B5EF4-FFF2-40B4-BE49-F238E27FC236}">
                <a16:creationId xmlns:a16="http://schemas.microsoft.com/office/drawing/2014/main" xmlns="" id="{ADA23367-9295-9B3F-4A1B-CEF34A395C7D}"/>
              </a:ext>
            </a:extLst>
          </p:cNvPr>
          <p:cNvSpPr>
            <a:spLocks noGrp="1"/>
          </p:cNvSpPr>
          <p:nvPr>
            <p:ph type="sldNum" sz="quarter" idx="12"/>
          </p:nvPr>
        </p:nvSpPr>
        <p:spPr/>
        <p:txBody>
          <a:bodyPr/>
          <a:lstStyle/>
          <a:p>
            <a:fld id="{AD3FAF27-8B82-4449-B01B-BEC948125F21}" type="slidenum">
              <a:rPr lang="en-GB" smtClean="0"/>
              <a:t>4</a:t>
            </a:fld>
            <a:endParaRPr lang="en-GB"/>
          </a:p>
        </p:txBody>
      </p:sp>
      <p:sp>
        <p:nvSpPr>
          <p:cNvPr id="10" name="Title 5">
            <a:extLst>
              <a:ext uri="{FF2B5EF4-FFF2-40B4-BE49-F238E27FC236}">
                <a16:creationId xmlns:a16="http://schemas.microsoft.com/office/drawing/2014/main" xmlns="" id="{225587C1-1907-9C1C-FBE7-9469840826C3}"/>
              </a:ext>
            </a:extLst>
          </p:cNvPr>
          <p:cNvSpPr txBox="1">
            <a:spLocks/>
          </p:cNvSpPr>
          <p:nvPr/>
        </p:nvSpPr>
        <p:spPr>
          <a:xfrm>
            <a:off x="346460" y="333385"/>
            <a:ext cx="7521562" cy="855150"/>
          </a:xfrm>
          <a:prstGeom prst="rect">
            <a:avLst/>
          </a:prstGeom>
        </p:spPr>
        <p:txBody>
          <a:bodyPr vert="horz" lIns="0" tIns="0" rIns="0" bIns="0" rtlCol="0" anchor="ctr">
            <a:normAutofit fontScale="97500"/>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a:spcAft>
                <a:spcPts val="0"/>
              </a:spcAft>
            </a:pPr>
            <a:r>
              <a:rPr lang="en-US" sz="2500" b="1" dirty="0">
                <a:solidFill>
                  <a:srgbClr val="002D62"/>
                </a:solidFill>
                <a:cs typeface="Arial"/>
              </a:rPr>
              <a:t>Game Theory and the Role of Standards Development Organizations (SDOs) like ASTM</a:t>
            </a:r>
            <a:endParaRPr lang="en-US" dirty="0"/>
          </a:p>
        </p:txBody>
      </p:sp>
      <p:sp>
        <p:nvSpPr>
          <p:cNvPr id="12" name="TextBox 11">
            <a:extLst>
              <a:ext uri="{FF2B5EF4-FFF2-40B4-BE49-F238E27FC236}">
                <a16:creationId xmlns:a16="http://schemas.microsoft.com/office/drawing/2014/main" xmlns="" id="{6EF96781-5472-9F7B-927A-497AC16802D4}"/>
              </a:ext>
            </a:extLst>
          </p:cNvPr>
          <p:cNvSpPr txBox="1"/>
          <p:nvPr/>
        </p:nvSpPr>
        <p:spPr>
          <a:xfrm>
            <a:off x="-3890" y="1585589"/>
            <a:ext cx="55034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333333"/>
              </a:solidFill>
              <a:latin typeface="math"/>
              <a:ea typeface="ＭＳ Ｐゴシック"/>
            </a:endParaRPr>
          </a:p>
          <a:p>
            <a:endParaRPr lang="en-US" dirty="0">
              <a:solidFill>
                <a:srgbClr val="333333"/>
              </a:solidFill>
              <a:latin typeface="math"/>
            </a:endParaRPr>
          </a:p>
        </p:txBody>
      </p:sp>
      <p:sp>
        <p:nvSpPr>
          <p:cNvPr id="7" name="TextBox 6">
            <a:extLst>
              <a:ext uri="{FF2B5EF4-FFF2-40B4-BE49-F238E27FC236}">
                <a16:creationId xmlns:a16="http://schemas.microsoft.com/office/drawing/2014/main" xmlns="" id="{6EF96781-5472-9F7B-927A-497AC16802D4}"/>
              </a:ext>
            </a:extLst>
          </p:cNvPr>
          <p:cNvSpPr txBox="1"/>
          <p:nvPr/>
        </p:nvSpPr>
        <p:spPr>
          <a:xfrm>
            <a:off x="-3890" y="1296742"/>
            <a:ext cx="5511994" cy="580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ct val="20000"/>
              </a:spcBef>
            </a:pPr>
            <a:endParaRPr lang="en-US" sz="1600" dirty="0">
              <a:solidFill>
                <a:srgbClr val="10253F"/>
              </a:solidFill>
              <a:latin typeface="Arial"/>
              <a:ea typeface="ＭＳ Ｐゴシック"/>
              <a:cs typeface="Arial"/>
            </a:endParaRPr>
          </a:p>
          <a:p>
            <a:pPr marL="214313" indent="-214313">
              <a:spcBef>
                <a:spcPct val="20000"/>
              </a:spcBef>
              <a:buFont typeface="Arial"/>
              <a:buChar char="•"/>
              <a:defRPr/>
            </a:pPr>
            <a:r>
              <a:rPr lang="en-US" sz="1600" dirty="0">
                <a:solidFill>
                  <a:srgbClr val="002D62"/>
                </a:solidFill>
                <a:latin typeface="Arial"/>
                <a:ea typeface=""/>
                <a:cs typeface="Arial"/>
              </a:rPr>
              <a:t>Research findings on Game Theory applications for the role of Standards Development Organizations (SDOs)</a:t>
            </a:r>
            <a:endParaRPr lang="en-US" sz="1600" dirty="0">
              <a:solidFill>
                <a:srgbClr val="10253F"/>
              </a:solidFill>
              <a:latin typeface="Arial"/>
              <a:ea typeface="ＭＳ Ｐゴシック"/>
              <a:cs typeface="Arial"/>
            </a:endParaRPr>
          </a:p>
          <a:p>
            <a:pPr marL="557213" lvl="1" indent="-214313">
              <a:spcBef>
                <a:spcPct val="20000"/>
              </a:spcBef>
              <a:buFont typeface="Arial"/>
              <a:buChar char="•"/>
              <a:defRPr/>
            </a:pPr>
            <a:r>
              <a:rPr lang="en-US" sz="1600" dirty="0">
                <a:solidFill>
                  <a:srgbClr val="10253F"/>
                </a:solidFill>
                <a:latin typeface="Arial"/>
                <a:ea typeface="ＭＳ Ｐゴシック"/>
                <a:cs typeface="Arial"/>
              </a:rPr>
              <a:t>Facilitate coordination and commitment </a:t>
            </a:r>
          </a:p>
          <a:p>
            <a:pPr marL="557213" lvl="1" indent="-214313">
              <a:spcBef>
                <a:spcPct val="20000"/>
              </a:spcBef>
              <a:buFont typeface="Arial"/>
              <a:buChar char="•"/>
              <a:defRPr/>
            </a:pPr>
            <a:r>
              <a:rPr lang="en-US" sz="1600" dirty="0">
                <a:solidFill>
                  <a:srgbClr val="10253F"/>
                </a:solidFill>
                <a:latin typeface="Arial"/>
                <a:ea typeface="ＭＳ Ｐゴシック"/>
                <a:cs typeface="Arial"/>
              </a:rPr>
              <a:t>Improve information exchange (reduce information asymmetry)</a:t>
            </a:r>
          </a:p>
          <a:p>
            <a:pPr marL="557213" lvl="1" indent="-214313">
              <a:spcBef>
                <a:spcPct val="20000"/>
              </a:spcBef>
              <a:buFont typeface="Arial"/>
              <a:buChar char="•"/>
              <a:defRPr/>
            </a:pPr>
            <a:r>
              <a:rPr lang="en-US" sz="1600" dirty="0">
                <a:solidFill>
                  <a:srgbClr val="10253F"/>
                </a:solidFill>
                <a:latin typeface="Arial"/>
                <a:ea typeface="ＭＳ Ｐゴシック"/>
                <a:cs typeface="Arial"/>
              </a:rPr>
              <a:t>Promote </a:t>
            </a:r>
            <a:r>
              <a:rPr lang="en-US" sz="1600" dirty="0" smtClean="0">
                <a:solidFill>
                  <a:srgbClr val="10253F"/>
                </a:solidFill>
                <a:latin typeface="Arial"/>
                <a:ea typeface="ＭＳ Ｐゴシック"/>
                <a:cs typeface="Arial"/>
              </a:rPr>
              <a:t>cooperation</a:t>
            </a:r>
          </a:p>
          <a:p>
            <a:pPr marL="285750" lvl="1" indent="-285750">
              <a:spcBef>
                <a:spcPct val="20000"/>
              </a:spcBef>
              <a:buFont typeface="Arial"/>
              <a:buChar char="•"/>
            </a:pPr>
            <a:endParaRPr lang="en-US" sz="1600" dirty="0">
              <a:solidFill>
                <a:srgbClr val="10253F"/>
              </a:solidFill>
              <a:latin typeface="Arial"/>
              <a:ea typeface="ＭＳ Ｐゴシック"/>
              <a:cs typeface="Arial"/>
            </a:endParaRPr>
          </a:p>
          <a:p>
            <a:pPr marL="285750" lvl="1" indent="-285750">
              <a:spcBef>
                <a:spcPct val="20000"/>
              </a:spcBef>
              <a:buFont typeface="Arial"/>
              <a:buChar char="•"/>
            </a:pPr>
            <a:r>
              <a:rPr lang="en-US" sz="1600" dirty="0" smtClean="0">
                <a:solidFill>
                  <a:srgbClr val="10253F"/>
                </a:solidFill>
                <a:latin typeface="Arial"/>
                <a:ea typeface="ＭＳ Ｐゴシック"/>
                <a:cs typeface="Arial"/>
              </a:rPr>
              <a:t>In </a:t>
            </a:r>
            <a:r>
              <a:rPr lang="en-US" sz="1600" dirty="0">
                <a:solidFill>
                  <a:srgbClr val="10253F"/>
                </a:solidFill>
                <a:latin typeface="Arial"/>
                <a:ea typeface="ＭＳ Ｐゴシック"/>
                <a:cs typeface="Arial"/>
              </a:rPr>
              <a:t>the view of Game Theory, institutions serve as multipurpose and multifaceted efficiency-enhancing </a:t>
            </a:r>
            <a:r>
              <a:rPr lang="en-US" sz="1600" dirty="0" smtClean="0">
                <a:solidFill>
                  <a:srgbClr val="10253F"/>
                </a:solidFill>
                <a:latin typeface="Arial"/>
                <a:ea typeface="ＭＳ Ｐゴシック"/>
                <a:cs typeface="Arial"/>
              </a:rPr>
              <a:t>devices </a:t>
            </a:r>
            <a:r>
              <a:rPr lang="en-US" sz="1600" b="1" i="1" u="sng" dirty="0" smtClean="0">
                <a:solidFill>
                  <a:srgbClr val="10253F"/>
                </a:solidFill>
                <a:latin typeface="Arial"/>
                <a:ea typeface="ＭＳ Ｐゴシック"/>
                <a:cs typeface="Arial"/>
              </a:rPr>
              <a:t>over the long-term </a:t>
            </a:r>
            <a:endParaRPr lang="en-US" sz="1600" b="1" i="1" u="sng" dirty="0">
              <a:solidFill>
                <a:srgbClr val="10253F"/>
              </a:solidFill>
              <a:latin typeface="Arial"/>
              <a:ea typeface="ＭＳ Ｐゴシック"/>
              <a:cs typeface="Arial"/>
            </a:endParaRPr>
          </a:p>
          <a:p>
            <a:pPr marL="1200150" lvl="2" indent="-285750">
              <a:spcBef>
                <a:spcPct val="20000"/>
              </a:spcBef>
              <a:buFont typeface="Arial"/>
              <a:buChar char="•"/>
            </a:pPr>
            <a:r>
              <a:rPr lang="en-US" sz="1600" dirty="0">
                <a:solidFill>
                  <a:srgbClr val="10253F"/>
                </a:solidFill>
                <a:latin typeface="Arial"/>
                <a:ea typeface="ＭＳ Ｐゴシック"/>
                <a:cs typeface="Arial"/>
              </a:rPr>
              <a:t>For “Stag Hunt” scenarios, SDOs mitigate risk and build trust among stakeholders</a:t>
            </a:r>
          </a:p>
          <a:p>
            <a:pPr marL="1200150" lvl="2" indent="-285750">
              <a:spcBef>
                <a:spcPct val="20000"/>
              </a:spcBef>
              <a:buFont typeface="Arial"/>
              <a:buChar char="•"/>
            </a:pPr>
            <a:r>
              <a:rPr lang="en-US" sz="1600" dirty="0">
                <a:solidFill>
                  <a:srgbClr val="10253F"/>
                </a:solidFill>
                <a:latin typeface="Arial"/>
                <a:ea typeface="ＭＳ Ｐゴシック"/>
                <a:cs typeface="Arial"/>
              </a:rPr>
              <a:t>For “Battle of the Sexes” / “Different Standard Preference” scenarios, SDOs facilitate the convergence of stakeholder strategies towards a common Pareto Optimal </a:t>
            </a:r>
            <a:r>
              <a:rPr lang="en-US" sz="1600" dirty="0" smtClean="0">
                <a:solidFill>
                  <a:srgbClr val="10253F"/>
                </a:solidFill>
                <a:latin typeface="Arial"/>
                <a:ea typeface="ＭＳ Ｐゴシック"/>
                <a:cs typeface="Arial"/>
              </a:rPr>
              <a:t>equilibrium</a:t>
            </a:r>
            <a:endParaRPr lang="en-US" dirty="0">
              <a:solidFill>
                <a:srgbClr val="333333"/>
              </a:solidFill>
              <a:latin typeface="Arial"/>
              <a:ea typeface="ＭＳ Ｐゴシック"/>
              <a:cs typeface="Arial"/>
            </a:endParaRPr>
          </a:p>
          <a:p>
            <a:pPr marL="1200150" lvl="2" indent="-285750">
              <a:spcBef>
                <a:spcPct val="20000"/>
              </a:spcBef>
              <a:buFont typeface="Arial"/>
              <a:buChar char="•"/>
            </a:pPr>
            <a:endParaRPr lang="en-US" dirty="0">
              <a:solidFill>
                <a:srgbClr val="333333"/>
              </a:solidFill>
              <a:latin typeface="Arial"/>
              <a:ea typeface="ＭＳ Ｐゴシック"/>
              <a:cs typeface="Arial"/>
            </a:endParaRPr>
          </a:p>
          <a:p>
            <a:endParaRPr lang="en-US" dirty="0">
              <a:solidFill>
                <a:srgbClr val="333333"/>
              </a:solidFill>
              <a:latin typeface="math"/>
            </a:endParaRPr>
          </a:p>
          <a:p>
            <a:endParaRPr lang="en-US" dirty="0">
              <a:solidFill>
                <a:srgbClr val="333333"/>
              </a:solidFill>
              <a:latin typeface="math"/>
            </a:endParaRPr>
          </a:p>
        </p:txBody>
      </p:sp>
      <p:sp>
        <p:nvSpPr>
          <p:cNvPr id="5" name="Rectangle 4"/>
          <p:cNvSpPr/>
          <p:nvPr/>
        </p:nvSpPr>
        <p:spPr>
          <a:xfrm>
            <a:off x="5724128" y="2909262"/>
            <a:ext cx="3150568" cy="1815882"/>
          </a:xfrm>
          <a:prstGeom prst="rect">
            <a:avLst/>
          </a:prstGeom>
        </p:spPr>
        <p:txBody>
          <a:bodyPr wrap="square">
            <a:spAutoFit/>
          </a:bodyPr>
          <a:lstStyle/>
          <a:p>
            <a:r>
              <a:rPr lang="en-US" sz="1400" b="1" i="1" u="sng" dirty="0">
                <a:solidFill>
                  <a:srgbClr val="10253F"/>
                </a:solidFill>
              </a:rPr>
              <a:t>A standardization game </a:t>
            </a:r>
          </a:p>
          <a:p>
            <a:endParaRPr lang="en-US" sz="1400" dirty="0">
              <a:solidFill>
                <a:srgbClr val="10253F"/>
              </a:solidFill>
            </a:endParaRPr>
          </a:p>
          <a:p>
            <a:r>
              <a:rPr lang="en-US" sz="1400" dirty="0">
                <a:solidFill>
                  <a:srgbClr val="10253F"/>
                </a:solidFill>
              </a:rPr>
              <a:t>	                </a:t>
            </a:r>
            <a:r>
              <a:rPr lang="en-US" sz="1400" b="1" u="sng" dirty="0">
                <a:solidFill>
                  <a:srgbClr val="10253F"/>
                </a:solidFill>
              </a:rPr>
              <a:t>Firm 2 </a:t>
            </a:r>
          </a:p>
          <a:p>
            <a:r>
              <a:rPr lang="en-US" sz="1400" dirty="0">
                <a:solidFill>
                  <a:srgbClr val="10253F"/>
                </a:solidFill>
              </a:rPr>
              <a:t>	Standard 1      Standard 2 </a:t>
            </a:r>
          </a:p>
          <a:p>
            <a:r>
              <a:rPr lang="en-US" sz="1400" b="1" u="sng" dirty="0">
                <a:solidFill>
                  <a:srgbClr val="10253F"/>
                </a:solidFill>
              </a:rPr>
              <a:t>Firm 1</a:t>
            </a:r>
            <a:r>
              <a:rPr lang="en-US" sz="1400" dirty="0">
                <a:solidFill>
                  <a:srgbClr val="10253F"/>
                </a:solidFill>
              </a:rPr>
              <a:t> </a:t>
            </a:r>
          </a:p>
          <a:p>
            <a:r>
              <a:rPr lang="en-US" sz="1400" dirty="0">
                <a:solidFill>
                  <a:srgbClr val="10253F"/>
                </a:solidFill>
              </a:rPr>
              <a:t>Standard 1       (4.2)	           (1.1) </a:t>
            </a:r>
          </a:p>
          <a:p>
            <a:r>
              <a:rPr lang="en-US" sz="1400" dirty="0">
                <a:solidFill>
                  <a:srgbClr val="10253F"/>
                </a:solidFill>
              </a:rPr>
              <a:t>Standard 2       (0.0)                (2.4)</a:t>
            </a:r>
          </a:p>
          <a:p>
            <a:endParaRPr lang="en-US" sz="1400" dirty="0"/>
          </a:p>
        </p:txBody>
      </p:sp>
    </p:spTree>
    <p:extLst>
      <p:ext uri="{BB962C8B-B14F-4D97-AF65-F5344CB8AC3E}">
        <p14:creationId xmlns:p14="http://schemas.microsoft.com/office/powerpoint/2010/main" val="2314007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3FAF27-8B82-4449-B01B-BEC948125F21}" type="slidenum">
              <a:rPr lang="en-GB">
                <a:solidFill>
                  <a:srgbClr val="6A6A6A"/>
                </a:solidFill>
                <a:latin typeface="Arial"/>
                <a:ea typeface="ＭＳ Ｐゴシック" pitchFamily="84" charset="-128"/>
              </a:rPr>
              <a:pPr>
                <a:defRPr/>
              </a:pPr>
              <a:t>5</a:t>
            </a:fld>
            <a:endParaRPr lang="en-GB">
              <a:solidFill>
                <a:srgbClr val="6A6A6A"/>
              </a:solidFill>
              <a:latin typeface="Arial"/>
              <a:ea typeface="ＭＳ Ｐゴシック" pitchFamily="84" charset="-128"/>
            </a:endParaRPr>
          </a:p>
        </p:txBody>
      </p:sp>
      <p:sp>
        <p:nvSpPr>
          <p:cNvPr id="8" name="Title 7"/>
          <p:cNvSpPr>
            <a:spLocks noGrp="1"/>
          </p:cNvSpPr>
          <p:nvPr>
            <p:ph type="title"/>
          </p:nvPr>
        </p:nvSpPr>
        <p:spPr>
          <a:xfrm>
            <a:off x="223284" y="555389"/>
            <a:ext cx="7918597" cy="641363"/>
          </a:xfrm>
        </p:spPr>
        <p:txBody>
          <a:bodyPr>
            <a:normAutofit/>
          </a:bodyPr>
          <a:lstStyle/>
          <a:p>
            <a:r>
              <a:rPr lang="en-US" dirty="0" smtClean="0"/>
              <a:t>Voluntary Standards as Trust Constructs  </a:t>
            </a:r>
            <a:endParaRPr lang="en-GB" dirty="0"/>
          </a:p>
        </p:txBody>
      </p:sp>
      <p:sp>
        <p:nvSpPr>
          <p:cNvPr id="20" name="TextBox 19">
            <a:extLst>
              <a:ext uri="{FF2B5EF4-FFF2-40B4-BE49-F238E27FC236}">
                <a16:creationId xmlns:a16="http://schemas.microsoft.com/office/drawing/2014/main" xmlns="" id="{5E5EF741-540F-B00C-4479-16B82F404DEF}"/>
              </a:ext>
            </a:extLst>
          </p:cNvPr>
          <p:cNvSpPr txBox="1"/>
          <p:nvPr/>
        </p:nvSpPr>
        <p:spPr>
          <a:xfrm>
            <a:off x="0" y="1628800"/>
            <a:ext cx="5724128" cy="462434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30016" indent="-130016"/>
            <a:r>
              <a:rPr lang="en-US" sz="1600" dirty="0">
                <a:solidFill>
                  <a:srgbClr val="6A6A6A"/>
                </a:solidFill>
                <a:latin typeface="Arial"/>
                <a:ea typeface="ＭＳ Ｐゴシック"/>
              </a:rPr>
              <a:t>•</a:t>
            </a:r>
            <a:r>
              <a:rPr lang="en-US" sz="1400" dirty="0">
                <a:solidFill>
                  <a:srgbClr val="303031"/>
                </a:solidFill>
                <a:latin typeface="Arial"/>
                <a:ea typeface="ＭＳ Ｐゴシック"/>
              </a:rPr>
              <a:t>Choose between the two fixative technologies based on the given information:</a:t>
            </a:r>
          </a:p>
          <a:p>
            <a:pPr marL="383858" indent="-130016"/>
            <a:r>
              <a:rPr lang="en-US" sz="1400" dirty="0">
                <a:solidFill>
                  <a:srgbClr val="303031"/>
                </a:solidFill>
                <a:latin typeface="Arial"/>
                <a:ea typeface="ＭＳ Ｐゴシック"/>
              </a:rPr>
              <a:t>•Technology 1: Incombustible fixative intended to maintain stabilization of residual radioactive material when exposed to fire contingency scenarios outlined in safety basis documents. $0.75 / square foot. Met ASTM E84, NFPA 701, and UL723 fire test standards.</a:t>
            </a:r>
          </a:p>
          <a:p>
            <a:pPr marL="383858" indent="-130016"/>
            <a:r>
              <a:rPr lang="en-US" sz="1400" dirty="0">
                <a:solidFill>
                  <a:srgbClr val="303031"/>
                </a:solidFill>
                <a:latin typeface="Arial"/>
                <a:ea typeface="ＭＳ Ｐゴシック"/>
              </a:rPr>
              <a:t>•Technology 2: Incombustible fixative intended to maintain stabilization of residual radioactive material when exposed to fire contingency scenarios outlined in safety basis documents. $0.75 / square foot. </a:t>
            </a:r>
          </a:p>
          <a:p>
            <a:pPr marL="383858" indent="-130016"/>
            <a:endParaRPr lang="en-US" sz="1400" dirty="0">
              <a:solidFill>
                <a:srgbClr val="303031"/>
              </a:solidFill>
              <a:latin typeface="Arial"/>
              <a:ea typeface="ＭＳ Ｐゴシック"/>
            </a:endParaRPr>
          </a:p>
          <a:p>
            <a:pPr marL="130016" indent="-130016"/>
            <a:r>
              <a:rPr lang="en-US" sz="1400" dirty="0">
                <a:solidFill>
                  <a:srgbClr val="303031"/>
                </a:solidFill>
                <a:latin typeface="Arial"/>
                <a:ea typeface="ＭＳ Ｐゴシック"/>
              </a:rPr>
              <a:t>•Choose between the two fixative technologies based on the given information:</a:t>
            </a:r>
          </a:p>
          <a:p>
            <a:pPr marL="383858" indent="-130016"/>
            <a:r>
              <a:rPr lang="en-US" sz="1400" dirty="0">
                <a:solidFill>
                  <a:srgbClr val="303031"/>
                </a:solidFill>
                <a:latin typeface="Arial"/>
                <a:ea typeface="ＭＳ Ｐゴシック"/>
              </a:rPr>
              <a:t>•Technology 1: Incombustible fixative intended to stabilize residual radioactive material when exposed to fire contingency scenarios outlined in safety basis documents. $1.00 / square foot. Met ASTM E84, NFPA 701, and UL723 fire test standards.</a:t>
            </a:r>
          </a:p>
          <a:p>
            <a:pPr marL="383858" indent="-130016"/>
            <a:r>
              <a:rPr lang="en-US" sz="1400" dirty="0">
                <a:solidFill>
                  <a:srgbClr val="303031"/>
                </a:solidFill>
                <a:latin typeface="Arial"/>
                <a:ea typeface="ＭＳ Ｐゴシック"/>
              </a:rPr>
              <a:t>•Technology 2: Incombustible fixative intended to stabilize residual radioactive material when exposed to fire contingency scenarios outlined in safety basis documents. $0.75 / square foot.</a:t>
            </a:r>
          </a:p>
        </p:txBody>
      </p:sp>
      <p:graphicFrame>
        <p:nvGraphicFramePr>
          <p:cNvPr id="2" name="Chart 1">
            <a:extLst>
              <a:ext uri="{FF2B5EF4-FFF2-40B4-BE49-F238E27FC236}">
                <a16:creationId xmlns:a16="http://schemas.microsoft.com/office/drawing/2014/main" xmlns="" id="{E140EFE2-974C-7252-F93D-10937DCE3F0D}"/>
              </a:ext>
            </a:extLst>
          </p:cNvPr>
          <p:cNvGraphicFramePr/>
          <p:nvPr>
            <p:extLst>
              <p:ext uri="{D42A27DB-BD31-4B8C-83A1-F6EECF244321}">
                <p14:modId xmlns:p14="http://schemas.microsoft.com/office/powerpoint/2010/main" val="1844727910"/>
              </p:ext>
            </p:extLst>
          </p:nvPr>
        </p:nvGraphicFramePr>
        <p:xfrm>
          <a:off x="5813920" y="1628800"/>
          <a:ext cx="315056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24370995-4069-C014-9339-8B3454CFC61A}"/>
              </a:ext>
            </a:extLst>
          </p:cNvPr>
          <p:cNvSpPr txBox="1"/>
          <p:nvPr/>
        </p:nvSpPr>
        <p:spPr>
          <a:xfrm>
            <a:off x="6154662" y="5365665"/>
            <a:ext cx="2665810" cy="1169551"/>
          </a:xfrm>
          <a:prstGeom prst="rect">
            <a:avLst/>
          </a:prstGeom>
          <a:noFill/>
        </p:spPr>
        <p:txBody>
          <a:bodyPr wrap="square" rtlCol="0">
            <a:spAutoFit/>
          </a:bodyPr>
          <a:lstStyle/>
          <a:p>
            <a:pPr fontAlgn="base">
              <a:spcBef>
                <a:spcPct val="0"/>
              </a:spcBef>
              <a:spcAft>
                <a:spcPct val="0"/>
              </a:spcAft>
            </a:pPr>
            <a:r>
              <a:rPr lang="en-US" sz="1400" dirty="0">
                <a:solidFill>
                  <a:srgbClr val="000000"/>
                </a:solidFill>
              </a:rPr>
              <a:t>Thought for Consideration: Use of consensus standards can positively influence technology selection, adoption, and diffusion </a:t>
            </a:r>
            <a:r>
              <a:rPr lang="en-US" sz="1400" dirty="0">
                <a:solidFill>
                  <a:srgbClr val="FF0000"/>
                </a:solidFill>
              </a:rPr>
              <a:t>– </a:t>
            </a:r>
            <a:r>
              <a:rPr lang="en-US" sz="1400" b="1" i="1" u="sng" dirty="0">
                <a:solidFill>
                  <a:srgbClr val="FF0000"/>
                </a:solidFill>
              </a:rPr>
              <a:t>BUT WHY?</a:t>
            </a:r>
          </a:p>
        </p:txBody>
      </p:sp>
    </p:spTree>
    <p:extLst>
      <p:ext uri="{BB962C8B-B14F-4D97-AF65-F5344CB8AC3E}">
        <p14:creationId xmlns:p14="http://schemas.microsoft.com/office/powerpoint/2010/main" val="1504388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pPr>
            <a:fld id="{AD3FAF27-8B82-4449-B01B-BEC948125F21}" type="slidenum">
              <a:rPr lang="en-GB">
                <a:solidFill>
                  <a:srgbClr val="6A6A6A"/>
                </a:solidFill>
                <a:latin typeface="Arial" pitchFamily="84" charset="0"/>
                <a:ea typeface="ＭＳ Ｐゴシック" pitchFamily="84" charset="-128"/>
              </a:rPr>
              <a:pPr fontAlgn="base">
                <a:spcBef>
                  <a:spcPct val="0"/>
                </a:spcBef>
                <a:spcAft>
                  <a:spcPct val="0"/>
                </a:spcAft>
              </a:pPr>
              <a:t>6</a:t>
            </a:fld>
            <a:endParaRPr lang="en-GB">
              <a:solidFill>
                <a:srgbClr val="6A6A6A"/>
              </a:solidFill>
              <a:latin typeface="Arial" pitchFamily="84" charset="0"/>
              <a:ea typeface="ＭＳ Ｐゴシック" pitchFamily="84" charset="-128"/>
            </a:endParaRPr>
          </a:p>
        </p:txBody>
      </p:sp>
      <p:sp>
        <p:nvSpPr>
          <p:cNvPr id="5" name="Picture Placeholder 4"/>
          <p:cNvSpPr>
            <a:spLocks noGrp="1"/>
          </p:cNvSpPr>
          <p:nvPr>
            <p:ph type="pic" sz="quarter" idx="13"/>
          </p:nvPr>
        </p:nvSpPr>
        <p:spPr/>
        <p:txBody>
          <a:bodyPr/>
          <a:lstStyle/>
          <a:p>
            <a:endParaRPr lang="en-US"/>
          </a:p>
        </p:txBody>
      </p:sp>
      <p:sp>
        <p:nvSpPr>
          <p:cNvPr id="6" name="Title 5"/>
          <p:cNvSpPr>
            <a:spLocks noGrp="1"/>
          </p:cNvSpPr>
          <p:nvPr>
            <p:ph type="title"/>
          </p:nvPr>
        </p:nvSpPr>
        <p:spPr>
          <a:xfrm>
            <a:off x="349469" y="476672"/>
            <a:ext cx="7592837" cy="641363"/>
          </a:xfrm>
        </p:spPr>
        <p:txBody>
          <a:bodyPr>
            <a:normAutofit fontScale="90000"/>
          </a:bodyPr>
          <a:lstStyle/>
          <a:p>
            <a:r>
              <a:rPr lang="en-US" dirty="0" smtClean="0"/>
              <a:t>Voluntary Standards as Trust Constructs   </a:t>
            </a:r>
            <a:r>
              <a:rPr lang="en-US" dirty="0"/>
              <a:t/>
            </a:r>
            <a:br>
              <a:rPr lang="en-US" dirty="0"/>
            </a:br>
            <a:endParaRPr lang="en-US" dirty="0"/>
          </a:p>
        </p:txBody>
      </p:sp>
      <p:grpSp>
        <p:nvGrpSpPr>
          <p:cNvPr id="7" name="Group 6">
            <a:extLst>
              <a:ext uri="{FF2B5EF4-FFF2-40B4-BE49-F238E27FC236}">
                <a16:creationId xmlns:a16="http://schemas.microsoft.com/office/drawing/2014/main" xmlns="" id="{6705BF8B-4F7F-E143-8A9F-AC363CD6D865}"/>
              </a:ext>
            </a:extLst>
          </p:cNvPr>
          <p:cNvGrpSpPr/>
          <p:nvPr/>
        </p:nvGrpSpPr>
        <p:grpSpPr>
          <a:xfrm>
            <a:off x="971600" y="2348881"/>
            <a:ext cx="7056784" cy="3771800"/>
            <a:chOff x="467544" y="2271938"/>
            <a:chExt cx="7955848" cy="4181398"/>
          </a:xfrm>
        </p:grpSpPr>
        <p:sp>
          <p:nvSpPr>
            <p:cNvPr id="8" name="TextBox 7">
              <a:extLst>
                <a:ext uri="{FF2B5EF4-FFF2-40B4-BE49-F238E27FC236}">
                  <a16:creationId xmlns:a16="http://schemas.microsoft.com/office/drawing/2014/main" xmlns="" id="{9A7F198E-C20B-C845-A7E6-DA68FB173B80}"/>
                </a:ext>
              </a:extLst>
            </p:cNvPr>
            <p:cNvSpPr txBox="1"/>
            <p:nvPr/>
          </p:nvSpPr>
          <p:spPr>
            <a:xfrm>
              <a:off x="827584" y="2359909"/>
              <a:ext cx="7595808" cy="3480235"/>
            </a:xfrm>
            <a:prstGeom prst="rect">
              <a:avLst/>
            </a:prstGeom>
            <a:noFill/>
          </p:spPr>
          <p:txBody>
            <a:bodyPr wrap="square" rtlCol="0">
              <a:spAutoFit/>
            </a:bodyPr>
            <a:lstStyle/>
            <a:p>
              <a:pPr>
                <a:defRPr/>
              </a:pPr>
              <a:r>
                <a:rPr lang="en-US" kern="0" dirty="0">
                  <a:solidFill>
                    <a:srgbClr val="303031"/>
                  </a:solidFill>
                  <a:latin typeface="Arial" pitchFamily="84" charset="0"/>
                  <a:ea typeface="ＭＳ Ｐゴシック" pitchFamily="84" charset="-128"/>
                </a:rPr>
                <a:t>               </a:t>
              </a:r>
              <a:r>
                <a:rPr lang="en-US" sz="1500" u="sng" kern="0" dirty="0">
                  <a:solidFill>
                    <a:srgbClr val="303031"/>
                  </a:solidFill>
                </a:rPr>
                <a:t>Trust Constructs</a:t>
              </a:r>
              <a:r>
                <a:rPr lang="en-US" sz="1500" kern="0" dirty="0">
                  <a:solidFill>
                    <a:srgbClr val="303031"/>
                  </a:solidFill>
                </a:rPr>
                <a:t>		        </a:t>
              </a:r>
              <a:r>
                <a:rPr lang="en-US" sz="1500" u="sng" kern="0" dirty="0">
                  <a:solidFill>
                    <a:srgbClr val="303031"/>
                  </a:solidFill>
                </a:rPr>
                <a:t>Sample Mean</a:t>
              </a:r>
            </a:p>
            <a:p>
              <a:pPr>
                <a:defRPr/>
              </a:pPr>
              <a:endParaRPr lang="en-US" sz="1500" kern="0" dirty="0">
                <a:solidFill>
                  <a:srgbClr val="303031"/>
                </a:solidFill>
              </a:endParaRPr>
            </a:p>
            <a:p>
              <a:pPr>
                <a:defRPr/>
              </a:pPr>
              <a:r>
                <a:rPr lang="en-US" sz="1500" kern="0" dirty="0">
                  <a:solidFill>
                    <a:srgbClr val="303031"/>
                  </a:solidFill>
                </a:rPr>
                <a:t>Similarity between the new and old		  0.227</a:t>
              </a:r>
            </a:p>
            <a:p>
              <a:pPr>
                <a:defRPr/>
              </a:pPr>
              <a:r>
                <a:rPr lang="en-US" sz="1500" kern="0" dirty="0">
                  <a:solidFill>
                    <a:srgbClr val="303031"/>
                  </a:solidFill>
                </a:rPr>
                <a:t>technology</a:t>
              </a:r>
            </a:p>
            <a:p>
              <a:pPr>
                <a:defRPr/>
              </a:pPr>
              <a:endParaRPr lang="en-US" sz="1500" kern="0" dirty="0">
                <a:solidFill>
                  <a:srgbClr val="303031"/>
                </a:solidFill>
              </a:endParaRPr>
            </a:p>
            <a:p>
              <a:pPr>
                <a:defRPr/>
              </a:pPr>
              <a:r>
                <a:rPr lang="en-US" sz="1500" b="1" i="1" kern="0" dirty="0">
                  <a:solidFill>
                    <a:srgbClr val="303031"/>
                  </a:solidFill>
                </a:rPr>
                <a:t>Met Industry standards			  0.372</a:t>
              </a:r>
            </a:p>
            <a:p>
              <a:pPr>
                <a:defRPr/>
              </a:pPr>
              <a:endParaRPr lang="en-US" sz="1500" b="1" i="1" kern="0" dirty="0">
                <a:solidFill>
                  <a:srgbClr val="303031"/>
                </a:solidFill>
              </a:endParaRPr>
            </a:p>
            <a:p>
              <a:pPr>
                <a:defRPr/>
              </a:pPr>
              <a:r>
                <a:rPr lang="en-US" sz="1500" b="1" i="1" kern="0" dirty="0">
                  <a:solidFill>
                    <a:srgbClr val="303031"/>
                  </a:solidFill>
                </a:rPr>
                <a:t>Standards referenced in		  	  0.429</a:t>
              </a:r>
            </a:p>
            <a:p>
              <a:pPr>
                <a:defRPr/>
              </a:pPr>
              <a:r>
                <a:rPr lang="en-US" sz="1500" b="1" i="1" kern="0" dirty="0">
                  <a:solidFill>
                    <a:srgbClr val="303031"/>
                  </a:solidFill>
                </a:rPr>
                <a:t>regulations</a:t>
              </a:r>
            </a:p>
            <a:p>
              <a:pPr>
                <a:defRPr/>
              </a:pPr>
              <a:endParaRPr lang="en-US" sz="1500" kern="0" dirty="0">
                <a:solidFill>
                  <a:srgbClr val="303031"/>
                </a:solidFill>
              </a:endParaRPr>
            </a:p>
            <a:p>
              <a:pPr>
                <a:defRPr/>
              </a:pPr>
              <a:r>
                <a:rPr lang="en-US" sz="1500" kern="0" dirty="0">
                  <a:solidFill>
                    <a:srgbClr val="303031"/>
                  </a:solidFill>
                </a:rPr>
                <a:t>Return Policy				</a:t>
              </a:r>
              <a:r>
                <a:rPr lang="en-US" sz="1500" kern="0" dirty="0" smtClean="0">
                  <a:solidFill>
                    <a:srgbClr val="303031"/>
                  </a:solidFill>
                </a:rPr>
                <a:t>  </a:t>
              </a:r>
              <a:r>
                <a:rPr lang="en-US" sz="1500" kern="0" dirty="0">
                  <a:solidFill>
                    <a:srgbClr val="303031"/>
                  </a:solidFill>
                </a:rPr>
                <a:t>0.145</a:t>
              </a:r>
            </a:p>
            <a:p>
              <a:pPr>
                <a:defRPr/>
              </a:pPr>
              <a:endParaRPr lang="en-US" sz="1500" kern="0" dirty="0">
                <a:solidFill>
                  <a:srgbClr val="303031"/>
                </a:solidFill>
              </a:endParaRPr>
            </a:p>
            <a:p>
              <a:pPr>
                <a:defRPr/>
              </a:pPr>
              <a:r>
                <a:rPr lang="en-US" sz="1500" kern="0" dirty="0">
                  <a:solidFill>
                    <a:srgbClr val="303031"/>
                  </a:solidFill>
                </a:rPr>
                <a:t>Warranty					  0.362</a:t>
              </a:r>
            </a:p>
          </p:txBody>
        </p:sp>
        <p:cxnSp>
          <p:nvCxnSpPr>
            <p:cNvPr id="9" name="Straight Connector 8">
              <a:extLst>
                <a:ext uri="{FF2B5EF4-FFF2-40B4-BE49-F238E27FC236}">
                  <a16:creationId xmlns:a16="http://schemas.microsoft.com/office/drawing/2014/main" xmlns="" id="{A068F684-3442-5C4C-B74D-B7642D4C3151}"/>
                </a:ext>
              </a:extLst>
            </p:cNvPr>
            <p:cNvCxnSpPr>
              <a:cxnSpLocks/>
            </p:cNvCxnSpPr>
            <p:nvPr/>
          </p:nvCxnSpPr>
          <p:spPr>
            <a:xfrm>
              <a:off x="467544" y="2271938"/>
              <a:ext cx="7848872" cy="0"/>
            </a:xfrm>
            <a:prstGeom prst="line">
              <a:avLst/>
            </a:prstGeom>
            <a:noFill/>
            <a:ln w="9525" cap="flat" cmpd="sng" algn="ctr">
              <a:solidFill>
                <a:srgbClr val="4F81BD">
                  <a:shade val="95000"/>
                  <a:satMod val="105000"/>
                </a:srgbClr>
              </a:solidFill>
              <a:prstDash val="solid"/>
            </a:ln>
            <a:effectLst/>
          </p:spPr>
        </p:cxnSp>
        <p:cxnSp>
          <p:nvCxnSpPr>
            <p:cNvPr id="10" name="Straight Connector 9">
              <a:extLst>
                <a:ext uri="{FF2B5EF4-FFF2-40B4-BE49-F238E27FC236}">
                  <a16:creationId xmlns:a16="http://schemas.microsoft.com/office/drawing/2014/main" xmlns="" id="{FB8639D0-7CC4-714A-B35F-3BA0DC1E3742}"/>
                </a:ext>
              </a:extLst>
            </p:cNvPr>
            <p:cNvCxnSpPr>
              <a:cxnSpLocks/>
            </p:cNvCxnSpPr>
            <p:nvPr/>
          </p:nvCxnSpPr>
          <p:spPr>
            <a:xfrm>
              <a:off x="467544" y="2276872"/>
              <a:ext cx="0" cy="4176464"/>
            </a:xfrm>
            <a:prstGeom prst="line">
              <a:avLst/>
            </a:prstGeom>
            <a:noFill/>
            <a:ln w="9525" cap="flat" cmpd="sng" algn="ctr">
              <a:solidFill>
                <a:srgbClr val="4F81BD">
                  <a:shade val="95000"/>
                  <a:satMod val="105000"/>
                </a:srgbClr>
              </a:solidFill>
              <a:prstDash val="solid"/>
            </a:ln>
            <a:effectLst/>
          </p:spPr>
        </p:cxnSp>
        <p:cxnSp>
          <p:nvCxnSpPr>
            <p:cNvPr id="11" name="Straight Connector 10">
              <a:extLst>
                <a:ext uri="{FF2B5EF4-FFF2-40B4-BE49-F238E27FC236}">
                  <a16:creationId xmlns:a16="http://schemas.microsoft.com/office/drawing/2014/main" xmlns="" id="{E528D060-86D6-D84A-84E3-3147CD31804A}"/>
                </a:ext>
              </a:extLst>
            </p:cNvPr>
            <p:cNvCxnSpPr>
              <a:cxnSpLocks/>
            </p:cNvCxnSpPr>
            <p:nvPr/>
          </p:nvCxnSpPr>
          <p:spPr>
            <a:xfrm>
              <a:off x="8316416" y="2276872"/>
              <a:ext cx="0" cy="4176464"/>
            </a:xfrm>
            <a:prstGeom prst="line">
              <a:avLst/>
            </a:prstGeom>
            <a:noFill/>
            <a:ln w="9525" cap="flat" cmpd="sng" algn="ctr">
              <a:solidFill>
                <a:srgbClr val="4F81BD">
                  <a:shade val="95000"/>
                  <a:satMod val="105000"/>
                </a:srgbClr>
              </a:solidFill>
              <a:prstDash val="solid"/>
            </a:ln>
            <a:effectLst/>
          </p:spPr>
        </p:cxnSp>
        <p:cxnSp>
          <p:nvCxnSpPr>
            <p:cNvPr id="12" name="Straight Connector 11">
              <a:extLst>
                <a:ext uri="{FF2B5EF4-FFF2-40B4-BE49-F238E27FC236}">
                  <a16:creationId xmlns:a16="http://schemas.microsoft.com/office/drawing/2014/main" xmlns="" id="{E185F61C-373E-644A-BF4B-49C7A7E1ED87}"/>
                </a:ext>
              </a:extLst>
            </p:cNvPr>
            <p:cNvCxnSpPr>
              <a:cxnSpLocks/>
            </p:cNvCxnSpPr>
            <p:nvPr/>
          </p:nvCxnSpPr>
          <p:spPr>
            <a:xfrm>
              <a:off x="467544" y="6453336"/>
              <a:ext cx="7848872" cy="0"/>
            </a:xfrm>
            <a:prstGeom prst="line">
              <a:avLst/>
            </a:prstGeom>
            <a:noFill/>
            <a:ln w="9525" cap="flat" cmpd="sng" algn="ctr">
              <a:solidFill>
                <a:srgbClr val="4F81BD">
                  <a:shade val="95000"/>
                  <a:satMod val="105000"/>
                </a:srgbClr>
              </a:solidFill>
              <a:prstDash val="solid"/>
            </a:ln>
            <a:effectLst/>
          </p:spPr>
        </p:cxnSp>
      </p:grpSp>
      <p:sp>
        <p:nvSpPr>
          <p:cNvPr id="13" name="Title 5"/>
          <p:cNvSpPr>
            <a:spLocks noGrp="1"/>
          </p:cNvSpPr>
          <p:nvPr>
            <p:ph type="title"/>
          </p:nvPr>
        </p:nvSpPr>
        <p:spPr>
          <a:xfrm>
            <a:off x="1686669" y="1628800"/>
            <a:ext cx="5801656" cy="641363"/>
          </a:xfrm>
        </p:spPr>
        <p:txBody>
          <a:bodyPr>
            <a:normAutofit fontScale="90000"/>
          </a:bodyPr>
          <a:lstStyle/>
          <a:p>
            <a:r>
              <a:rPr lang="en-US">
                <a:solidFill>
                  <a:srgbClr val="303031"/>
                </a:solidFill>
              </a:rPr>
              <a:t>What factor weighed most heavily in your adoption of the new technology?</a:t>
            </a:r>
            <a:r>
              <a:rPr lang="en-US"/>
              <a:t/>
            </a:r>
            <a:br>
              <a:rPr lang="en-US"/>
            </a:br>
            <a:endParaRPr lang="en-US"/>
          </a:p>
        </p:txBody>
      </p:sp>
      <p:sp>
        <p:nvSpPr>
          <p:cNvPr id="14" name="TextBox 13">
            <a:extLst>
              <a:ext uri="{FF2B5EF4-FFF2-40B4-BE49-F238E27FC236}">
                <a16:creationId xmlns:a16="http://schemas.microsoft.com/office/drawing/2014/main" xmlns="" id="{D5E06AD2-7B46-244F-8266-E0CD9F742C57}"/>
              </a:ext>
            </a:extLst>
          </p:cNvPr>
          <p:cNvSpPr txBox="1"/>
          <p:nvPr/>
        </p:nvSpPr>
        <p:spPr>
          <a:xfrm>
            <a:off x="6047595" y="5628438"/>
            <a:ext cx="1603324" cy="253916"/>
          </a:xfrm>
          <a:prstGeom prst="rect">
            <a:avLst/>
          </a:prstGeom>
          <a:noFill/>
        </p:spPr>
        <p:txBody>
          <a:bodyPr wrap="none" rtlCol="0">
            <a:spAutoFit/>
          </a:bodyPr>
          <a:lstStyle/>
          <a:p>
            <a:pPr>
              <a:defRPr/>
            </a:pPr>
            <a:r>
              <a:rPr lang="en-US" sz="1050" kern="0" err="1">
                <a:solidFill>
                  <a:srgbClr val="303031"/>
                </a:solidFill>
              </a:rPr>
              <a:t>Bahmanziari</a:t>
            </a:r>
            <a:r>
              <a:rPr lang="en-US" sz="1050" kern="0">
                <a:solidFill>
                  <a:srgbClr val="303031"/>
                </a:solidFill>
              </a:rPr>
              <a:t> et al, 2016</a:t>
            </a:r>
          </a:p>
        </p:txBody>
      </p:sp>
    </p:spTree>
    <p:extLst>
      <p:ext uri="{BB962C8B-B14F-4D97-AF65-F5344CB8AC3E}">
        <p14:creationId xmlns:p14="http://schemas.microsoft.com/office/powerpoint/2010/main" val="642585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3E0A56-9D28-0089-1E43-42996F6EA646}"/>
              </a:ext>
            </a:extLst>
          </p:cNvPr>
          <p:cNvSpPr>
            <a:spLocks noGrp="1"/>
          </p:cNvSpPr>
          <p:nvPr>
            <p:ph type="dt" sz="half" idx="10"/>
          </p:nvPr>
        </p:nvSpPr>
        <p:spPr/>
        <p:txBody>
          <a:bodyPr/>
          <a:lstStyle/>
          <a:p>
            <a:r>
              <a:rPr lang="en-US"/>
              <a:t>Choose Insert &gt; Header and Footer  to change Date</a:t>
            </a:r>
            <a:endParaRPr lang="en-GB"/>
          </a:p>
        </p:txBody>
      </p:sp>
      <p:sp>
        <p:nvSpPr>
          <p:cNvPr id="4" name="Slide Number Placeholder 3">
            <a:extLst>
              <a:ext uri="{FF2B5EF4-FFF2-40B4-BE49-F238E27FC236}">
                <a16:creationId xmlns:a16="http://schemas.microsoft.com/office/drawing/2014/main" xmlns="" id="{ADA23367-9295-9B3F-4A1B-CEF34A395C7D}"/>
              </a:ext>
            </a:extLst>
          </p:cNvPr>
          <p:cNvSpPr>
            <a:spLocks noGrp="1"/>
          </p:cNvSpPr>
          <p:nvPr>
            <p:ph type="sldNum" sz="quarter" idx="12"/>
          </p:nvPr>
        </p:nvSpPr>
        <p:spPr/>
        <p:txBody>
          <a:bodyPr/>
          <a:lstStyle/>
          <a:p>
            <a:fld id="{AD3FAF27-8B82-4449-B01B-BEC948125F21}" type="slidenum">
              <a:rPr lang="en-GB" smtClean="0"/>
              <a:t>7</a:t>
            </a:fld>
            <a:endParaRPr lang="en-GB"/>
          </a:p>
        </p:txBody>
      </p:sp>
      <p:sp>
        <p:nvSpPr>
          <p:cNvPr id="10" name="Title 5">
            <a:extLst>
              <a:ext uri="{FF2B5EF4-FFF2-40B4-BE49-F238E27FC236}">
                <a16:creationId xmlns:a16="http://schemas.microsoft.com/office/drawing/2014/main" xmlns="" id="{225587C1-1907-9C1C-FBE7-9469840826C3}"/>
              </a:ext>
            </a:extLst>
          </p:cNvPr>
          <p:cNvSpPr txBox="1">
            <a:spLocks/>
          </p:cNvSpPr>
          <p:nvPr/>
        </p:nvSpPr>
        <p:spPr>
          <a:xfrm>
            <a:off x="346460" y="333385"/>
            <a:ext cx="7521562" cy="855150"/>
          </a:xfrm>
          <a:prstGeom prst="rect">
            <a:avLst/>
          </a:prstGeom>
        </p:spPr>
        <p:txBody>
          <a:bodyPr vert="horz" lIns="0" tIns="0" rIns="0" bIns="0" rtlCol="0" anchor="ctr">
            <a:normAutofit fontScale="97500"/>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a:spcAft>
                <a:spcPts val="0"/>
              </a:spcAft>
            </a:pPr>
            <a:r>
              <a:rPr lang="en-US" sz="4000" b="1" smtClean="0">
                <a:solidFill>
                  <a:srgbClr val="002D62"/>
                </a:solidFill>
                <a:cs typeface="Arial"/>
              </a:rPr>
              <a:t>Processes as Trust </a:t>
            </a:r>
            <a:r>
              <a:rPr lang="en-US" sz="4000" b="1" dirty="0" smtClean="0">
                <a:solidFill>
                  <a:srgbClr val="002D62"/>
                </a:solidFill>
                <a:cs typeface="Arial"/>
              </a:rPr>
              <a:t>Constructs</a:t>
            </a:r>
            <a:endParaRPr lang="en-US" sz="4000" dirty="0"/>
          </a:p>
        </p:txBody>
      </p:sp>
      <p:sp>
        <p:nvSpPr>
          <p:cNvPr id="12" name="TextBox 11">
            <a:extLst>
              <a:ext uri="{FF2B5EF4-FFF2-40B4-BE49-F238E27FC236}">
                <a16:creationId xmlns:a16="http://schemas.microsoft.com/office/drawing/2014/main" xmlns="" id="{6EF96781-5472-9F7B-927A-497AC16802D4}"/>
              </a:ext>
            </a:extLst>
          </p:cNvPr>
          <p:cNvSpPr txBox="1"/>
          <p:nvPr/>
        </p:nvSpPr>
        <p:spPr>
          <a:xfrm>
            <a:off x="-392509" y="1628800"/>
            <a:ext cx="3615770" cy="4179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spcBef>
                <a:spcPct val="20000"/>
              </a:spcBef>
              <a:buFont typeface="Arial"/>
              <a:buChar char="•"/>
            </a:pPr>
            <a:r>
              <a:rPr lang="en-US" sz="2000" dirty="0" smtClean="0">
                <a:solidFill>
                  <a:srgbClr val="333333"/>
                </a:solidFill>
                <a:latin typeface="Arial"/>
                <a:ea typeface="ＭＳ Ｐゴシック"/>
                <a:cs typeface="Arial"/>
              </a:rPr>
              <a:t>Due </a:t>
            </a:r>
            <a:r>
              <a:rPr lang="en-US" sz="2000" dirty="0">
                <a:solidFill>
                  <a:srgbClr val="333333"/>
                </a:solidFill>
                <a:latin typeface="Arial"/>
                <a:ea typeface="ＭＳ Ｐゴシック"/>
                <a:cs typeface="Arial"/>
              </a:rPr>
              <a:t>Process</a:t>
            </a:r>
          </a:p>
          <a:p>
            <a:pPr marL="742950" lvl="1" indent="-285750">
              <a:spcBef>
                <a:spcPct val="20000"/>
              </a:spcBef>
              <a:buFont typeface="Arial"/>
              <a:buChar char="•"/>
            </a:pPr>
            <a:r>
              <a:rPr lang="en-US" sz="2000" dirty="0">
                <a:solidFill>
                  <a:srgbClr val="333333"/>
                </a:solidFill>
                <a:latin typeface="Arial"/>
                <a:ea typeface="ＭＳ Ｐゴシック"/>
                <a:cs typeface="Arial"/>
              </a:rPr>
              <a:t>Broad-based consensus – find common ground – unanimity is not necessarily required, but a simple majority will NOT pass muster</a:t>
            </a:r>
          </a:p>
          <a:p>
            <a:pPr marL="742950" lvl="1" indent="-285750">
              <a:spcBef>
                <a:spcPct val="20000"/>
              </a:spcBef>
              <a:buFont typeface="Arial"/>
              <a:buChar char="•"/>
            </a:pPr>
            <a:r>
              <a:rPr lang="en-US" sz="2000" dirty="0">
                <a:solidFill>
                  <a:srgbClr val="333333"/>
                </a:solidFill>
                <a:latin typeface="Arial"/>
                <a:ea typeface="ＭＳ Ｐゴシック"/>
                <a:cs typeface="Arial"/>
              </a:rPr>
              <a:t>Transparency and Open </a:t>
            </a:r>
            <a:r>
              <a:rPr lang="en-US" sz="2000" dirty="0" smtClean="0">
                <a:solidFill>
                  <a:srgbClr val="333333"/>
                </a:solidFill>
                <a:latin typeface="Arial"/>
                <a:ea typeface="ＭＳ Ｐゴシック"/>
                <a:cs typeface="Arial"/>
              </a:rPr>
              <a:t>participation</a:t>
            </a:r>
            <a:endParaRPr lang="en-US" sz="2000" dirty="0">
              <a:solidFill>
                <a:srgbClr val="333333"/>
              </a:solidFill>
              <a:latin typeface="Arial"/>
              <a:ea typeface="ＭＳ Ｐゴシック"/>
              <a:cs typeface="Arial"/>
            </a:endParaRPr>
          </a:p>
          <a:p>
            <a:pPr marL="285750" indent="-285750">
              <a:spcBef>
                <a:spcPct val="20000"/>
              </a:spcBef>
              <a:buFont typeface="Arial"/>
              <a:buChar char="•"/>
            </a:pPr>
            <a:endParaRPr lang="en-US" dirty="0">
              <a:solidFill>
                <a:srgbClr val="333333"/>
              </a:solidFill>
              <a:latin typeface="Arial"/>
              <a:ea typeface="ＭＳ Ｐゴシック"/>
              <a:cs typeface="Arial"/>
            </a:endParaRPr>
          </a:p>
          <a:p>
            <a:endParaRPr lang="en-US" dirty="0">
              <a:solidFill>
                <a:srgbClr val="333333"/>
              </a:solidFill>
              <a:latin typeface="math"/>
              <a:ea typeface="ＭＳ Ｐゴシック"/>
            </a:endParaRPr>
          </a:p>
          <a:p>
            <a:endParaRPr lang="en-US" dirty="0">
              <a:solidFill>
                <a:srgbClr val="333333"/>
              </a:solidFill>
              <a:latin typeface="math"/>
            </a:endParaRPr>
          </a:p>
        </p:txBody>
      </p:sp>
      <p:sp>
        <p:nvSpPr>
          <p:cNvPr id="7" name="TextBox 6">
            <a:extLst>
              <a:ext uri="{FF2B5EF4-FFF2-40B4-BE49-F238E27FC236}">
                <a16:creationId xmlns:a16="http://schemas.microsoft.com/office/drawing/2014/main" xmlns="" id="{6EF96781-5472-9F7B-927A-497AC16802D4}"/>
              </a:ext>
            </a:extLst>
          </p:cNvPr>
          <p:cNvSpPr txBox="1"/>
          <p:nvPr/>
        </p:nvSpPr>
        <p:spPr>
          <a:xfrm>
            <a:off x="2628821" y="1616366"/>
            <a:ext cx="3615770" cy="4548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spcBef>
                <a:spcPct val="20000"/>
              </a:spcBef>
              <a:buFont typeface="Arial"/>
              <a:buChar char="•"/>
            </a:pPr>
            <a:r>
              <a:rPr lang="en-US" sz="2000" dirty="0" smtClean="0">
                <a:solidFill>
                  <a:srgbClr val="333333"/>
                </a:solidFill>
                <a:latin typeface="Arial"/>
                <a:ea typeface="ＭＳ Ｐゴシック"/>
                <a:cs typeface="Arial"/>
              </a:rPr>
              <a:t>Due </a:t>
            </a:r>
            <a:r>
              <a:rPr lang="en-US" sz="2000" dirty="0">
                <a:solidFill>
                  <a:srgbClr val="333333"/>
                </a:solidFill>
                <a:latin typeface="Arial"/>
                <a:ea typeface="ＭＳ Ｐゴシック"/>
                <a:cs typeface="Arial"/>
              </a:rPr>
              <a:t>Process</a:t>
            </a:r>
          </a:p>
          <a:p>
            <a:pPr marL="742950" lvl="1" indent="-285750">
              <a:spcBef>
                <a:spcPct val="20000"/>
              </a:spcBef>
              <a:buFont typeface="Arial"/>
              <a:buChar char="•"/>
            </a:pPr>
            <a:r>
              <a:rPr lang="en-US" sz="2000" dirty="0">
                <a:solidFill>
                  <a:srgbClr val="333333"/>
                </a:solidFill>
                <a:latin typeface="Arial"/>
                <a:ea typeface="ＭＳ Ｐゴシック"/>
                <a:cs typeface="Arial"/>
              </a:rPr>
              <a:t>Broad-based consensus – find common ground – unanimity is not necessarily required, but a simple majority will NOT pass muster</a:t>
            </a:r>
          </a:p>
          <a:p>
            <a:pPr marL="742950" lvl="1" indent="-285750">
              <a:spcBef>
                <a:spcPct val="20000"/>
              </a:spcBef>
              <a:buFont typeface="Arial"/>
              <a:buChar char="•"/>
            </a:pPr>
            <a:r>
              <a:rPr lang="en-US" sz="2000" dirty="0">
                <a:solidFill>
                  <a:srgbClr val="333333"/>
                </a:solidFill>
                <a:latin typeface="Arial"/>
                <a:ea typeface="ＭＳ Ｐゴシック"/>
                <a:cs typeface="Arial"/>
              </a:rPr>
              <a:t>Transparency and Open participation</a:t>
            </a:r>
          </a:p>
          <a:p>
            <a:pPr marL="742950" lvl="1" indent="-285750">
              <a:spcBef>
                <a:spcPct val="20000"/>
              </a:spcBef>
              <a:buFont typeface="Arial"/>
              <a:buChar char="•"/>
            </a:pPr>
            <a:r>
              <a:rPr lang="en-US" sz="2000" dirty="0" smtClean="0">
                <a:solidFill>
                  <a:srgbClr val="FF0000"/>
                </a:solidFill>
                <a:latin typeface="Arial"/>
                <a:ea typeface="ＭＳ Ｐゴシック"/>
                <a:cs typeface="Arial"/>
              </a:rPr>
              <a:t>Right to Appeal</a:t>
            </a:r>
            <a:endParaRPr lang="en-US" sz="2000" dirty="0">
              <a:solidFill>
                <a:srgbClr val="FF0000"/>
              </a:solidFill>
              <a:latin typeface="Arial"/>
              <a:ea typeface="ＭＳ Ｐゴシック"/>
              <a:cs typeface="Arial"/>
            </a:endParaRPr>
          </a:p>
          <a:p>
            <a:pPr marL="285750" indent="-285750">
              <a:spcBef>
                <a:spcPct val="20000"/>
              </a:spcBef>
              <a:buFont typeface="Arial"/>
              <a:buChar char="•"/>
            </a:pPr>
            <a:endParaRPr lang="en-US" dirty="0">
              <a:solidFill>
                <a:srgbClr val="FF0000"/>
              </a:solidFill>
              <a:latin typeface="Arial"/>
              <a:ea typeface="ＭＳ Ｐゴシック"/>
              <a:cs typeface="Arial"/>
            </a:endParaRPr>
          </a:p>
          <a:p>
            <a:endParaRPr lang="en-US" dirty="0">
              <a:solidFill>
                <a:srgbClr val="333333"/>
              </a:solidFill>
              <a:latin typeface="math"/>
              <a:ea typeface="ＭＳ Ｐゴシック"/>
            </a:endParaRPr>
          </a:p>
          <a:p>
            <a:endParaRPr lang="en-US" dirty="0">
              <a:solidFill>
                <a:srgbClr val="333333"/>
              </a:solidFill>
              <a:latin typeface="math"/>
            </a:endParaRPr>
          </a:p>
        </p:txBody>
      </p:sp>
      <p:sp>
        <p:nvSpPr>
          <p:cNvPr id="8" name="TextBox 7">
            <a:extLst>
              <a:ext uri="{FF2B5EF4-FFF2-40B4-BE49-F238E27FC236}">
                <a16:creationId xmlns:a16="http://schemas.microsoft.com/office/drawing/2014/main" xmlns="" id="{6EF96781-5472-9F7B-927A-497AC16802D4}"/>
              </a:ext>
            </a:extLst>
          </p:cNvPr>
          <p:cNvSpPr txBox="1"/>
          <p:nvPr/>
        </p:nvSpPr>
        <p:spPr>
          <a:xfrm>
            <a:off x="5543471" y="1268760"/>
            <a:ext cx="3615770" cy="55646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dirty="0">
              <a:solidFill>
                <a:srgbClr val="333333"/>
              </a:solidFill>
              <a:latin typeface="Arial"/>
              <a:ea typeface="ＭＳ Ｐゴシック"/>
              <a:cs typeface="Arial"/>
            </a:endParaRPr>
          </a:p>
          <a:p>
            <a:pPr marL="742950" lvl="1" indent="-285750">
              <a:spcBef>
                <a:spcPct val="20000"/>
              </a:spcBef>
              <a:buFont typeface="Arial"/>
              <a:buChar char="•"/>
            </a:pPr>
            <a:r>
              <a:rPr lang="en-US" sz="2000" dirty="0" smtClean="0">
                <a:solidFill>
                  <a:srgbClr val="FF0000"/>
                </a:solidFill>
                <a:latin typeface="Arial"/>
                <a:ea typeface="ＭＳ Ｐゴシック"/>
                <a:cs typeface="Arial"/>
              </a:rPr>
              <a:t>Balanced membership </a:t>
            </a:r>
            <a:r>
              <a:rPr lang="en-US" sz="2000" dirty="0">
                <a:solidFill>
                  <a:srgbClr val="FF0000"/>
                </a:solidFill>
                <a:latin typeface="Arial"/>
                <a:ea typeface="ＭＳ Ｐゴシック"/>
                <a:cs typeface="Arial"/>
              </a:rPr>
              <a:t>and </a:t>
            </a:r>
            <a:r>
              <a:rPr lang="en-US" sz="2000" dirty="0" smtClean="0">
                <a:solidFill>
                  <a:srgbClr val="FF0000"/>
                </a:solidFill>
                <a:latin typeface="Arial"/>
                <a:ea typeface="ＭＳ Ｐゴシック"/>
                <a:cs typeface="Arial"/>
              </a:rPr>
              <a:t>voting interests </a:t>
            </a:r>
            <a:endParaRPr lang="en-US" sz="2000" dirty="0">
              <a:solidFill>
                <a:srgbClr val="FF0000"/>
              </a:solidFill>
            </a:endParaRPr>
          </a:p>
          <a:p>
            <a:pPr marL="742950" lvl="1" indent="-285750">
              <a:spcBef>
                <a:spcPct val="20000"/>
              </a:spcBef>
              <a:buFont typeface="Arial"/>
              <a:buChar char="•"/>
            </a:pPr>
            <a:r>
              <a:rPr lang="en-US" sz="2000" dirty="0">
                <a:solidFill>
                  <a:srgbClr val="333333"/>
                </a:solidFill>
                <a:latin typeface="Arial"/>
                <a:ea typeface="ＭＳ Ｐゴシック"/>
                <a:cs typeface="Arial"/>
              </a:rPr>
              <a:t>Due Process</a:t>
            </a:r>
          </a:p>
          <a:p>
            <a:pPr marL="742950" lvl="1" indent="-285750">
              <a:spcBef>
                <a:spcPct val="20000"/>
              </a:spcBef>
              <a:buFont typeface="Arial"/>
              <a:buChar char="•"/>
            </a:pPr>
            <a:r>
              <a:rPr lang="en-US" sz="2000" dirty="0">
                <a:solidFill>
                  <a:srgbClr val="333333"/>
                </a:solidFill>
                <a:latin typeface="Arial"/>
                <a:ea typeface="ＭＳ Ｐゴシック"/>
                <a:cs typeface="Arial"/>
              </a:rPr>
              <a:t>Broad-based consensus – find common ground – unanimity is not necessarily required, but a simple majority will NOT pass muster</a:t>
            </a:r>
          </a:p>
          <a:p>
            <a:pPr marL="742950" lvl="1" indent="-285750">
              <a:spcBef>
                <a:spcPct val="20000"/>
              </a:spcBef>
              <a:buFont typeface="Arial"/>
              <a:buChar char="•"/>
            </a:pPr>
            <a:r>
              <a:rPr lang="en-US" sz="2000" dirty="0">
                <a:solidFill>
                  <a:srgbClr val="333333"/>
                </a:solidFill>
                <a:latin typeface="Arial"/>
                <a:ea typeface="ＭＳ Ｐゴシック"/>
                <a:cs typeface="Arial"/>
              </a:rPr>
              <a:t>Transparency and Open participation</a:t>
            </a:r>
          </a:p>
          <a:p>
            <a:pPr marL="742950" lvl="1" indent="-285750">
              <a:spcBef>
                <a:spcPct val="20000"/>
              </a:spcBef>
              <a:buFont typeface="Arial"/>
              <a:buChar char="•"/>
            </a:pPr>
            <a:r>
              <a:rPr lang="en-US" sz="2000" dirty="0">
                <a:solidFill>
                  <a:srgbClr val="333333"/>
                </a:solidFill>
                <a:latin typeface="Arial"/>
                <a:ea typeface="ＭＳ Ｐゴシック"/>
                <a:cs typeface="Arial"/>
              </a:rPr>
              <a:t>Right to Appeal</a:t>
            </a:r>
          </a:p>
          <a:p>
            <a:pPr marL="285750" indent="-285750">
              <a:spcBef>
                <a:spcPct val="20000"/>
              </a:spcBef>
              <a:buFont typeface="Arial"/>
              <a:buChar char="•"/>
            </a:pPr>
            <a:endParaRPr lang="en-US" dirty="0">
              <a:solidFill>
                <a:srgbClr val="333333"/>
              </a:solidFill>
              <a:latin typeface="Arial"/>
              <a:ea typeface="ＭＳ Ｐゴシック"/>
              <a:cs typeface="Arial"/>
            </a:endParaRPr>
          </a:p>
          <a:p>
            <a:endParaRPr lang="en-US" dirty="0">
              <a:solidFill>
                <a:srgbClr val="333333"/>
              </a:solidFill>
              <a:latin typeface="math"/>
              <a:ea typeface="ＭＳ Ｐゴシック"/>
            </a:endParaRPr>
          </a:p>
          <a:p>
            <a:endParaRPr lang="en-US" dirty="0">
              <a:solidFill>
                <a:srgbClr val="333333"/>
              </a:solidFill>
              <a:latin typeface="math"/>
            </a:endParaRPr>
          </a:p>
        </p:txBody>
      </p:sp>
      <p:sp>
        <p:nvSpPr>
          <p:cNvPr id="3" name="TextBox 2"/>
          <p:cNvSpPr txBox="1"/>
          <p:nvPr/>
        </p:nvSpPr>
        <p:spPr>
          <a:xfrm>
            <a:off x="395536" y="5325015"/>
            <a:ext cx="5400600" cy="1200329"/>
          </a:xfrm>
          <a:prstGeom prst="rect">
            <a:avLst/>
          </a:prstGeom>
          <a:noFill/>
        </p:spPr>
        <p:txBody>
          <a:bodyPr wrap="square" rtlCol="0">
            <a:spAutoFit/>
          </a:bodyPr>
          <a:lstStyle/>
          <a:p>
            <a:r>
              <a:rPr lang="en-US" dirty="0" smtClean="0"/>
              <a:t>Key Takeaway: Each addition to the process is designed to enhance trust and, by extension, further promote cooperation among </a:t>
            </a:r>
            <a:r>
              <a:rPr lang="en-US" smtClean="0"/>
              <a:t>the stakeholders</a:t>
            </a:r>
            <a:endParaRPr lang="en-US"/>
          </a:p>
        </p:txBody>
      </p:sp>
    </p:spTree>
    <p:extLst>
      <p:ext uri="{BB962C8B-B14F-4D97-AF65-F5344CB8AC3E}">
        <p14:creationId xmlns:p14="http://schemas.microsoft.com/office/powerpoint/2010/main" val="2670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3E0A56-9D28-0089-1E43-42996F6EA646}"/>
              </a:ext>
            </a:extLst>
          </p:cNvPr>
          <p:cNvSpPr>
            <a:spLocks noGrp="1"/>
          </p:cNvSpPr>
          <p:nvPr>
            <p:ph type="dt" sz="half" idx="10"/>
          </p:nvPr>
        </p:nvSpPr>
        <p:spPr/>
        <p:txBody>
          <a:bodyPr/>
          <a:lstStyle/>
          <a:p>
            <a:r>
              <a:rPr lang="en-US"/>
              <a:t>Choose Insert &gt; Header and Footer  to change Date</a:t>
            </a:r>
            <a:endParaRPr lang="en-GB"/>
          </a:p>
        </p:txBody>
      </p:sp>
      <p:sp>
        <p:nvSpPr>
          <p:cNvPr id="4" name="Slide Number Placeholder 3">
            <a:extLst>
              <a:ext uri="{FF2B5EF4-FFF2-40B4-BE49-F238E27FC236}">
                <a16:creationId xmlns:a16="http://schemas.microsoft.com/office/drawing/2014/main" xmlns="" id="{ADA23367-9295-9B3F-4A1B-CEF34A395C7D}"/>
              </a:ext>
            </a:extLst>
          </p:cNvPr>
          <p:cNvSpPr>
            <a:spLocks noGrp="1"/>
          </p:cNvSpPr>
          <p:nvPr>
            <p:ph type="sldNum" sz="quarter" idx="12"/>
          </p:nvPr>
        </p:nvSpPr>
        <p:spPr/>
        <p:txBody>
          <a:bodyPr/>
          <a:lstStyle/>
          <a:p>
            <a:fld id="{AD3FAF27-8B82-4449-B01B-BEC948125F21}" type="slidenum">
              <a:rPr lang="en-GB" smtClean="0"/>
              <a:t>8</a:t>
            </a:fld>
            <a:endParaRPr lang="en-GB"/>
          </a:p>
        </p:txBody>
      </p:sp>
      <p:sp>
        <p:nvSpPr>
          <p:cNvPr id="10" name="Title 5">
            <a:extLst>
              <a:ext uri="{FF2B5EF4-FFF2-40B4-BE49-F238E27FC236}">
                <a16:creationId xmlns:a16="http://schemas.microsoft.com/office/drawing/2014/main" xmlns="" id="{225587C1-1907-9C1C-FBE7-9469840826C3}"/>
              </a:ext>
            </a:extLst>
          </p:cNvPr>
          <p:cNvSpPr txBox="1">
            <a:spLocks/>
          </p:cNvSpPr>
          <p:nvPr/>
        </p:nvSpPr>
        <p:spPr>
          <a:xfrm>
            <a:off x="346460" y="333385"/>
            <a:ext cx="7521562" cy="855150"/>
          </a:xfrm>
          <a:prstGeom prst="rect">
            <a:avLst/>
          </a:prstGeom>
        </p:spPr>
        <p:txBody>
          <a:bodyPr vert="horz" lIns="0" tIns="0" rIns="0" bIns="0" rtlCol="0" anchor="ctr">
            <a:normAutofit fontScale="97500"/>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a:spcAft>
                <a:spcPts val="0"/>
              </a:spcAft>
            </a:pPr>
            <a:r>
              <a:rPr lang="en-US" b="1" dirty="0" smtClean="0">
                <a:solidFill>
                  <a:srgbClr val="002D62"/>
                </a:solidFill>
                <a:cs typeface="Arial"/>
              </a:rPr>
              <a:t>The Consensus Process as a Trust Construct </a:t>
            </a:r>
            <a:endParaRPr lang="en-US" dirty="0"/>
          </a:p>
        </p:txBody>
      </p:sp>
      <p:sp>
        <p:nvSpPr>
          <p:cNvPr id="12" name="TextBox 11">
            <a:extLst>
              <a:ext uri="{FF2B5EF4-FFF2-40B4-BE49-F238E27FC236}">
                <a16:creationId xmlns:a16="http://schemas.microsoft.com/office/drawing/2014/main" xmlns="" id="{6EF96781-5472-9F7B-927A-497AC16802D4}"/>
              </a:ext>
            </a:extLst>
          </p:cNvPr>
          <p:cNvSpPr txBox="1"/>
          <p:nvPr/>
        </p:nvSpPr>
        <p:spPr>
          <a:xfrm>
            <a:off x="-3890" y="970499"/>
            <a:ext cx="5503465" cy="6130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dirty="0">
              <a:solidFill>
                <a:srgbClr val="333333"/>
              </a:solidFill>
              <a:latin typeface="Arial"/>
              <a:ea typeface="ＭＳ Ｐゴシック"/>
              <a:cs typeface="Arial"/>
            </a:endParaRPr>
          </a:p>
          <a:p>
            <a:pPr marL="285750" indent="-285750">
              <a:spcBef>
                <a:spcPct val="20000"/>
              </a:spcBef>
              <a:buFont typeface="Arial"/>
              <a:buChar char="•"/>
            </a:pPr>
            <a:r>
              <a:rPr lang="en-US" dirty="0">
                <a:solidFill>
                  <a:srgbClr val="333333"/>
                </a:solidFill>
                <a:latin typeface="Arial"/>
                <a:ea typeface="ＭＳ Ｐゴシック"/>
                <a:cs typeface="Arial"/>
              </a:rPr>
              <a:t>Key Pillars of the Consensus Process:</a:t>
            </a:r>
          </a:p>
          <a:p>
            <a:pPr marL="742950" lvl="1" indent="-285750">
              <a:spcBef>
                <a:spcPct val="20000"/>
              </a:spcBef>
              <a:buFont typeface="Arial"/>
              <a:buChar char="•"/>
            </a:pPr>
            <a:r>
              <a:rPr lang="en-US" dirty="0">
                <a:solidFill>
                  <a:srgbClr val="333333"/>
                </a:solidFill>
                <a:latin typeface="Arial"/>
                <a:ea typeface="ＭＳ Ｐゴシック"/>
                <a:cs typeface="Arial"/>
              </a:rPr>
              <a:t>Balance </a:t>
            </a:r>
          </a:p>
          <a:p>
            <a:pPr marL="1200150" lvl="2" indent="-285750">
              <a:spcBef>
                <a:spcPct val="20000"/>
              </a:spcBef>
              <a:buFont typeface="Arial"/>
              <a:buChar char="•"/>
            </a:pPr>
            <a:r>
              <a:rPr lang="en-US" dirty="0">
                <a:solidFill>
                  <a:srgbClr val="333333"/>
                </a:solidFill>
                <a:latin typeface="Arial"/>
                <a:ea typeface="ＭＳ Ｐゴシック"/>
                <a:cs typeface="Arial"/>
              </a:rPr>
              <a:t>Membership and Voting Interests – no undue influence- Diversity of interests and viewpoints </a:t>
            </a:r>
            <a:endParaRPr lang="en-US" dirty="0"/>
          </a:p>
          <a:p>
            <a:pPr marL="742950" lvl="1" indent="-285750">
              <a:spcBef>
                <a:spcPct val="20000"/>
              </a:spcBef>
              <a:buFont typeface="Arial"/>
              <a:buChar char="•"/>
            </a:pPr>
            <a:r>
              <a:rPr lang="en-US" dirty="0">
                <a:solidFill>
                  <a:srgbClr val="333333"/>
                </a:solidFill>
                <a:latin typeface="Arial"/>
                <a:ea typeface="ＭＳ Ｐゴシック"/>
                <a:cs typeface="Arial"/>
              </a:rPr>
              <a:t>Due Process</a:t>
            </a:r>
          </a:p>
          <a:p>
            <a:pPr marL="742950" lvl="1" indent="-285750">
              <a:spcBef>
                <a:spcPct val="20000"/>
              </a:spcBef>
              <a:buFont typeface="Arial"/>
              <a:buChar char="•"/>
            </a:pPr>
            <a:r>
              <a:rPr lang="en-US" dirty="0">
                <a:solidFill>
                  <a:srgbClr val="333333"/>
                </a:solidFill>
                <a:latin typeface="Arial"/>
                <a:ea typeface="ＭＳ Ｐゴシック"/>
                <a:cs typeface="Arial"/>
              </a:rPr>
              <a:t>Broad-based consensus – find common ground – unanimity is not necessarily required, but a simple majority will NOT pass muster</a:t>
            </a:r>
          </a:p>
          <a:p>
            <a:pPr marL="742950" lvl="1" indent="-285750">
              <a:spcBef>
                <a:spcPct val="20000"/>
              </a:spcBef>
              <a:buFont typeface="Arial"/>
              <a:buChar char="•"/>
            </a:pPr>
            <a:r>
              <a:rPr lang="en-US" dirty="0">
                <a:solidFill>
                  <a:srgbClr val="333333"/>
                </a:solidFill>
                <a:latin typeface="Arial"/>
                <a:ea typeface="ＭＳ Ｐゴシック"/>
                <a:cs typeface="Arial"/>
              </a:rPr>
              <a:t>Transparency and Open participation</a:t>
            </a:r>
          </a:p>
          <a:p>
            <a:pPr marL="742950" lvl="1" indent="-285750">
              <a:spcBef>
                <a:spcPct val="20000"/>
              </a:spcBef>
              <a:buFont typeface="Arial"/>
              <a:buChar char="•"/>
            </a:pPr>
            <a:r>
              <a:rPr lang="en-US" dirty="0">
                <a:solidFill>
                  <a:srgbClr val="333333"/>
                </a:solidFill>
                <a:latin typeface="Arial"/>
                <a:ea typeface="ＭＳ Ｐゴシック"/>
                <a:cs typeface="Arial"/>
              </a:rPr>
              <a:t>Right to Appeal</a:t>
            </a:r>
          </a:p>
          <a:p>
            <a:pPr marL="742950" lvl="1" indent="-285750">
              <a:spcBef>
                <a:spcPct val="20000"/>
              </a:spcBef>
              <a:buFont typeface="Arial"/>
              <a:buChar char="•"/>
            </a:pPr>
            <a:endParaRPr lang="en-US" dirty="0">
              <a:solidFill>
                <a:srgbClr val="333333"/>
              </a:solidFill>
              <a:latin typeface="Arial"/>
              <a:ea typeface="ＭＳ Ｐゴシック"/>
              <a:cs typeface="Arial"/>
            </a:endParaRPr>
          </a:p>
          <a:p>
            <a:pPr marL="285750" indent="-285750">
              <a:spcBef>
                <a:spcPct val="20000"/>
              </a:spcBef>
              <a:buFont typeface="Arial"/>
              <a:buChar char="•"/>
            </a:pPr>
            <a:r>
              <a:rPr lang="en-US" dirty="0">
                <a:solidFill>
                  <a:srgbClr val="333333"/>
                </a:solidFill>
                <a:latin typeface="Arial"/>
                <a:ea typeface="ＭＳ Ｐゴシック"/>
                <a:cs typeface="Arial"/>
              </a:rPr>
              <a:t>End State: Build trust and utility while mitigating risk via a collaborative, proven process that produces standards of the highest technical integrity and global market relevance.</a:t>
            </a:r>
          </a:p>
          <a:p>
            <a:endParaRPr lang="en-US" dirty="0">
              <a:solidFill>
                <a:srgbClr val="333333"/>
              </a:solidFill>
              <a:latin typeface="math"/>
              <a:ea typeface="ＭＳ Ｐゴシック"/>
            </a:endParaRPr>
          </a:p>
          <a:p>
            <a:endParaRPr lang="en-US" dirty="0">
              <a:solidFill>
                <a:srgbClr val="333333"/>
              </a:solidFill>
              <a:latin typeface="math"/>
            </a:endParaRPr>
          </a:p>
        </p:txBody>
      </p:sp>
      <p:pic>
        <p:nvPicPr>
          <p:cNvPr id="3" name="Picture 2"/>
          <p:cNvPicPr>
            <a:picLocks noChangeAspect="1"/>
          </p:cNvPicPr>
          <p:nvPr/>
        </p:nvPicPr>
        <p:blipFill>
          <a:blip r:embed="rId3"/>
          <a:stretch>
            <a:fillRect/>
          </a:stretch>
        </p:blipFill>
        <p:spPr>
          <a:xfrm>
            <a:off x="5580112" y="2564904"/>
            <a:ext cx="3456384" cy="2592288"/>
          </a:xfrm>
          <a:prstGeom prst="rect">
            <a:avLst/>
          </a:prstGeom>
        </p:spPr>
      </p:pic>
    </p:spTree>
    <p:extLst>
      <p:ext uri="{BB962C8B-B14F-4D97-AF65-F5344CB8AC3E}">
        <p14:creationId xmlns:p14="http://schemas.microsoft.com/office/powerpoint/2010/main" val="32367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D3E0A56-9D28-0089-1E43-42996F6EA646}"/>
              </a:ext>
            </a:extLst>
          </p:cNvPr>
          <p:cNvSpPr>
            <a:spLocks noGrp="1"/>
          </p:cNvSpPr>
          <p:nvPr>
            <p:ph type="dt" sz="half" idx="10"/>
          </p:nvPr>
        </p:nvSpPr>
        <p:spPr/>
        <p:txBody>
          <a:bodyPr/>
          <a:lstStyle/>
          <a:p>
            <a:r>
              <a:rPr lang="en-US"/>
              <a:t>Choose Insert &gt; Header and Footer  to change Date</a:t>
            </a:r>
            <a:endParaRPr lang="en-GB"/>
          </a:p>
        </p:txBody>
      </p:sp>
      <p:sp>
        <p:nvSpPr>
          <p:cNvPr id="4" name="Slide Number Placeholder 3">
            <a:extLst>
              <a:ext uri="{FF2B5EF4-FFF2-40B4-BE49-F238E27FC236}">
                <a16:creationId xmlns="" xmlns:a16="http://schemas.microsoft.com/office/drawing/2014/main" id="{ADA23367-9295-9B3F-4A1B-CEF34A395C7D}"/>
              </a:ext>
            </a:extLst>
          </p:cNvPr>
          <p:cNvSpPr>
            <a:spLocks noGrp="1"/>
          </p:cNvSpPr>
          <p:nvPr>
            <p:ph type="sldNum" sz="quarter" idx="12"/>
          </p:nvPr>
        </p:nvSpPr>
        <p:spPr/>
        <p:txBody>
          <a:bodyPr/>
          <a:lstStyle/>
          <a:p>
            <a:fld id="{AD3FAF27-8B82-4449-B01B-BEC948125F21}" type="slidenum">
              <a:rPr lang="en-GB" smtClean="0"/>
              <a:t>9</a:t>
            </a:fld>
            <a:endParaRPr lang="en-GB"/>
          </a:p>
        </p:txBody>
      </p:sp>
      <p:sp>
        <p:nvSpPr>
          <p:cNvPr id="10" name="Title 5">
            <a:extLst>
              <a:ext uri="{FF2B5EF4-FFF2-40B4-BE49-F238E27FC236}">
                <a16:creationId xmlns="" xmlns:a16="http://schemas.microsoft.com/office/drawing/2014/main" id="{225587C1-1907-9C1C-FBE7-9469840826C3}"/>
              </a:ext>
            </a:extLst>
          </p:cNvPr>
          <p:cNvSpPr txBox="1">
            <a:spLocks/>
          </p:cNvSpPr>
          <p:nvPr/>
        </p:nvSpPr>
        <p:spPr>
          <a:xfrm>
            <a:off x="346460" y="333385"/>
            <a:ext cx="7521562" cy="855150"/>
          </a:xfrm>
          <a:prstGeom prst="rect">
            <a:avLst/>
          </a:prstGeom>
        </p:spPr>
        <p:txBody>
          <a:bodyPr vert="horz" lIns="0" tIns="0" rIns="0" bIns="0" rtlCol="0" anchor="ctr">
            <a:normAutofit fontScale="97500"/>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a:spcAft>
                <a:spcPts val="0"/>
              </a:spcAft>
            </a:pPr>
            <a:r>
              <a:rPr lang="en-US" sz="2500" b="1" dirty="0">
                <a:solidFill>
                  <a:srgbClr val="002D62"/>
                </a:solidFill>
                <a:cs typeface="Arial"/>
              </a:rPr>
              <a:t>Applying Cross Cultural Competence Concepts to Facilitate Coordination and Achieve Consensus</a:t>
            </a:r>
            <a:endParaRPr lang="en-US" dirty="0"/>
          </a:p>
        </p:txBody>
      </p:sp>
      <p:sp>
        <p:nvSpPr>
          <p:cNvPr id="12" name="TextBox 11">
            <a:extLst>
              <a:ext uri="{FF2B5EF4-FFF2-40B4-BE49-F238E27FC236}">
                <a16:creationId xmlns="" xmlns:a16="http://schemas.microsoft.com/office/drawing/2014/main" id="{6EF96781-5472-9F7B-927A-497AC16802D4}"/>
              </a:ext>
            </a:extLst>
          </p:cNvPr>
          <p:cNvSpPr txBox="1"/>
          <p:nvPr/>
        </p:nvSpPr>
        <p:spPr>
          <a:xfrm>
            <a:off x="-3889" y="1585589"/>
            <a:ext cx="443187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dirty="0">
              <a:solidFill>
                <a:srgbClr val="333333"/>
              </a:solidFill>
              <a:latin typeface="Arial"/>
              <a:ea typeface="ＭＳ Ｐゴシック"/>
              <a:cs typeface="Arial"/>
            </a:endParaRPr>
          </a:p>
          <a:p>
            <a:pPr marL="285750" indent="-285750">
              <a:spcBef>
                <a:spcPct val="20000"/>
              </a:spcBef>
              <a:buFont typeface="Arial"/>
              <a:buChar char="•"/>
            </a:pPr>
            <a:r>
              <a:rPr lang="en-US" dirty="0">
                <a:solidFill>
                  <a:srgbClr val="10253F"/>
                </a:solidFill>
                <a:latin typeface="Arial"/>
                <a:ea typeface="ＭＳ Ｐゴシック"/>
                <a:cs typeface="Arial"/>
              </a:rPr>
              <a:t>Ability to quickly and accurately comprehend, and then act effectively and appropriately in a culturally complex environment to achieve the desired effect – without necessarily having exposure to a particular group, region or language.” (</a:t>
            </a:r>
            <a:r>
              <a:rPr lang="en-US" dirty="0" err="1">
                <a:solidFill>
                  <a:srgbClr val="10253F"/>
                </a:solidFill>
                <a:latin typeface="Arial"/>
                <a:ea typeface="ＭＳ Ｐゴシック"/>
                <a:cs typeface="Arial"/>
              </a:rPr>
              <a:t>Selmeski</a:t>
            </a:r>
            <a:r>
              <a:rPr lang="en-US" dirty="0">
                <a:solidFill>
                  <a:srgbClr val="10253F"/>
                </a:solidFill>
                <a:latin typeface="Arial"/>
                <a:ea typeface="ＭＳ Ｐゴシック"/>
                <a:cs typeface="Arial"/>
              </a:rPr>
              <a:t>, 2007) </a:t>
            </a:r>
          </a:p>
          <a:p>
            <a:pPr marL="285750" indent="-285750">
              <a:spcBef>
                <a:spcPct val="20000"/>
              </a:spcBef>
              <a:buFont typeface="Arial"/>
              <a:buChar char="•"/>
            </a:pPr>
            <a:endParaRPr lang="en-US" dirty="0">
              <a:solidFill>
                <a:srgbClr val="10253F"/>
              </a:solidFill>
              <a:latin typeface="Arial"/>
              <a:ea typeface="ＭＳ Ｐゴシック"/>
              <a:cs typeface="Arial"/>
            </a:endParaRPr>
          </a:p>
          <a:p>
            <a:pPr marL="285750" indent="-285750">
              <a:spcBef>
                <a:spcPct val="20000"/>
              </a:spcBef>
              <a:buFont typeface="Arial"/>
              <a:buChar char="•"/>
            </a:pPr>
            <a:r>
              <a:rPr lang="en-US" dirty="0">
                <a:solidFill>
                  <a:srgbClr val="10253F"/>
                </a:solidFill>
                <a:latin typeface="Arial"/>
                <a:ea typeface="ＭＳ Ｐゴシック"/>
              </a:rPr>
              <a:t>Assists in recognizing pitfalls and provides skills to control responses in order to achieve an optimal solution</a:t>
            </a:r>
            <a:r>
              <a:rPr lang="en-US" dirty="0">
                <a:solidFill>
                  <a:srgbClr val="10253F"/>
                </a:solidFill>
                <a:latin typeface="Arial"/>
                <a:ea typeface="ＭＳ Ｐゴシック"/>
                <a:cs typeface="Arial"/>
              </a:rPr>
              <a:t> for all stakeholders (Pareto Optimal)</a:t>
            </a:r>
          </a:p>
          <a:p>
            <a:pPr marL="285750" indent="-285750">
              <a:spcBef>
                <a:spcPct val="20000"/>
              </a:spcBef>
              <a:buFont typeface="Arial"/>
              <a:buChar char="•"/>
            </a:pPr>
            <a:endParaRPr lang="en-US" dirty="0">
              <a:solidFill>
                <a:srgbClr val="10253F"/>
              </a:solidFill>
              <a:latin typeface="Arial"/>
              <a:ea typeface="ＭＳ Ｐゴシック"/>
              <a:cs typeface="Arial"/>
            </a:endParaRPr>
          </a:p>
          <a:p>
            <a:pPr marL="285750" indent="-285750">
              <a:spcBef>
                <a:spcPct val="20000"/>
              </a:spcBef>
              <a:buFont typeface="Arial"/>
              <a:buChar char="•"/>
            </a:pPr>
            <a:r>
              <a:rPr lang="en-US" b="1" i="1" dirty="0">
                <a:solidFill>
                  <a:srgbClr val="10253F"/>
                </a:solidFill>
                <a:latin typeface="Arial"/>
                <a:ea typeface="ＭＳ Ｐゴシック"/>
                <a:cs typeface="Arial"/>
              </a:rPr>
              <a:t>End State: "Cultural Interoperability"</a:t>
            </a:r>
          </a:p>
          <a:p>
            <a:endParaRPr lang="en-US" dirty="0">
              <a:solidFill>
                <a:srgbClr val="333333"/>
              </a:solidFill>
              <a:latin typeface="math"/>
            </a:endParaRPr>
          </a:p>
          <a:p>
            <a:endParaRPr lang="en-US" dirty="0">
              <a:solidFill>
                <a:srgbClr val="333333"/>
              </a:solidFill>
              <a:latin typeface="math"/>
            </a:endParaRPr>
          </a:p>
        </p:txBody>
      </p:sp>
      <p:pic>
        <p:nvPicPr>
          <p:cNvPr id="6" name="Picture 5"/>
          <p:cNvPicPr>
            <a:picLocks noChangeAspect="1"/>
          </p:cNvPicPr>
          <p:nvPr/>
        </p:nvPicPr>
        <p:blipFill>
          <a:blip r:embed="rId3"/>
          <a:stretch>
            <a:fillRect/>
          </a:stretch>
        </p:blipFill>
        <p:spPr>
          <a:xfrm>
            <a:off x="4427984" y="1874841"/>
            <a:ext cx="4654486" cy="3406328"/>
          </a:xfrm>
          <a:prstGeom prst="rect">
            <a:avLst/>
          </a:prstGeom>
        </p:spPr>
      </p:pic>
    </p:spTree>
    <p:extLst>
      <p:ext uri="{BB962C8B-B14F-4D97-AF65-F5344CB8AC3E}">
        <p14:creationId xmlns:p14="http://schemas.microsoft.com/office/powerpoint/2010/main" val="1382099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87E4177CA2143B3E6DDA700743CC2" ma:contentTypeVersion="7" ma:contentTypeDescription="Create a new document." ma:contentTypeScope="" ma:versionID="98ea5fb178aea5a0ae197c4802a327ec">
  <xsd:schema xmlns:xsd="http://www.w3.org/2001/XMLSchema" xmlns:xs="http://www.w3.org/2001/XMLSchema" xmlns:p="http://schemas.microsoft.com/office/2006/metadata/properties" xmlns:ns2="838f4431-ba7d-49d5-aacb-dd3a6a93ea37" targetNamespace="http://schemas.microsoft.com/office/2006/metadata/properties" ma:root="true" ma:fieldsID="743d30102c1a778cb08b48f8a406a5b2" ns2:_="">
    <xsd:import namespace="838f4431-ba7d-49d5-aacb-dd3a6a93ea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f4431-ba7d-49d5-aacb-dd3a6a93e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CEA139-E0FB-4DD9-A612-1D7AA06D65E4}">
  <ds:schemaRefs>
    <ds:schemaRef ds:uri="http://schemas.microsoft.com/sharepoint/v3/contenttype/forms"/>
  </ds:schemaRefs>
</ds:datastoreItem>
</file>

<file path=customXml/itemProps2.xml><?xml version="1.0" encoding="utf-8"?>
<ds:datastoreItem xmlns:ds="http://schemas.openxmlformats.org/officeDocument/2006/customXml" ds:itemID="{3B46A9E6-A260-4444-81EC-969CD6AEA2C3}">
  <ds:schemaRef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942e8254-f0a9-4f3f-b353-5b41fd88041d"/>
    <ds:schemaRef ds:uri="http://purl.org/dc/terms/"/>
    <ds:schemaRef ds:uri="http://schemas.microsoft.com/office/2006/documentManagement/types"/>
    <ds:schemaRef ds:uri="http://schemas.microsoft.com/office/infopath/2007/PartnerControls"/>
    <ds:schemaRef ds:uri="424ce9a1-27d9-4c0a-9657-d1af9ccd2c0b"/>
  </ds:schemaRefs>
</ds:datastoreItem>
</file>

<file path=customXml/itemProps3.xml><?xml version="1.0" encoding="utf-8"?>
<ds:datastoreItem xmlns:ds="http://schemas.openxmlformats.org/officeDocument/2006/customXml" ds:itemID="{4F7CDD80-2376-4856-9945-6F4A26F025E8}"/>
</file>

<file path=docProps/app.xml><?xml version="1.0" encoding="utf-8"?>
<Properties xmlns="http://schemas.openxmlformats.org/officeDocument/2006/extended-properties" xmlns:vt="http://schemas.openxmlformats.org/officeDocument/2006/docPropsVTypes">
  <TotalTime>94845</TotalTime>
  <Words>1299</Words>
  <Application>Microsoft Macintosh PowerPoint</Application>
  <PresentationFormat>On-screen Show (4:3)</PresentationFormat>
  <Paragraphs>191</Paragraphs>
  <Slides>12</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vt:lpstr>
      <vt:lpstr>Arial Black</vt:lpstr>
      <vt:lpstr>Calibri</vt:lpstr>
      <vt:lpstr>Century Gothic</vt:lpstr>
      <vt:lpstr>Courier New</vt:lpstr>
      <vt:lpstr>math</vt:lpstr>
      <vt:lpstr>ＭＳ Ｐゴシック</vt:lpstr>
      <vt:lpstr>Symbol</vt:lpstr>
      <vt:lpstr>Times New Roman</vt:lpstr>
      <vt:lpstr>Office Theme</vt:lpstr>
      <vt:lpstr>1_Office Theme</vt:lpstr>
      <vt:lpstr>3_Office Theme</vt:lpstr>
      <vt:lpstr>PowerPoint Presentation</vt:lpstr>
      <vt:lpstr>Scene Setter </vt:lpstr>
      <vt:lpstr>PowerPoint Presentation</vt:lpstr>
      <vt:lpstr>PowerPoint Presentation</vt:lpstr>
      <vt:lpstr>Voluntary Standards as Trust Constructs  </vt:lpstr>
      <vt:lpstr>Voluntary Standards as Trust Constructs    </vt:lpstr>
      <vt:lpstr>PowerPoint Presentation</vt:lpstr>
      <vt:lpstr>PowerPoint Presentation</vt:lpstr>
      <vt:lpstr>PowerPoint Presentation</vt:lpstr>
      <vt:lpstr>Cross Cultural Competence: Observation</vt:lpstr>
      <vt:lpstr>Cross Cultural Competence: Suspending Judgment</vt:lpstr>
      <vt:lpstr>PowerPoint Presentation</vt:lpstr>
    </vt:vector>
  </TitlesOfParts>
  <Company>Angell</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Angelique Lawrence</dc:creator>
  <cp:lastModifiedBy>Microsoft Office User</cp:lastModifiedBy>
  <cp:revision>2209</cp:revision>
  <cp:lastPrinted>2015-10-21T13:38:10Z</cp:lastPrinted>
  <dcterms:created xsi:type="dcterms:W3CDTF">2011-08-30T15:36:16Z</dcterms:created>
  <dcterms:modified xsi:type="dcterms:W3CDTF">2026-01-14T19:50:30Z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0x01010097587E4177CA2143B3E6DDA700743CC2</vt:lpwstr>
  </property>
  <property fmtid="{D5CDD505-2E9C-101B-9397-08002B2CF9AE}" pid="3" name="MediaServiceImageTags">
    <vt:lpwstr/>
  </property>
</Properties>
</file>