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4298" r:id="rId1"/>
  </p:sldMasterIdLst>
  <p:notesMasterIdLst>
    <p:notesMasterId r:id="rId11"/>
  </p:notesMasterIdLst>
  <p:handoutMasterIdLst>
    <p:handoutMasterId r:id="rId12"/>
  </p:handoutMasterIdLst>
  <p:sldIdLst>
    <p:sldId id="680" r:id="rId2"/>
    <p:sldId id="859" r:id="rId3"/>
    <p:sldId id="860" r:id="rId4"/>
    <p:sldId id="861" r:id="rId5"/>
    <p:sldId id="862" r:id="rId6"/>
    <p:sldId id="868" r:id="rId7"/>
    <p:sldId id="863" r:id="rId8"/>
    <p:sldId id="864" r:id="rId9"/>
    <p:sldId id="867" r:id="rId10"/>
  </p:sldIdLst>
  <p:sldSz cx="9144000" cy="6858000" type="screen4x3"/>
  <p:notesSz cx="7077075" cy="90519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D1F3FF"/>
    <a:srgbClr val="800000"/>
    <a:srgbClr val="990000"/>
    <a:srgbClr val="F29000"/>
    <a:srgbClr val="3333CC"/>
    <a:srgbClr val="000099"/>
    <a:srgbClr val="3333FF"/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210" autoAdjust="0"/>
    <p:restoredTop sz="89943" autoAdjust="0"/>
  </p:normalViewPr>
  <p:slideViewPr>
    <p:cSldViewPr snapToGrid="0">
      <p:cViewPr>
        <p:scale>
          <a:sx n="90" d="100"/>
          <a:sy n="90" d="100"/>
        </p:scale>
        <p:origin x="-283" y="34"/>
      </p:cViewPr>
      <p:guideLst>
        <p:guide orient="horz" pos="740"/>
        <p:guide pos="136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5" d="100"/>
        <a:sy n="85" d="100"/>
      </p:scale>
      <p:origin x="0" y="0"/>
    </p:cViewPr>
  </p:sorterViewPr>
  <p:notesViewPr>
    <p:cSldViewPr snapToGrid="0">
      <p:cViewPr>
        <p:scale>
          <a:sx n="50" d="100"/>
          <a:sy n="50" d="100"/>
        </p:scale>
        <p:origin x="-2612" y="-48"/>
      </p:cViewPr>
      <p:guideLst>
        <p:guide orient="horz" pos="2859"/>
        <p:guide pos="2237"/>
      </p:guideLst>
    </p:cSldViewPr>
  </p:notes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handoutMasters/_rels/handoutMaster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vmlDrawing" Target="../drawings/vmlDrawing1.vml"/><Relationship Id="rId1" Type="http://schemas.openxmlformats.org/officeDocument/2006/relationships/theme" Target="../theme/theme3.xml"/><Relationship Id="rId4" Type="http://schemas.openxmlformats.org/officeDocument/2006/relationships/image" Target="../media/image4.png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1175" y="8597475"/>
            <a:ext cx="3067374" cy="454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75" tIns="46235" rIns="92475" bIns="46235" numCol="1" anchor="b" anchorCtr="0" compatLnSpc="1">
            <a:prstTxWarp prst="textNoShape">
              <a:avLst/>
            </a:prstTxWarp>
          </a:bodyPr>
          <a:lstStyle>
            <a:lvl1pPr algn="r" defTabSz="922679">
              <a:defRPr sz="1100">
                <a:latin typeface="Times New Roman" pitchFamily="18" charset="0"/>
              </a:defRPr>
            </a:lvl1pPr>
          </a:lstStyle>
          <a:p>
            <a:pPr>
              <a:defRPr/>
            </a:pPr>
            <a:fld id="{088C929A-656F-47D1-8C29-5BD65ED02D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51203" name="Rectangle 7"/>
          <p:cNvSpPr>
            <a:spLocks noChangeArrowheads="1"/>
          </p:cNvSpPr>
          <p:nvPr/>
        </p:nvSpPr>
        <p:spPr bwMode="auto">
          <a:xfrm>
            <a:off x="155453" y="140664"/>
            <a:ext cx="6799825" cy="8612931"/>
          </a:xfrm>
          <a:prstGeom prst="rect">
            <a:avLst/>
          </a:prstGeom>
          <a:noFill/>
          <a:ln w="12699">
            <a:solidFill>
              <a:schemeClr val="tx1"/>
            </a:solidFill>
            <a:miter lim="800000"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02" tIns="45701" rIns="91402" bIns="45701" anchor="ctr"/>
          <a:lstStyle/>
          <a:p>
            <a:pPr defTabSz="911225"/>
            <a:endParaRPr lang="en-US" dirty="0"/>
          </a:p>
        </p:txBody>
      </p:sp>
      <p:graphicFrame>
        <p:nvGraphicFramePr>
          <p:cNvPr id="51204" name="Object 8"/>
          <p:cNvGraphicFramePr>
            <a:graphicFrameLocks/>
          </p:cNvGraphicFramePr>
          <p:nvPr/>
        </p:nvGraphicFramePr>
        <p:xfrm>
          <a:off x="6141157" y="227228"/>
          <a:ext cx="745209" cy="2287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8" name="Document" r:id="rId3" imgW="6362459" imgH="2019315" progId="Word.Document.8">
                  <p:embed/>
                </p:oleObj>
              </mc:Choice>
              <mc:Fallback>
                <p:oleObj name="Document" r:id="rId3" imgW="6362459" imgH="2019315" progId="Word.Document.8">
                  <p:embed/>
                  <p:pic>
                    <p:nvPicPr>
                      <p:cNvPr id="0" name="Object 8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41157" y="227228"/>
                        <a:ext cx="745209" cy="2287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88320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95350" y="446088"/>
            <a:ext cx="5438775" cy="40798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90722" y="4575427"/>
            <a:ext cx="5847881" cy="4476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75" tIns="46235" rIns="92475" bIns="4623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 </a:t>
            </a:r>
          </a:p>
          <a:p>
            <a:pPr lvl="1"/>
            <a:r>
              <a:rPr lang="en-US" noProof="0" dirty="0" smtClean="0"/>
              <a:t>- 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80856" y="8821610"/>
            <a:ext cx="3067374" cy="2442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475" tIns="46235" rIns="92475" bIns="46235" numCol="1" anchor="b" anchorCtr="0" compatLnSpc="1">
            <a:prstTxWarp prst="textNoShape">
              <a:avLst/>
            </a:prstTxWarp>
          </a:bodyPr>
          <a:lstStyle>
            <a:lvl1pPr algn="r" defTabSz="922679">
              <a:defRPr/>
            </a:lvl1pPr>
          </a:lstStyle>
          <a:p>
            <a:pPr>
              <a:defRPr/>
            </a:pPr>
            <a:fld id="{B310CE49-73FC-42E4-929A-49014BC3471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1989" name="Rectangle 9"/>
          <p:cNvSpPr>
            <a:spLocks noChangeArrowheads="1"/>
          </p:cNvSpPr>
          <p:nvPr/>
        </p:nvSpPr>
        <p:spPr bwMode="auto">
          <a:xfrm>
            <a:off x="72119" y="41737"/>
            <a:ext cx="6945662" cy="8821607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91402" tIns="45701" rIns="91402" bIns="45701" anchor="ctr"/>
          <a:lstStyle/>
          <a:p>
            <a:pPr defTabSz="911225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451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91440" indent="-91440" algn="l" rtl="0" eaLnBrk="0" fontAlgn="base" hangingPunct="0">
      <a:spcBef>
        <a:spcPct val="30000"/>
      </a:spcBef>
      <a:spcAft>
        <a:spcPct val="0"/>
      </a:spcAft>
      <a:buClr>
        <a:srgbClr val="800000"/>
      </a:buClr>
      <a:buSzPct val="65000"/>
      <a:buFont typeface="Wingdings" pitchFamily="2" charset="2"/>
      <a:buChar char="l"/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0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10CE49-73FC-42E4-929A-49014BC3471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9282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310CE49-73FC-42E4-929A-49014BC3471B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9282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3"/>
          <p:cNvSpPr>
            <a:spLocks noChangeArrowheads="1"/>
          </p:cNvSpPr>
          <p:nvPr userDrawn="1"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en-US" sz="2400" b="1" dirty="0">
              <a:solidFill>
                <a:srgbClr val="000000"/>
              </a:solidFill>
              <a:latin typeface="Times New Roman" pitchFamily="18" charset="0"/>
            </a:endParaRPr>
          </a:p>
        </p:txBody>
      </p:sp>
      <p:pic>
        <p:nvPicPr>
          <p:cNvPr id="3" name="Picture 11" descr="ABSwt-nofound.gif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6534150"/>
            <a:ext cx="68580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 userDrawn="1"/>
        </p:nvSpPr>
        <p:spPr bwMode="auto">
          <a:xfrm>
            <a:off x="685800" y="2387600"/>
            <a:ext cx="488632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200" dirty="0" smtClean="0">
                <a:solidFill>
                  <a:srgbClr val="FFFFFF"/>
                </a:solidFill>
              </a:rPr>
              <a:t>Title of Presentation</a:t>
            </a:r>
          </a:p>
        </p:txBody>
      </p:sp>
      <p:pic>
        <p:nvPicPr>
          <p:cNvPr id="5" name="Picture 14" descr="ppt title slide_blue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40" b="98444"/>
          <a:stretch>
            <a:fillRect/>
          </a:stretch>
        </p:blipFill>
        <p:spPr bwMode="auto">
          <a:xfrm>
            <a:off x="-9525" y="6473825"/>
            <a:ext cx="9153525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077172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3200" y="1168400"/>
            <a:ext cx="8712200" cy="5186680"/>
          </a:xfrm>
          <a:prstGeom prst="rect">
            <a:avLst/>
          </a:prstGeom>
        </p:spPr>
        <p:txBody>
          <a:bodyPr/>
          <a:lstStyle>
            <a:lvl1pPr marL="346075" indent="-346075">
              <a:buClr>
                <a:srgbClr val="A50021"/>
              </a:buClr>
              <a:buSzPct val="70000"/>
              <a:buFont typeface="Wingdings" pitchFamily="2" charset="2"/>
              <a:buChar char="l"/>
              <a:defRPr/>
            </a:lvl1pPr>
            <a:lvl2pPr marL="741363" indent="-284163">
              <a:buClr>
                <a:srgbClr val="A50021"/>
              </a:buClr>
              <a:buSzPct val="60000"/>
              <a:buFont typeface="Wingdings" pitchFamily="2" charset="2"/>
              <a:buChar char="n"/>
              <a:defRPr/>
            </a:lvl2pPr>
            <a:lvl3pPr marL="1150938" indent="-236538">
              <a:buClr>
                <a:srgbClr val="A50021"/>
              </a:buClr>
              <a:buSzPct val="100000"/>
              <a:buFont typeface="Arial" pitchFamily="34" charset="0"/>
              <a:buChar char="–"/>
              <a:defRPr/>
            </a:lvl3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Rectangle 32"/>
          <p:cNvSpPr>
            <a:spLocks noGrp="1" noChangeArrowheads="1"/>
          </p:cNvSpPr>
          <p:nvPr userDrawn="1">
            <p:ph type="sldNum" sz="quarter" idx="10"/>
          </p:nvPr>
        </p:nvSpPr>
        <p:spPr>
          <a:xfrm>
            <a:off x="8686800" y="6519863"/>
            <a:ext cx="457200" cy="304800"/>
          </a:xfrm>
        </p:spPr>
        <p:txBody>
          <a:bodyPr/>
          <a:lstStyle>
            <a:lvl1pPr eaLnBrk="0" hangingPunct="0">
              <a:defRPr/>
            </a:lvl1pPr>
          </a:lstStyle>
          <a:p>
            <a:pPr>
              <a:defRPr/>
            </a:pPr>
            <a:fld id="{3A9E7DC1-D848-4DED-AC74-0DAFA49DB9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5931345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t title slide_blue2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40" b="98444"/>
          <a:stretch>
            <a:fillRect/>
          </a:stretch>
        </p:blipFill>
        <p:spPr bwMode="auto">
          <a:xfrm>
            <a:off x="-9525" y="6480175"/>
            <a:ext cx="9153525" cy="37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2" descr="ABSwt-nofound.gif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888" y="6534150"/>
            <a:ext cx="657225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10"/>
          <p:cNvSpPr>
            <a:spLocks noGrp="1" noChangeArrowheads="1"/>
          </p:cNvSpPr>
          <p:nvPr>
            <p:ph type="title"/>
          </p:nvPr>
        </p:nvSpPr>
        <p:spPr bwMode="auto">
          <a:xfrm>
            <a:off x="203200" y="0"/>
            <a:ext cx="89408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Line 41"/>
          <p:cNvSpPr>
            <a:spLocks noChangeShapeType="1"/>
          </p:cNvSpPr>
          <p:nvPr/>
        </p:nvSpPr>
        <p:spPr bwMode="auto">
          <a:xfrm>
            <a:off x="0" y="914400"/>
            <a:ext cx="9144000" cy="0"/>
          </a:xfrm>
          <a:prstGeom prst="line">
            <a:avLst/>
          </a:prstGeom>
          <a:noFill/>
          <a:ln w="57150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9" name="Rectangle 3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97900" y="6515100"/>
            <a:ext cx="5461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b="1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521B9237-E295-405C-9FCA-54A3EF9CA1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pic>
        <p:nvPicPr>
          <p:cNvPr id="1031" name="Picture 9" descr="ABSwhitene.gif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113" y="2830513"/>
            <a:ext cx="3025775" cy="1196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8628" r:id="rId1"/>
    <p:sldLayoutId id="2147488630" r:id="rId2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000" b="1">
          <a:solidFill>
            <a:srgbClr val="003366"/>
          </a:solidFill>
          <a:latin typeface="Arial" charset="0"/>
        </a:defRPr>
      </a:lvl9pPr>
    </p:titleStyle>
    <p:bodyStyle>
      <a:lvl1pPr marL="228600" indent="-228600" algn="l" rtl="0" eaLnBrk="0" fontAlgn="base" hangingPunct="0">
        <a:spcBef>
          <a:spcPts val="1200"/>
        </a:spcBef>
        <a:spcAft>
          <a:spcPct val="0"/>
        </a:spcAft>
        <a:buClr>
          <a:srgbClr val="C00000"/>
        </a:buClr>
        <a:buFont typeface="Wingdings" pitchFamily="2" charset="2"/>
        <a:buChar char="§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3838" algn="l" rtl="0" eaLnBrk="0" fontAlgn="base" hangingPunct="0">
        <a:spcBef>
          <a:spcPts val="1200"/>
        </a:spcBef>
        <a:spcAft>
          <a:spcPct val="0"/>
        </a:spcAft>
        <a:buClr>
          <a:srgbClr val="C00000"/>
        </a:buClr>
        <a:buSzPct val="120000"/>
        <a:buFont typeface="Arial" charset="0"/>
        <a:buChar char="•"/>
        <a:defRPr sz="2000">
          <a:solidFill>
            <a:schemeClr val="tx1"/>
          </a:solidFill>
          <a:latin typeface="+mn-lt"/>
        </a:defRPr>
      </a:lvl2pPr>
      <a:lvl3pPr marL="690563" indent="-223838" algn="l" rtl="0" eaLnBrk="0" fontAlgn="base" hangingPunct="0">
        <a:spcBef>
          <a:spcPts val="1200"/>
        </a:spcBef>
        <a:spcAft>
          <a:spcPct val="0"/>
        </a:spcAft>
        <a:buClr>
          <a:srgbClr val="C00000"/>
        </a:buClr>
        <a:buSzPct val="100000"/>
        <a:buFont typeface="Arial" charset="0"/>
        <a:buChar char="–"/>
        <a:defRPr sz="2400">
          <a:solidFill>
            <a:schemeClr val="tx1"/>
          </a:solidFill>
          <a:latin typeface="+mn-lt"/>
        </a:defRPr>
      </a:lvl3pPr>
      <a:lvl4pPr marL="1028700" indent="-228600" algn="l" rtl="0" eaLnBrk="0" fontAlgn="base" hangingPunct="0">
        <a:spcBef>
          <a:spcPts val="1200"/>
        </a:spcBef>
        <a:spcAft>
          <a:spcPct val="0"/>
        </a:spcAft>
        <a:buClr>
          <a:srgbClr val="0065A4"/>
        </a:buClr>
        <a:buSzPct val="70000"/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00250" indent="-171450" algn="l" rtl="0" eaLnBrk="0" fontAlgn="base" hangingPunct="0">
        <a:spcBef>
          <a:spcPts val="1200"/>
        </a:spcBef>
        <a:spcAft>
          <a:spcPct val="0"/>
        </a:spcAft>
        <a:buClr>
          <a:srgbClr val="0065A4"/>
        </a:buClr>
        <a:buSzPct val="70000"/>
        <a:buFont typeface="Arial" charset="0"/>
        <a:buChar char="–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0099FF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0099FF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0099FF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0099FF"/>
        </a:buClr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8" descr="ppt title slide_blue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40" b="83505"/>
          <a:stretch>
            <a:fillRect/>
          </a:stretch>
        </p:blipFill>
        <p:spPr bwMode="auto">
          <a:xfrm>
            <a:off x="0" y="15240"/>
            <a:ext cx="9153525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Box 6"/>
          <p:cNvSpPr txBox="1">
            <a:spLocks noChangeArrowheads="1"/>
          </p:cNvSpPr>
          <p:nvPr/>
        </p:nvSpPr>
        <p:spPr bwMode="auto">
          <a:xfrm>
            <a:off x="9525" y="2393157"/>
            <a:ext cx="8658225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endParaRPr lang="en-US" sz="3200" b="1" dirty="0">
              <a:solidFill>
                <a:srgbClr val="000066"/>
              </a:solidFill>
            </a:endParaRPr>
          </a:p>
          <a:p>
            <a:pPr algn="ctr"/>
            <a:endParaRPr lang="en-US" sz="2000" b="1" dirty="0">
              <a:solidFill>
                <a:srgbClr val="000066"/>
              </a:solidFill>
            </a:endParaRPr>
          </a:p>
        </p:txBody>
      </p:sp>
      <p:sp>
        <p:nvSpPr>
          <p:cNvPr id="11268" name="TextBox 5"/>
          <p:cNvSpPr txBox="1">
            <a:spLocks noChangeArrowheads="1"/>
          </p:cNvSpPr>
          <p:nvPr/>
        </p:nvSpPr>
        <p:spPr bwMode="auto">
          <a:xfrm>
            <a:off x="249238" y="2054835"/>
            <a:ext cx="8658225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3200" b="1" dirty="0" smtClean="0">
                <a:solidFill>
                  <a:srgbClr val="000066"/>
                </a:solidFill>
              </a:rPr>
              <a:t>ASTM International Committee on Ships and Marine Technology ( F25)</a:t>
            </a:r>
          </a:p>
          <a:p>
            <a:pPr algn="ctr" eaLnBrk="1" hangingPunct="1">
              <a:spcAft>
                <a:spcPts val="600"/>
              </a:spcAft>
            </a:pPr>
            <a:r>
              <a:rPr lang="en-US" sz="3200" b="1" dirty="0" smtClean="0">
                <a:solidFill>
                  <a:srgbClr val="000066"/>
                </a:solidFill>
              </a:rPr>
              <a:t> </a:t>
            </a:r>
          </a:p>
          <a:p>
            <a:pPr algn="ctr" eaLnBrk="1" hangingPunct="1">
              <a:spcAft>
                <a:spcPts val="600"/>
              </a:spcAft>
            </a:pPr>
            <a:r>
              <a:rPr lang="en-US" sz="3200" b="1" dirty="0" smtClean="0">
                <a:solidFill>
                  <a:srgbClr val="000066"/>
                </a:solidFill>
              </a:rPr>
              <a:t>Classification Society Standards Needs</a:t>
            </a:r>
            <a:endParaRPr lang="en-US" sz="3200" b="1" dirty="0">
              <a:solidFill>
                <a:srgbClr val="000066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46063" y="4897438"/>
            <a:ext cx="8661400" cy="13849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en-US" sz="2000" b="1" dirty="0">
                <a:latin typeface="+mn-lt"/>
              </a:rPr>
              <a:t>Jim Gaughan</a:t>
            </a:r>
          </a:p>
          <a:p>
            <a:pPr>
              <a:spcAft>
                <a:spcPts val="0"/>
              </a:spcAft>
              <a:defRPr/>
            </a:pPr>
            <a:r>
              <a:rPr lang="en-US" sz="1600" b="1" dirty="0">
                <a:latin typeface="+mn-lt"/>
              </a:rPr>
              <a:t>Vice President &amp; Chief Engineer</a:t>
            </a:r>
          </a:p>
          <a:p>
            <a:pPr>
              <a:spcAft>
                <a:spcPts val="0"/>
              </a:spcAft>
              <a:defRPr/>
            </a:pPr>
            <a:endParaRPr lang="en-US" sz="1600" b="1" dirty="0">
              <a:latin typeface="+mn-lt"/>
            </a:endParaRPr>
          </a:p>
          <a:p>
            <a:pPr>
              <a:spcAft>
                <a:spcPts val="0"/>
              </a:spcAft>
              <a:defRPr/>
            </a:pPr>
            <a:r>
              <a:rPr lang="en-US" sz="1600" b="1" dirty="0" smtClean="0">
                <a:latin typeface="+mn-lt"/>
              </a:rPr>
              <a:t>Washington DC </a:t>
            </a:r>
          </a:p>
          <a:p>
            <a:pPr>
              <a:spcAft>
                <a:spcPts val="0"/>
              </a:spcAft>
              <a:defRPr/>
            </a:pPr>
            <a:r>
              <a:rPr lang="en-US" sz="1600" b="1" dirty="0" smtClean="0">
                <a:latin typeface="+mn-lt"/>
              </a:rPr>
              <a:t>7 May  2014</a:t>
            </a:r>
            <a:endParaRPr lang="en-US" sz="1600" b="1" dirty="0">
              <a:latin typeface="+mn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637222" y="6157912"/>
            <a:ext cx="889635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/>
            </a:pPr>
            <a:r>
              <a:rPr lang="en-US" sz="1800" b="1" dirty="0" smtClean="0">
                <a:solidFill>
                  <a:srgbClr val="FF0000"/>
                </a:solidFill>
              </a:rPr>
              <a:t>  </a:t>
            </a:r>
            <a:endParaRPr lang="en-US" sz="1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21920"/>
            <a:ext cx="8940800" cy="914400"/>
          </a:xfrm>
        </p:spPr>
        <p:txBody>
          <a:bodyPr/>
          <a:lstStyle/>
          <a:p>
            <a:r>
              <a:rPr lang="en-US" dirty="0" smtClean="0"/>
              <a:t>Our Mission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5120" y="1351280"/>
            <a:ext cx="8712200" cy="5186680"/>
          </a:xfrm>
        </p:spPr>
        <p:txBody>
          <a:bodyPr/>
          <a:lstStyle/>
          <a:p>
            <a:pPr marL="0" indent="0">
              <a:buNone/>
            </a:pPr>
            <a:r>
              <a:rPr lang="en-US" sz="3600" i="1" dirty="0" smtClean="0"/>
              <a:t>The Mission of ABS is to serve the public interest as well as the needs of our clients by promoting the security of </a:t>
            </a:r>
            <a:r>
              <a:rPr lang="en-US" sz="3600" i="1" dirty="0" smtClean="0">
                <a:solidFill>
                  <a:srgbClr val="FF0000"/>
                </a:solidFill>
              </a:rPr>
              <a:t>life and property and preserving the natural environment </a:t>
            </a:r>
          </a:p>
        </p:txBody>
      </p:sp>
    </p:spTree>
    <p:extLst>
      <p:ext uri="{BB962C8B-B14F-4D97-AF65-F5344CB8AC3E}">
        <p14:creationId xmlns:p14="http://schemas.microsoft.com/office/powerpoint/2010/main" val="103888614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Rules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Developed with intent to establish an acceptable level of safety</a:t>
            </a:r>
          </a:p>
          <a:p>
            <a:r>
              <a:rPr lang="en-US" sz="2800" dirty="0" smtClean="0"/>
              <a:t>Intended to reduce the occurrence of an </a:t>
            </a:r>
            <a:r>
              <a:rPr lang="en-US" sz="2800" dirty="0"/>
              <a:t>“undesirable event” </a:t>
            </a:r>
            <a:r>
              <a:rPr lang="en-US" sz="2800" dirty="0" smtClean="0"/>
              <a:t>threatening life , property or the natural environment</a:t>
            </a:r>
          </a:p>
          <a:p>
            <a:r>
              <a:rPr lang="en-US" sz="2800" dirty="0" smtClean="0"/>
              <a:t>Often reactive to an accident or episode</a:t>
            </a:r>
          </a:p>
          <a:p>
            <a:r>
              <a:rPr lang="en-US" sz="2800" dirty="0" smtClean="0"/>
              <a:t>Some incorporating International (IMO )  Requirements </a:t>
            </a:r>
          </a:p>
          <a:p>
            <a:r>
              <a:rPr lang="en-US" sz="2800" dirty="0" smtClean="0"/>
              <a:t>All should be related to one or more identified risks  </a:t>
            </a:r>
          </a:p>
        </p:txBody>
      </p:sp>
    </p:spTree>
    <p:extLst>
      <p:ext uri="{BB962C8B-B14F-4D97-AF65-F5344CB8AC3E}">
        <p14:creationId xmlns:p14="http://schemas.microsoft.com/office/powerpoint/2010/main" val="414526104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Identified Risks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Loss of Structural Integrity </a:t>
            </a:r>
          </a:p>
          <a:p>
            <a:r>
              <a:rPr lang="en-US" dirty="0" smtClean="0"/>
              <a:t>Loss of Propulsion </a:t>
            </a:r>
          </a:p>
          <a:p>
            <a:r>
              <a:rPr lang="en-US" dirty="0" smtClean="0"/>
              <a:t>Loss of Maneuverability </a:t>
            </a:r>
          </a:p>
          <a:p>
            <a:r>
              <a:rPr lang="en-US" dirty="0" smtClean="0"/>
              <a:t>Loss of Electrical Power </a:t>
            </a:r>
          </a:p>
          <a:p>
            <a:r>
              <a:rPr lang="en-US" dirty="0" smtClean="0"/>
              <a:t>Loss of Station Keeping </a:t>
            </a:r>
          </a:p>
          <a:p>
            <a:r>
              <a:rPr lang="en-US" dirty="0" smtClean="0"/>
              <a:t>Loss of Buoyancy </a:t>
            </a:r>
            <a:r>
              <a:rPr lang="en-US" dirty="0"/>
              <a:t> </a:t>
            </a:r>
            <a:r>
              <a:rPr lang="en-US" dirty="0" smtClean="0"/>
              <a:t>or  Stability </a:t>
            </a:r>
          </a:p>
          <a:p>
            <a:r>
              <a:rPr lang="en-US" dirty="0" smtClean="0"/>
              <a:t>Loss of Containment – cryogenic fluid , flammable liquid or vapor </a:t>
            </a:r>
          </a:p>
          <a:p>
            <a:r>
              <a:rPr lang="en-US" dirty="0" smtClean="0"/>
              <a:t>Fire and Explosion </a:t>
            </a:r>
          </a:p>
          <a:p>
            <a:r>
              <a:rPr lang="en-US" dirty="0" smtClean="0"/>
              <a:t>Overpressure / </a:t>
            </a:r>
            <a:r>
              <a:rPr lang="en-US" dirty="0" err="1" smtClean="0"/>
              <a:t>Underpressure</a:t>
            </a:r>
            <a:r>
              <a:rPr lang="en-US" dirty="0" smtClean="0"/>
              <a:t> </a:t>
            </a:r>
          </a:p>
          <a:p>
            <a:r>
              <a:rPr lang="en-US" dirty="0" smtClean="0"/>
              <a:t>Personnel hazards – radiant heat, electrical shock, </a:t>
            </a:r>
            <a:r>
              <a:rPr lang="en-US" dirty="0" err="1" smtClean="0"/>
              <a:t>axphisiation</a:t>
            </a:r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09378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 of Requirements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9552" y="922740"/>
            <a:ext cx="8712200" cy="5186680"/>
          </a:xfrm>
        </p:spPr>
        <p:txBody>
          <a:bodyPr/>
          <a:lstStyle/>
          <a:p>
            <a:r>
              <a:rPr lang="en-US" dirty="0" smtClean="0"/>
              <a:t>Internally developed safety criteria </a:t>
            </a:r>
          </a:p>
          <a:p>
            <a:pPr lvl="1"/>
            <a:r>
              <a:rPr lang="en-US" dirty="0" smtClean="0"/>
              <a:t>Hull Structural </a:t>
            </a:r>
          </a:p>
          <a:p>
            <a:pPr lvl="1"/>
            <a:r>
              <a:rPr lang="en-US" dirty="0" smtClean="0"/>
              <a:t>Mechanical components of steering, station keeping  and propulsion systems </a:t>
            </a:r>
          </a:p>
          <a:p>
            <a:pPr lvl="1"/>
            <a:r>
              <a:rPr lang="en-US" dirty="0" smtClean="0"/>
              <a:t>Control system functional requirements </a:t>
            </a:r>
          </a:p>
          <a:p>
            <a:r>
              <a:rPr lang="en-US" dirty="0" smtClean="0"/>
              <a:t>IMO / SOLAS </a:t>
            </a:r>
          </a:p>
          <a:p>
            <a:pPr lvl="1"/>
            <a:r>
              <a:rPr lang="en-US" dirty="0" smtClean="0"/>
              <a:t>Stability , subdivision , fire protection , marine pollution , electrical power , communication systems , liquefied gas containment systems </a:t>
            </a:r>
          </a:p>
          <a:p>
            <a:r>
              <a:rPr lang="en-US" dirty="0" smtClean="0"/>
              <a:t>Applicable Industry standards </a:t>
            </a:r>
          </a:p>
          <a:p>
            <a:pPr lvl="1"/>
            <a:r>
              <a:rPr lang="en-US" dirty="0" smtClean="0"/>
              <a:t>Machinery components , electrical and instrumentation systems and components , piping systems and components , containment and fluid processing components , lifting appliances, deck machinery, venting, delineation of hazardous areas, drilling equipment , safety systems and components 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89139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Recognized Standards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Normally recognized by the home National Government</a:t>
            </a:r>
          </a:p>
          <a:p>
            <a:r>
              <a:rPr lang="en-US" dirty="0" smtClean="0"/>
              <a:t>Not less effective than a standard acceptable to ABS </a:t>
            </a:r>
          </a:p>
          <a:p>
            <a:r>
              <a:rPr lang="en-US" dirty="0" smtClean="0"/>
              <a:t>Addresses the specific risks considered by the Rules</a:t>
            </a:r>
          </a:p>
          <a:p>
            <a:r>
              <a:rPr lang="en-US" dirty="0" smtClean="0"/>
              <a:t>Complete Scope to the extent needed</a:t>
            </a:r>
          </a:p>
          <a:p>
            <a:r>
              <a:rPr lang="en-US" dirty="0" smtClean="0"/>
              <a:t>Provides a basis for rating or acceptance</a:t>
            </a:r>
          </a:p>
          <a:p>
            <a:r>
              <a:rPr lang="en-US" smtClean="0"/>
              <a:t>Current 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9810804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Standard providing correlation between gas concentrations and hazardous areas as per IEC 60092-502 (1999)</a:t>
            </a:r>
            <a:endParaRPr lang="en-US" dirty="0"/>
          </a:p>
          <a:p>
            <a:r>
              <a:rPr lang="en-US" dirty="0" smtClean="0"/>
              <a:t>Procedures for sampling and measuring of gas on board ships</a:t>
            </a:r>
          </a:p>
          <a:p>
            <a:r>
              <a:rPr lang="en-US" dirty="0" smtClean="0"/>
              <a:t>Standard for design and fabricating of standard parts and fittings associated with loading arms.  See EN 1474-2 and EN- ISO 28460 </a:t>
            </a:r>
            <a:endParaRPr lang="en-US" dirty="0"/>
          </a:p>
          <a:p>
            <a:r>
              <a:rPr lang="en-US" dirty="0"/>
              <a:t>Annex A.2  of  COMMISSION DIRECTIVE 2013/52/EU of 30 October 2013 amending Council Directive 96/98/EC on marine </a:t>
            </a:r>
            <a:r>
              <a:rPr lang="en-US" dirty="0" smtClean="0"/>
              <a:t>equipment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99465" y="183685"/>
            <a:ext cx="42017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/>
              <a:t>New standards needed </a:t>
            </a:r>
          </a:p>
        </p:txBody>
      </p:sp>
    </p:spTree>
    <p:extLst>
      <p:ext uri="{BB962C8B-B14F-4D97-AF65-F5344CB8AC3E}">
        <p14:creationId xmlns:p14="http://schemas.microsoft.com/office/powerpoint/2010/main" val="41829250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standards needed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Equipment in cryogenic service required by the Rules </a:t>
            </a:r>
            <a:endParaRPr lang="en-US" dirty="0" smtClean="0"/>
          </a:p>
          <a:p>
            <a:r>
              <a:rPr lang="en-US" dirty="0" smtClean="0"/>
              <a:t>Valves </a:t>
            </a:r>
            <a:r>
              <a:rPr lang="en-US" dirty="0"/>
              <a:t>in cryogenic service (5C-8-4/3.2.1)</a:t>
            </a:r>
          </a:p>
          <a:p>
            <a:pPr lvl="0"/>
            <a:r>
              <a:rPr lang="en-US" dirty="0"/>
              <a:t>LNG cargo pumps (5C-8-5/3.2.3)</a:t>
            </a:r>
          </a:p>
          <a:p>
            <a:pPr lvl="0"/>
            <a:r>
              <a:rPr lang="en-US" dirty="0"/>
              <a:t>NG compressors</a:t>
            </a:r>
          </a:p>
          <a:p>
            <a:pPr lvl="0"/>
            <a:r>
              <a:rPr lang="en-US" dirty="0"/>
              <a:t>LNG cargo hoses</a:t>
            </a:r>
          </a:p>
          <a:p>
            <a:pPr lvl="0"/>
            <a:r>
              <a:rPr lang="en-US" dirty="0"/>
              <a:t>LNG safety relief valves</a:t>
            </a:r>
          </a:p>
          <a:p>
            <a:pPr lvl="0"/>
            <a:r>
              <a:rPr lang="en-US" dirty="0"/>
              <a:t>Flame screens on LNG vents (5C-8-17/10)</a:t>
            </a:r>
          </a:p>
          <a:p>
            <a:pPr lvl="0"/>
            <a:r>
              <a:rPr lang="en-US" dirty="0"/>
              <a:t>Flanges in cryogenic service ((5C-8-5/2.4.5)</a:t>
            </a:r>
          </a:p>
          <a:p>
            <a:pPr lvl="0"/>
            <a:r>
              <a:rPr lang="en-US" dirty="0"/>
              <a:t>Portable ventilation equipment (5C-8-11/2)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47294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8" descr="ppt title slide_blue2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2240" b="83505"/>
          <a:stretch>
            <a:fillRect/>
          </a:stretch>
        </p:blipFill>
        <p:spPr bwMode="auto">
          <a:xfrm>
            <a:off x="0" y="15240"/>
            <a:ext cx="9153525" cy="1671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7" name="TextBox 6"/>
          <p:cNvSpPr txBox="1">
            <a:spLocks noChangeArrowheads="1"/>
          </p:cNvSpPr>
          <p:nvPr/>
        </p:nvSpPr>
        <p:spPr bwMode="auto">
          <a:xfrm>
            <a:off x="9525" y="2393157"/>
            <a:ext cx="8658225" cy="969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endParaRPr lang="en-US" sz="3200" b="1" dirty="0">
              <a:solidFill>
                <a:srgbClr val="000066"/>
              </a:solidFill>
            </a:endParaRPr>
          </a:p>
          <a:p>
            <a:pPr algn="ctr"/>
            <a:endParaRPr lang="en-US" sz="2000" b="1" dirty="0">
              <a:solidFill>
                <a:srgbClr val="000066"/>
              </a:solidFill>
            </a:endParaRPr>
          </a:p>
        </p:txBody>
      </p:sp>
      <p:sp>
        <p:nvSpPr>
          <p:cNvPr id="11268" name="TextBox 5"/>
          <p:cNvSpPr txBox="1">
            <a:spLocks noChangeArrowheads="1"/>
          </p:cNvSpPr>
          <p:nvPr/>
        </p:nvSpPr>
        <p:spPr bwMode="auto">
          <a:xfrm>
            <a:off x="249238" y="2054835"/>
            <a:ext cx="8658225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Aft>
                <a:spcPts val="600"/>
              </a:spcAft>
            </a:pPr>
            <a:r>
              <a:rPr lang="en-US" sz="5400" b="1" dirty="0" smtClean="0">
                <a:solidFill>
                  <a:srgbClr val="000066"/>
                </a:solidFill>
              </a:rPr>
              <a:t>Thank You </a:t>
            </a:r>
            <a:endParaRPr lang="en-US" sz="5400" b="1" dirty="0">
              <a:solidFill>
                <a:srgbClr val="00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2574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BS_PPT_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24133</TotalTime>
  <Words>426</Words>
  <Application>Microsoft Office PowerPoint</Application>
  <PresentationFormat>On-screen Show (4:3)</PresentationFormat>
  <Paragraphs>64</Paragraphs>
  <Slides>9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ABS_PPT_2011</vt:lpstr>
      <vt:lpstr>Document</vt:lpstr>
      <vt:lpstr>PowerPoint Presentation</vt:lpstr>
      <vt:lpstr>Our Mission </vt:lpstr>
      <vt:lpstr>The Rules</vt:lpstr>
      <vt:lpstr>Identified Risks </vt:lpstr>
      <vt:lpstr>Source of Requirements </vt:lpstr>
      <vt:lpstr>Recognized Standards </vt:lpstr>
      <vt:lpstr> </vt:lpstr>
      <vt:lpstr>New standards needed </vt:lpstr>
      <vt:lpstr>PowerPoint Presentation</vt:lpstr>
    </vt:vector>
  </TitlesOfParts>
  <Company>American Bureau of Shipping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Jim Graf</dc:creator>
  <cp:lastModifiedBy>Jill DiCicco</cp:lastModifiedBy>
  <cp:revision>2024</cp:revision>
  <cp:lastPrinted>2012-11-16T15:40:54Z</cp:lastPrinted>
  <dcterms:created xsi:type="dcterms:W3CDTF">1999-10-22T15:44:45Z</dcterms:created>
  <dcterms:modified xsi:type="dcterms:W3CDTF">2014-05-12T14:33:24Z</dcterms:modified>
</cp:coreProperties>
</file>