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97" r:id="rId4"/>
    <p:sldMasterId id="2147483699" r:id="rId5"/>
  </p:sldMasterIdLst>
  <p:notesMasterIdLst>
    <p:notesMasterId r:id="rId13"/>
  </p:notesMasterIdLst>
  <p:sldIdLst>
    <p:sldId id="267" r:id="rId6"/>
    <p:sldId id="263" r:id="rId7"/>
    <p:sldId id="260" r:id="rId8"/>
    <p:sldId id="259" r:id="rId9"/>
    <p:sldId id="266" r:id="rId10"/>
    <p:sldId id="264" r:id="rId11"/>
    <p:sldId id="268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BD7C3"/>
    <a:srgbClr val="0033CC"/>
    <a:srgbClr val="C0C0C0"/>
    <a:srgbClr val="FFCC00"/>
    <a:srgbClr val="66FFFF"/>
    <a:srgbClr val="DDDDDD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644" autoAdjust="0"/>
    <p:restoredTop sz="94660"/>
  </p:normalViewPr>
  <p:slideViewPr>
    <p:cSldViewPr snapToGrid="0">
      <p:cViewPr>
        <p:scale>
          <a:sx n="100" d="100"/>
          <a:sy n="100" d="100"/>
        </p:scale>
        <p:origin x="-7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cs typeface="+mn-cs"/>
              </a:defRPr>
            </a:lvl1pPr>
          </a:lstStyle>
          <a:p>
            <a:pPr>
              <a:defRPr/>
            </a:pPr>
            <a:fld id="{8E932FA9-69EB-4481-BAB0-925FC97C8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D6E61-72E9-40C5-B4C0-C5136D33F7DD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88925"/>
            <a:ext cx="2098675" cy="6165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88925"/>
            <a:ext cx="6145213" cy="6165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017F-1411-42EE-9C69-845B03F78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E836-10A3-420B-813E-2F2F4B08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2314-76C5-43FB-B216-3E6585B5B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9BEE-8862-4AF0-9A41-DBDA86FC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7960-5F23-4579-A8A5-987CF99B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FB98-BDD5-4DAF-A1D5-93DB9CA8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F457-D005-456C-AC14-FC7F8695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FEF0-CB6E-4CAB-BF91-CCB79A680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D778-206A-480A-A2B1-22F23EBD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BBE7-D428-43A4-A807-9D06DE52A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0F65-2E38-4AC2-AC8A-ABAE7332C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TRI rev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3" y="6375400"/>
            <a:ext cx="14620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465138"/>
            <a:ext cx="9144000" cy="5905500"/>
          </a:xfrm>
          <a:prstGeom prst="rect">
            <a:avLst/>
          </a:prstGeom>
          <a:gradFill rotWithShape="1">
            <a:gsLst>
              <a:gs pos="0">
                <a:srgbClr val="002A54"/>
              </a:gs>
              <a:gs pos="50000">
                <a:srgbClr val="336699"/>
              </a:gs>
              <a:gs pos="100000">
                <a:srgbClr val="002A54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4" descr="tower old g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93938"/>
            <a:ext cx="1905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93850" y="6473825"/>
            <a:ext cx="7550150" cy="384175"/>
            <a:chOff x="1004" y="4078"/>
            <a:chExt cx="4756" cy="24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5316" y="4138"/>
              <a:ext cx="36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600">
                  <a:cs typeface="+mn-cs"/>
                </a:rPr>
                <a:t>GTRI_B-</a:t>
              </a:r>
              <a:fld id="{185DA161-8FA0-4187-B510-E2E328707CA0}" type="slidenum">
                <a:rPr lang="en-US" sz="600">
                  <a:cs typeface="+mn-cs"/>
                </a:rPr>
                <a:pPr algn="r" eaLnBrk="0" hangingPunct="0">
                  <a:defRPr/>
                </a:pPr>
                <a:t>‹#›</a:t>
              </a:fld>
              <a:endParaRPr lang="en-US" sz="600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2880" y="4078"/>
              <a:ext cx="2880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1004" y="4078"/>
              <a:ext cx="1876" cy="242"/>
            </a:xfrm>
            <a:prstGeom prst="rect">
              <a:avLst/>
            </a:prstGeom>
            <a:gradFill rotWithShape="1">
              <a:gsLst>
                <a:gs pos="0">
                  <a:srgbClr val="BC9B6A"/>
                </a:gs>
                <a:gs pos="100000">
                  <a:srgbClr val="002A54"/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1055" y="4078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gray">
            <a:xfrm>
              <a:off x="1391" y="4078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gray">
            <a:xfrm>
              <a:off x="1631" y="4078"/>
              <a:ext cx="49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gray">
            <a:xfrm>
              <a:off x="1921" y="4078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gray">
            <a:xfrm>
              <a:off x="2260" y="4078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>
              <a:off x="1196" y="4078"/>
              <a:ext cx="48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 userDrawn="1"/>
        </p:nvGrpSpPr>
        <p:grpSpPr bwMode="auto">
          <a:xfrm>
            <a:off x="0" y="0"/>
            <a:ext cx="9144000" cy="493713"/>
            <a:chOff x="0" y="0"/>
            <a:chExt cx="5760" cy="242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gray">
            <a:xfrm flipH="1">
              <a:off x="0" y="0"/>
              <a:ext cx="2880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 userDrawn="1"/>
          </p:nvSpPr>
          <p:spPr bwMode="gray">
            <a:xfrm flipH="1">
              <a:off x="2880" y="0"/>
              <a:ext cx="1872" cy="242"/>
            </a:xfrm>
            <a:prstGeom prst="rect">
              <a:avLst/>
            </a:prstGeom>
            <a:gradFill rotWithShape="1">
              <a:gsLst>
                <a:gs pos="0">
                  <a:srgbClr val="BC9B6A"/>
                </a:gs>
                <a:gs pos="100000">
                  <a:srgbClr val="002A54"/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 userDrawn="1"/>
          </p:nvSpPr>
          <p:spPr bwMode="gray">
            <a:xfrm flipH="1">
              <a:off x="4654" y="0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 userDrawn="1"/>
          </p:nvSpPr>
          <p:spPr bwMode="gray">
            <a:xfrm flipH="1">
              <a:off x="4318" y="0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gray">
            <a:xfrm flipH="1">
              <a:off x="4076" y="0"/>
              <a:ext cx="49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gray">
            <a:xfrm flipH="1">
              <a:off x="3808" y="0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gray">
            <a:xfrm flipH="1">
              <a:off x="3469" y="0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 userDrawn="1"/>
          </p:nvSpPr>
          <p:spPr bwMode="gray">
            <a:xfrm flipH="1">
              <a:off x="4512" y="0"/>
              <a:ext cx="48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 userDrawn="1"/>
          </p:nvSpPr>
          <p:spPr bwMode="gray">
            <a:xfrm>
              <a:off x="4752" y="0"/>
              <a:ext cx="1008" cy="242"/>
            </a:xfrm>
            <a:prstGeom prst="rect">
              <a:avLst/>
            </a:prstGeom>
            <a:solidFill>
              <a:srgbClr val="002A5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27" name="Picture 28" descr="GIT rev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4925" y="23813"/>
            <a:ext cx="1371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8963" y="6638925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– </a:t>
            </a:r>
            <a:r>
              <a:rPr lang="en-US" smtClean="0"/>
              <a:t>I- </a:t>
            </a:r>
            <a:fld id="{A4A5F427-181C-4E79-995E-210FCD2B715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-</a:t>
            </a:r>
            <a:fld id="{DBA74F7F-7992-4155-9033-CD29A633633B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-</a:t>
            </a:r>
            <a:fld id="{3E116FB2-5DCE-449A-A6CB-37C4171E55D1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1860550"/>
            <a:ext cx="426561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0550"/>
            <a:ext cx="4265613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–-</a:t>
            </a:r>
            <a:fld id="{64C1C77A-649E-464D-9EAB-21D5E53DA4FC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-</a:t>
            </a:r>
            <a:fld id="{877F38DD-405E-41F8-AF45-27130EB6EFCB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–-</a:t>
            </a:r>
            <a:fld id="{42E16B13-86E7-495C-B481-A552C26F24CB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–-</a:t>
            </a:r>
            <a:fld id="{3F4D861B-8802-4A06-8EE7-6F2FF6F285B1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-</a:t>
            </a:r>
            <a:fld id="{31C0C50A-B97D-4D14-8052-32E72BB2AD82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–-</a:t>
            </a:r>
            <a:fld id="{983B0E43-36DD-41E3-9339-845D4680E8FF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-</a:t>
            </a:r>
            <a:fld id="{CCB9FF41-D2B8-480A-B98F-C8C557E8FD17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47688"/>
            <a:ext cx="2170113" cy="5632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88" y="547688"/>
            <a:ext cx="6361112" cy="5632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–-</a:t>
            </a:r>
            <a:fld id="{EC4B253A-0C40-4521-8E46-BFA4548D7355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082675"/>
            <a:ext cx="412115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082675"/>
            <a:ext cx="4122738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288925"/>
            <a:ext cx="7016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082675"/>
            <a:ext cx="83962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221" name="Text Box 5"/>
          <p:cNvSpPr txBox="1">
            <a:spLocks noChangeArrowheads="1"/>
          </p:cNvSpPr>
          <p:nvPr userDrawn="1"/>
        </p:nvSpPr>
        <p:spPr bwMode="auto">
          <a:xfrm>
            <a:off x="61913" y="6557963"/>
            <a:ext cx="9053512" cy="304800"/>
          </a:xfrm>
          <a:prstGeom prst="rect">
            <a:avLst/>
          </a:prstGeom>
          <a:noFill/>
          <a:ln w="12700" cap="rnd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altLang="zh-TW" sz="1400" i="1">
              <a:solidFill>
                <a:srgbClr val="003399"/>
              </a:solidFill>
              <a:ea typeface="PMingLiU" pitchFamily="18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76BF034-3033-43A1-8683-78CA70AF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 userDrawn="1"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rgbClr val="002A5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664" name="Rectangle 8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2A54"/>
              </a:gs>
              <a:gs pos="50000">
                <a:srgbClr val="336699"/>
              </a:gs>
              <a:gs pos="100000">
                <a:srgbClr val="002A54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70104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en-US" sz="800">
                <a:solidFill>
                  <a:schemeClr val="bg1"/>
                </a:solidFill>
                <a:cs typeface="+mn-cs"/>
              </a:rPr>
              <a:t>Weiss -</a:t>
            </a:r>
            <a:fld id="{EE61F4B7-5937-4874-BB11-EC4FE9E5B2CC}" type="slidenum">
              <a:rPr lang="en-US" sz="800">
                <a:solidFill>
                  <a:schemeClr val="bg1"/>
                </a:solidFill>
                <a:cs typeface="+mn-cs"/>
              </a:rPr>
              <a:pPr algn="r">
                <a:defRPr/>
              </a:pPr>
              <a:t>‹#›</a:t>
            </a:fld>
            <a:endParaRPr lang="en-US" sz="800">
              <a:solidFill>
                <a:schemeClr val="bg1"/>
              </a:solidFill>
              <a:cs typeface="+mn-cs"/>
            </a:endParaRPr>
          </a:p>
        </p:txBody>
      </p:sp>
      <p:sp>
        <p:nvSpPr>
          <p:cNvPr id="70666" name="Rectangle 10"/>
          <p:cNvSpPr>
            <a:spLocks noChangeArrowheads="1"/>
          </p:cNvSpPr>
          <p:nvPr userDrawn="1"/>
        </p:nvSpPr>
        <p:spPr bwMode="gray">
          <a:xfrm>
            <a:off x="7543800" y="0"/>
            <a:ext cx="1600200" cy="493713"/>
          </a:xfrm>
          <a:prstGeom prst="rect">
            <a:avLst/>
          </a:prstGeom>
          <a:solidFill>
            <a:srgbClr val="002A5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667" name="Rectangle 11"/>
          <p:cNvSpPr>
            <a:spLocks noChangeArrowheads="1"/>
          </p:cNvSpPr>
          <p:nvPr userDrawn="1"/>
        </p:nvSpPr>
        <p:spPr bwMode="auto">
          <a:xfrm>
            <a:off x="3251200" y="6716713"/>
            <a:ext cx="23495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800" b="1">
                <a:solidFill>
                  <a:srgbClr val="FFCC66"/>
                </a:solidFill>
                <a:cs typeface="+mn-cs"/>
              </a:rPr>
              <a:t>GEORGIA TECH PROPRIETARY</a:t>
            </a:r>
          </a:p>
        </p:txBody>
      </p:sp>
      <p:pic>
        <p:nvPicPr>
          <p:cNvPr id="13324" name="Picture 12" descr="GTRI rev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81913" y="0"/>
            <a:ext cx="14620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rgbClr val="002A5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gray">
          <a:xfrm>
            <a:off x="0" y="465138"/>
            <a:ext cx="9144000" cy="5905500"/>
          </a:xfrm>
          <a:prstGeom prst="rect">
            <a:avLst/>
          </a:prstGeom>
          <a:gradFill rotWithShape="1">
            <a:gsLst>
              <a:gs pos="0">
                <a:srgbClr val="002A54"/>
              </a:gs>
              <a:gs pos="50000">
                <a:srgbClr val="336699"/>
              </a:gs>
              <a:gs pos="100000">
                <a:srgbClr val="002A54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black">
          <a:xfrm>
            <a:off x="230188" y="547688"/>
            <a:ext cx="86836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30188" y="1860550"/>
            <a:ext cx="8683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421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en-US"/>
              <a:t>Weiss </a:t>
            </a:r>
            <a:r>
              <a:rPr lang="en-US" smtClean="0"/>
              <a:t>–-</a:t>
            </a:r>
            <a:fld id="{C555B0E9-9DF9-4189-93E8-DC9B24E14C6A}" type="slidenum">
              <a:rPr lang="en-US" smtClean="0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Approved for Public Release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2" r:id="rId4"/>
    <p:sldLayoutId id="2147483736" r:id="rId5"/>
    <p:sldLayoutId id="2147483731" r:id="rId6"/>
    <p:sldLayoutId id="2147483730" r:id="rId7"/>
    <p:sldLayoutId id="2147483737" r:id="rId8"/>
    <p:sldLayoutId id="2147483729" r:id="rId9"/>
    <p:sldLayoutId id="2147483738" r:id="rId10"/>
    <p:sldLayoutId id="2147483728" r:id="rId11"/>
  </p:sldLayoutIdLst>
  <p:transition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chemeClr val="tx1"/>
          </a:solidFill>
          <a:latin typeface="+mn-lt"/>
        </a:defRPr>
      </a:lvl2pPr>
      <a:lvl3pPr marL="914400" indent="-2206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200" b="1">
          <a:solidFill>
            <a:schemeClr val="tx1"/>
          </a:solidFill>
          <a:latin typeface="+mn-lt"/>
        </a:defRPr>
      </a:lvl3pPr>
      <a:lvl4pPr marL="1203325" indent="-17462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4pPr>
      <a:lvl5pPr marL="14938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5pPr>
      <a:lvl6pPr marL="19510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6pPr>
      <a:lvl7pPr marL="24082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7pPr>
      <a:lvl8pPr marL="28654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8pPr>
      <a:lvl9pPr marL="33226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rgbClr val="002A5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rgbClr val="FFFFFF"/>
              </a:solidFill>
              <a:latin typeface="Symbol" pitchFamily="18" charset="2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0" y="465138"/>
            <a:ext cx="9144000" cy="5905500"/>
          </a:xfrm>
          <a:prstGeom prst="rect">
            <a:avLst/>
          </a:prstGeom>
          <a:gradFill rotWithShape="1">
            <a:gsLst>
              <a:gs pos="0">
                <a:srgbClr val="002A54"/>
              </a:gs>
              <a:gs pos="50000">
                <a:srgbClr val="336699"/>
              </a:gs>
              <a:gs pos="100000">
                <a:srgbClr val="002A54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rgbClr val="FFFFFF"/>
              </a:solidFill>
              <a:latin typeface="Symbol" pitchFamily="18" charset="2"/>
              <a:cs typeface="+mn-cs"/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title"/>
          </p:nvPr>
        </p:nvSpPr>
        <p:spPr bwMode="black">
          <a:xfrm>
            <a:off x="230188" y="547688"/>
            <a:ext cx="86836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Rectangle 6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30188" y="1860550"/>
            <a:ext cx="8683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7894" name="Group 48"/>
          <p:cNvGrpSpPr>
            <a:grpSpLocks/>
          </p:cNvGrpSpPr>
          <p:nvPr userDrawn="1"/>
        </p:nvGrpSpPr>
        <p:grpSpPr bwMode="auto">
          <a:xfrm>
            <a:off x="0" y="0"/>
            <a:ext cx="9144000" cy="493713"/>
            <a:chOff x="0" y="0"/>
            <a:chExt cx="5760" cy="242"/>
          </a:xfrm>
        </p:grpSpPr>
        <p:sp>
          <p:nvSpPr>
            <p:cNvPr id="6193" name="Rectangle 49"/>
            <p:cNvSpPr>
              <a:spLocks noChangeArrowheads="1"/>
            </p:cNvSpPr>
            <p:nvPr/>
          </p:nvSpPr>
          <p:spPr bwMode="gray">
            <a:xfrm flipH="1">
              <a:off x="0" y="0"/>
              <a:ext cx="2880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 userDrawn="1"/>
          </p:nvSpPr>
          <p:spPr bwMode="gray">
            <a:xfrm flipH="1">
              <a:off x="2880" y="0"/>
              <a:ext cx="1872" cy="242"/>
            </a:xfrm>
            <a:prstGeom prst="rect">
              <a:avLst/>
            </a:prstGeom>
            <a:gradFill rotWithShape="1">
              <a:gsLst>
                <a:gs pos="0">
                  <a:srgbClr val="BC9B6A"/>
                </a:gs>
                <a:gs pos="100000">
                  <a:srgbClr val="002A54"/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 userDrawn="1"/>
          </p:nvSpPr>
          <p:spPr bwMode="gray">
            <a:xfrm flipH="1">
              <a:off x="4654" y="0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 userDrawn="1"/>
          </p:nvSpPr>
          <p:spPr bwMode="gray">
            <a:xfrm flipH="1">
              <a:off x="4318" y="0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 userDrawn="1"/>
          </p:nvSpPr>
          <p:spPr bwMode="gray">
            <a:xfrm flipH="1">
              <a:off x="4076" y="0"/>
              <a:ext cx="49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 userDrawn="1"/>
          </p:nvSpPr>
          <p:spPr bwMode="gray">
            <a:xfrm flipH="1">
              <a:off x="3808" y="0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 userDrawn="1"/>
          </p:nvSpPr>
          <p:spPr bwMode="gray">
            <a:xfrm flipH="1">
              <a:off x="3469" y="0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 userDrawn="1"/>
          </p:nvSpPr>
          <p:spPr bwMode="gray">
            <a:xfrm flipH="1">
              <a:off x="4512" y="0"/>
              <a:ext cx="48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 userDrawn="1"/>
          </p:nvSpPr>
          <p:spPr bwMode="gray">
            <a:xfrm>
              <a:off x="4752" y="0"/>
              <a:ext cx="1008" cy="242"/>
            </a:xfrm>
            <a:prstGeom prst="rect">
              <a:avLst/>
            </a:prstGeom>
            <a:solidFill>
              <a:srgbClr val="002A5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</p:grpSp>
      <p:pic>
        <p:nvPicPr>
          <p:cNvPr id="37895" name="Picture 58" descr="GIT rev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4925" y="23813"/>
            <a:ext cx="1371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chemeClr val="tx1"/>
          </a:solidFill>
          <a:latin typeface="+mn-lt"/>
        </a:defRPr>
      </a:lvl2pPr>
      <a:lvl3pPr marL="914400" indent="-2206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200" b="1">
          <a:solidFill>
            <a:schemeClr val="tx1"/>
          </a:solidFill>
          <a:latin typeface="+mn-lt"/>
        </a:defRPr>
      </a:lvl3pPr>
      <a:lvl4pPr marL="1203325" indent="-17462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4pPr>
      <a:lvl5pPr marL="14938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5pPr>
      <a:lvl6pPr marL="19510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6pPr>
      <a:lvl7pPr marL="24082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7pPr>
      <a:lvl8pPr marL="28654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8pPr>
      <a:lvl9pPr marL="33226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rgbClr val="002A54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rgbClr val="FFFFFF"/>
              </a:solidFill>
              <a:latin typeface="Symbol" pitchFamily="18" charset="2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0" y="465138"/>
            <a:ext cx="9144000" cy="5905500"/>
          </a:xfrm>
          <a:prstGeom prst="rect">
            <a:avLst/>
          </a:prstGeom>
          <a:gradFill rotWithShape="1">
            <a:gsLst>
              <a:gs pos="0">
                <a:srgbClr val="002A54"/>
              </a:gs>
              <a:gs pos="50000">
                <a:srgbClr val="336699"/>
              </a:gs>
              <a:gs pos="100000">
                <a:srgbClr val="002A54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b="1">
              <a:solidFill>
                <a:srgbClr val="FFFFFF"/>
              </a:solidFill>
              <a:latin typeface="Symbol" pitchFamily="18" charset="2"/>
              <a:cs typeface="+mn-cs"/>
            </a:endParaRP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 bwMode="black">
          <a:xfrm>
            <a:off x="230188" y="547688"/>
            <a:ext cx="86836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30188" y="1860550"/>
            <a:ext cx="8683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8918" name="Group 48"/>
          <p:cNvGrpSpPr>
            <a:grpSpLocks/>
          </p:cNvGrpSpPr>
          <p:nvPr userDrawn="1"/>
        </p:nvGrpSpPr>
        <p:grpSpPr bwMode="auto">
          <a:xfrm>
            <a:off x="0" y="0"/>
            <a:ext cx="9144000" cy="493713"/>
            <a:chOff x="0" y="0"/>
            <a:chExt cx="5760" cy="242"/>
          </a:xfrm>
        </p:grpSpPr>
        <p:sp>
          <p:nvSpPr>
            <p:cNvPr id="6193" name="Rectangle 49"/>
            <p:cNvSpPr>
              <a:spLocks noChangeArrowheads="1"/>
            </p:cNvSpPr>
            <p:nvPr/>
          </p:nvSpPr>
          <p:spPr bwMode="gray">
            <a:xfrm flipH="1">
              <a:off x="0" y="0"/>
              <a:ext cx="2880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 userDrawn="1"/>
          </p:nvSpPr>
          <p:spPr bwMode="gray">
            <a:xfrm flipH="1">
              <a:off x="2880" y="0"/>
              <a:ext cx="1872" cy="242"/>
            </a:xfrm>
            <a:prstGeom prst="rect">
              <a:avLst/>
            </a:prstGeom>
            <a:gradFill rotWithShape="1">
              <a:gsLst>
                <a:gs pos="0">
                  <a:srgbClr val="BC9B6A"/>
                </a:gs>
                <a:gs pos="100000">
                  <a:srgbClr val="002A54"/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 userDrawn="1"/>
          </p:nvSpPr>
          <p:spPr bwMode="gray">
            <a:xfrm flipH="1">
              <a:off x="4654" y="0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 userDrawn="1"/>
          </p:nvSpPr>
          <p:spPr bwMode="gray">
            <a:xfrm flipH="1">
              <a:off x="4318" y="0"/>
              <a:ext cx="4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 userDrawn="1"/>
          </p:nvSpPr>
          <p:spPr bwMode="gray">
            <a:xfrm flipH="1">
              <a:off x="4076" y="0"/>
              <a:ext cx="49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 userDrawn="1"/>
          </p:nvSpPr>
          <p:spPr bwMode="gray">
            <a:xfrm flipH="1">
              <a:off x="3808" y="0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 userDrawn="1"/>
          </p:nvSpPr>
          <p:spPr bwMode="gray">
            <a:xfrm flipH="1">
              <a:off x="3469" y="0"/>
              <a:ext cx="27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 userDrawn="1"/>
          </p:nvSpPr>
          <p:spPr bwMode="gray">
            <a:xfrm flipH="1">
              <a:off x="4512" y="0"/>
              <a:ext cx="48" cy="242"/>
            </a:xfrm>
            <a:prstGeom prst="rect">
              <a:avLst/>
            </a:prstGeom>
            <a:solidFill>
              <a:srgbClr val="002A54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 userDrawn="1"/>
          </p:nvSpPr>
          <p:spPr bwMode="gray">
            <a:xfrm>
              <a:off x="4752" y="0"/>
              <a:ext cx="1008" cy="242"/>
            </a:xfrm>
            <a:prstGeom prst="rect">
              <a:avLst/>
            </a:prstGeom>
            <a:solidFill>
              <a:srgbClr val="002A54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endParaRPr lang="en-US" b="1">
                <a:solidFill>
                  <a:srgbClr val="FFFFFF"/>
                </a:solidFill>
                <a:latin typeface="Symbol" pitchFamily="18" charset="2"/>
                <a:cs typeface="+mn-cs"/>
              </a:endParaRPr>
            </a:p>
          </p:txBody>
        </p:sp>
      </p:grpSp>
      <p:pic>
        <p:nvPicPr>
          <p:cNvPr id="38919" name="Picture 58" descr="GIT rev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4925" y="23813"/>
            <a:ext cx="1371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chemeClr val="tx1"/>
          </a:solidFill>
          <a:latin typeface="+mn-lt"/>
        </a:defRPr>
      </a:lvl2pPr>
      <a:lvl3pPr marL="914400" indent="-2206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200" b="1">
          <a:solidFill>
            <a:schemeClr val="tx1"/>
          </a:solidFill>
          <a:latin typeface="+mn-lt"/>
        </a:defRPr>
      </a:lvl3pPr>
      <a:lvl4pPr marL="1203325" indent="-17462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4pPr>
      <a:lvl5pPr marL="14938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5pPr>
      <a:lvl6pPr marL="19510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6pPr>
      <a:lvl7pPr marL="24082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7pPr>
      <a:lvl8pPr marL="28654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8pPr>
      <a:lvl9pPr marL="33226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.j.larkin@lmco.com" TargetMode="External"/><Relationship Id="rId2" Type="http://schemas.openxmlformats.org/officeDocument/2006/relationships/hyperlink" Target="mailto:Lora.Weiss@gtri.gatech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4825"/>
            <a:ext cx="7924800" cy="3095625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ASTM </a:t>
            </a:r>
            <a:br>
              <a:rPr lang="en-US" sz="4000" smtClean="0">
                <a:latin typeface="Calibri" pitchFamily="34" charset="0"/>
              </a:rPr>
            </a:br>
            <a:r>
              <a:rPr lang="en-US" sz="4000" smtClean="0">
                <a:latin typeface="Calibri" pitchFamily="34" charset="0"/>
              </a:rPr>
              <a:t>UMV Autonomy and Control </a:t>
            </a:r>
            <a:br>
              <a:rPr lang="en-US" sz="4000" smtClean="0">
                <a:latin typeface="Calibri" pitchFamily="34" charset="0"/>
              </a:rPr>
            </a:br>
            <a:r>
              <a:rPr lang="en-US" sz="4000" smtClean="0">
                <a:latin typeface="Calibri" pitchFamily="34" charset="0"/>
              </a:rPr>
              <a:t>Sub-Committee F41.01 </a:t>
            </a:r>
            <a:br>
              <a:rPr lang="en-US" sz="4000" smtClean="0">
                <a:latin typeface="Calibri" pitchFamily="34" charset="0"/>
              </a:rPr>
            </a:br>
            <a:endParaRPr lang="en-US" sz="4000" smtClean="0">
              <a:latin typeface="Calibri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550" y="3752850"/>
            <a:ext cx="8277225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i="1" smtClean="0">
                <a:latin typeface="Calibri" pitchFamily="34" charset="0"/>
              </a:rPr>
              <a:t>Chair: 		</a:t>
            </a:r>
            <a:r>
              <a:rPr lang="en-US" smtClean="0">
                <a:latin typeface="Calibri" pitchFamily="34" charset="0"/>
              </a:rPr>
              <a:t>Lora Weiss, Georgia Tech Research Institute</a:t>
            </a:r>
          </a:p>
          <a:p>
            <a:pPr algn="l">
              <a:lnSpc>
                <a:spcPct val="80000"/>
              </a:lnSpc>
            </a:pPr>
            <a:endParaRPr lang="en-US" smtClean="0">
              <a:latin typeface="Calibri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i="1" smtClean="0">
                <a:latin typeface="Calibri" pitchFamily="34" charset="0"/>
              </a:rPr>
              <a:t>Vice-Chair: 	</a:t>
            </a:r>
            <a:r>
              <a:rPr lang="en-US" smtClean="0">
                <a:latin typeface="Calibri" pitchFamily="34" charset="0"/>
              </a:rPr>
              <a:t>Lou Larkin, Lockheed Martin</a:t>
            </a:r>
          </a:p>
          <a:p>
            <a:pPr algn="l">
              <a:lnSpc>
                <a:spcPct val="80000"/>
              </a:lnSpc>
            </a:pPr>
            <a:endParaRPr lang="en-US" smtClean="0">
              <a:latin typeface="Calibri" pitchFamily="34" charset="0"/>
            </a:endParaRPr>
          </a:p>
          <a:p>
            <a:pPr algn="l">
              <a:lnSpc>
                <a:spcPct val="80000"/>
              </a:lnSpc>
            </a:pPr>
            <a:endParaRPr lang="en-US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Calibri" pitchFamily="34" charset="0"/>
              </a:rPr>
              <a:t>17 August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2"/>
          <p:cNvGrpSpPr>
            <a:grpSpLocks/>
          </p:cNvGrpSpPr>
          <p:nvPr/>
        </p:nvGrpSpPr>
        <p:grpSpPr bwMode="auto">
          <a:xfrm>
            <a:off x="120650" y="6350"/>
            <a:ext cx="8975725" cy="6765925"/>
            <a:chOff x="120651" y="5619"/>
            <a:chExt cx="8975725" cy="6766656"/>
          </a:xfrm>
        </p:grpSpPr>
        <p:sp>
          <p:nvSpPr>
            <p:cNvPr id="43010" name="Rectangle 1"/>
            <p:cNvSpPr>
              <a:spLocks noChangeArrowheads="1"/>
            </p:cNvSpPr>
            <p:nvPr/>
          </p:nvSpPr>
          <p:spPr bwMode="auto">
            <a:xfrm>
              <a:off x="847725" y="5619"/>
              <a:ext cx="748665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Autonomy &amp; Control UMV Standard</a:t>
              </a:r>
            </a:p>
            <a:p>
              <a:pPr algn="ctr"/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Motivation</a:t>
              </a:r>
            </a:p>
          </p:txBody>
        </p:sp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120651" y="1186847"/>
              <a:ext cx="6927850" cy="558542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Identified Need for UMVs to operate </a:t>
              </a:r>
            </a:p>
            <a:p>
              <a:pPr marL="742950" lvl="1" indent="-285750"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autonomously &amp; collaboratively</a:t>
              </a:r>
            </a:p>
            <a:p>
              <a:pPr marL="742950" lvl="1" indent="-285750"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without constant human intervention </a:t>
              </a:r>
            </a:p>
            <a:p>
              <a:pPr marL="742950" lvl="1" indent="-285750"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with flexibility based on payloads and missions</a:t>
              </a:r>
            </a:p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endParaRPr lang="en-US" b="1" kern="0" dirty="0">
                <a:solidFill>
                  <a:srgbClr val="000099"/>
                </a:solidFill>
                <a:latin typeface="Calibri" pitchFamily="34" charset="0"/>
                <a:cs typeface="+mn-cs"/>
              </a:endParaRPr>
            </a:p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UMV community is expected to expand both its developer base and its user base </a:t>
              </a:r>
            </a:p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endParaRPr lang="en-US" b="1" kern="0" dirty="0">
                <a:solidFill>
                  <a:srgbClr val="000099"/>
                </a:solidFill>
                <a:latin typeface="Calibri" pitchFamily="34" charset="0"/>
                <a:cs typeface="+mn-cs"/>
              </a:endParaRPr>
            </a:p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Success relies upon well-written standards </a:t>
              </a:r>
            </a:p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endParaRPr lang="en-US" b="1" kern="0" dirty="0">
                <a:solidFill>
                  <a:srgbClr val="000099"/>
                </a:solidFill>
                <a:latin typeface="Calibri" pitchFamily="34" charset="0"/>
                <a:cs typeface="+mn-cs"/>
              </a:endParaRPr>
            </a:p>
            <a:p>
              <a:pPr marL="342900" indent="-342900">
                <a:spcBef>
                  <a:spcPts val="600"/>
                </a:spcBef>
                <a:buSzPct val="100000"/>
                <a:buFontTx/>
                <a:buChar char="•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Standards must encourage </a:t>
              </a:r>
            </a:p>
            <a:p>
              <a:pPr marL="742950" lvl="1" indent="-285750"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compatibility, re-configurability, and interoperability </a:t>
              </a:r>
            </a:p>
            <a:p>
              <a:pPr marL="742950" lvl="1" indent="-285750"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provide a common language to describe functional capabilities </a:t>
              </a:r>
            </a:p>
            <a:p>
              <a:pPr marL="742950" lvl="1" indent="-285750"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2000" b="1" kern="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enable meaningful quantitative performance evaluation</a:t>
              </a:r>
            </a:p>
          </p:txBody>
        </p:sp>
        <p:grpSp>
          <p:nvGrpSpPr>
            <p:cNvPr id="43012" name="Group 10"/>
            <p:cNvGrpSpPr>
              <a:grpSpLocks/>
            </p:cNvGrpSpPr>
            <p:nvPr/>
          </p:nvGrpSpPr>
          <p:grpSpPr bwMode="auto">
            <a:xfrm>
              <a:off x="7048592" y="1367877"/>
              <a:ext cx="2047784" cy="3547023"/>
              <a:chOff x="7048592" y="1367877"/>
              <a:chExt cx="2047784" cy="3547023"/>
            </a:xfrm>
          </p:grpSpPr>
          <p:pic>
            <p:nvPicPr>
              <p:cNvPr id="43013" name="Picture 9" descr="USV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676939" y="2682875"/>
                <a:ext cx="1340061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4" name="Picture 10" descr="OWL-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93038" y="1367877"/>
                <a:ext cx="1274762" cy="1045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5" name="Picture 11" descr="seahorse3-thum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7090" y="3443288"/>
                <a:ext cx="1724186" cy="804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6" name="Picture 14" descr="hydroid_auv_s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69149" y="2152650"/>
                <a:ext cx="1117601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7" name="Picture 2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048592" y="4238625"/>
                <a:ext cx="2047784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13"/>
          <p:cNvGrpSpPr>
            <a:grpSpLocks/>
          </p:cNvGrpSpPr>
          <p:nvPr/>
        </p:nvGrpSpPr>
        <p:grpSpPr bwMode="auto">
          <a:xfrm>
            <a:off x="38100" y="-22225"/>
            <a:ext cx="9040813" cy="6889750"/>
            <a:chOff x="38100" y="-22956"/>
            <a:chExt cx="9040177" cy="6890482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4872037" y="409575"/>
              <a:ext cx="4206240" cy="3200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872037" y="3648075"/>
              <a:ext cx="4206240" cy="3200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64770" y="419100"/>
              <a:ext cx="4572000" cy="3200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38100" y="3648076"/>
              <a:ext cx="4663440" cy="3200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>
            <a:xfrm>
              <a:off x="4985990" y="494624"/>
              <a:ext cx="4047840" cy="2772069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>
                <a:spcBef>
                  <a:spcPts val="0"/>
                </a:spcBef>
                <a:buSzPct val="100000"/>
                <a:defRPr/>
              </a:pPr>
              <a:r>
                <a:rPr lang="en-US" sz="1600" b="1" kern="0" dirty="0">
                  <a:latin typeface="Calibri" pitchFamily="34" charset="0"/>
                  <a:cs typeface="+mn-cs"/>
                </a:rPr>
                <a:t>OBJECTIVES</a:t>
              </a:r>
            </a:p>
            <a:p>
              <a:pPr marL="171450" indent="-171450">
                <a:spcBef>
                  <a:spcPts val="0"/>
                </a:spcBef>
                <a:buSzPct val="100000"/>
                <a:buFontTx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Support Decision Process for Acquisition and Development of Non-specific UMV Systems</a:t>
              </a:r>
            </a:p>
            <a:p>
              <a:pPr marL="171450" indent="-171450">
                <a:spcBef>
                  <a:spcPts val="0"/>
                </a:spcBef>
                <a:buSzPct val="100000"/>
                <a:buFontTx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Balance </a:t>
              </a:r>
            </a:p>
            <a:p>
              <a:pPr marL="742950" lvl="1" indent="-285750">
                <a:spcBef>
                  <a:spcPts val="0"/>
                </a:spcBef>
                <a:buSzPct val="100000"/>
                <a:buFontTx/>
                <a:buChar char="–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Procurement Needs of Industry </a:t>
              </a:r>
            </a:p>
            <a:p>
              <a:pPr marL="742950" lvl="1" indent="-285750">
                <a:spcBef>
                  <a:spcPts val="0"/>
                </a:spcBef>
                <a:buSzPct val="100000"/>
                <a:buFontTx/>
                <a:buChar char="–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Exploratory Freedom of Research Community </a:t>
              </a:r>
            </a:p>
            <a:p>
              <a:pPr marL="171450" indent="-171450">
                <a:spcBef>
                  <a:spcPts val="0"/>
                </a:spcBef>
                <a:buSzPct val="100000"/>
                <a:buFontTx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Provide documents that Define Today’s Products and Focus on Tomorrow’s Technologies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>
            <a:xfrm>
              <a:off x="4971703" y="3687426"/>
              <a:ext cx="4076413" cy="3094366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SzPct val="100000"/>
                <a:defRPr/>
              </a:pPr>
              <a:r>
                <a:rPr lang="en-US" sz="1600" b="1" kern="0" dirty="0">
                  <a:latin typeface="Calibri" pitchFamily="34" charset="0"/>
                  <a:cs typeface="+mn-cs"/>
                </a:rPr>
                <a:t>STATUS</a:t>
              </a: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Autonomy and Control Standard has Been Published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SzPct val="100000"/>
                <a:buFontTx/>
                <a:buChar char="–"/>
                <a:defRPr/>
              </a:pPr>
              <a:r>
                <a:rPr lang="en-US" sz="1600" b="1" i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F2541</a:t>
              </a: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 – Standard Guide for Autonomy and Control for Unmanned Undersea Vehicles</a:t>
              </a: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Periodic Sub-Committee Meetings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SzPct val="100000"/>
                <a:buFontTx/>
                <a:buChar char="–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Address Comments on Existing Standard</a:t>
              </a:r>
            </a:p>
            <a:p>
              <a:pPr marL="742950" lvl="1" indent="-285750">
                <a:lnSpc>
                  <a:spcPct val="80000"/>
                </a:lnSpc>
                <a:spcBef>
                  <a:spcPct val="20000"/>
                </a:spcBef>
                <a:buSzPct val="100000"/>
                <a:buFontTx/>
                <a:buChar char="–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Assign Actions to Further Develop Sections of the Standard</a:t>
              </a:r>
            </a:p>
            <a:p>
              <a:pPr marL="171450" indent="-171450">
                <a:lnSpc>
                  <a:spcPct val="80000"/>
                </a:lnSpc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Need to Refine, Update, and Evolve the Standard</a:t>
              </a: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>
            <a:xfrm>
              <a:off x="61911" y="3647734"/>
              <a:ext cx="4681208" cy="3219792"/>
            </a:xfrm>
            <a:prstGeom prst="rect">
              <a:avLst/>
            </a:prstGeom>
            <a:noFill/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ts val="600"/>
                </a:spcBef>
                <a:buSzPct val="100000"/>
                <a:defRPr/>
              </a:pPr>
              <a:r>
                <a:rPr lang="en-US" sz="1600" b="1" kern="0" dirty="0">
                  <a:latin typeface="Calibri" pitchFamily="34" charset="0"/>
                  <a:cs typeface="+mn-cs"/>
                </a:rPr>
                <a:t>SCOPE </a:t>
              </a:r>
            </a:p>
            <a:p>
              <a:pPr marL="171450" lvl="1" indent="-171450">
                <a:lnSpc>
                  <a:spcPct val="8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Provide UMV Autonomy &amp; Control Standard</a:t>
              </a:r>
            </a:p>
            <a:p>
              <a:pPr marL="457200" lvl="2" indent="-114300">
                <a:lnSpc>
                  <a:spcPct val="80000"/>
                </a:lnSpc>
                <a:spcBef>
                  <a:spcPts val="600"/>
                </a:spcBef>
                <a:buSzPct val="100000"/>
                <a:buFont typeface="Calibri" pitchFamily="34" charset="0"/>
                <a:buChar char="–"/>
                <a:defRPr/>
              </a:pPr>
              <a:r>
                <a:rPr lang="en-US" sz="14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 When Implemented, Results in a UMV Capable of Operating for Extended Periods of Time Without External Intervention </a:t>
              </a:r>
            </a:p>
            <a:p>
              <a:pPr marL="114300" lvl="1" indent="-114300">
                <a:lnSpc>
                  <a:spcPct val="8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tabLst>
                  <a:tab pos="57150" algn="l"/>
                </a:tabLst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Include Terminology </a:t>
              </a:r>
            </a:p>
            <a:p>
              <a:pPr marL="457200" lvl="2" indent="-114300">
                <a:lnSpc>
                  <a:spcPct val="80000"/>
                </a:lnSpc>
                <a:spcBef>
                  <a:spcPts val="600"/>
                </a:spcBef>
                <a:buSzPct val="100000"/>
                <a:buFont typeface="Calibri" pitchFamily="34" charset="0"/>
                <a:buChar char="−"/>
                <a:tabLst>
                  <a:tab pos="114300" algn="l"/>
                </a:tabLst>
                <a:defRPr/>
              </a:pPr>
              <a:r>
                <a:rPr lang="en-US" sz="14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Autonomy &amp; Control Described Within The Context of a Common Language</a:t>
              </a:r>
            </a:p>
            <a:p>
              <a:pPr marL="0" lvl="1" indent="-114300">
                <a:lnSpc>
                  <a:spcPct val="8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tabLst>
                  <a:tab pos="114300" algn="l"/>
                </a:tabLst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Define Functional Capabilities</a:t>
              </a:r>
            </a:p>
            <a:p>
              <a:pPr marL="0" lvl="1" indent="-114300">
                <a:lnSpc>
                  <a:spcPct val="80000"/>
                </a:lnSpc>
                <a:spcBef>
                  <a:spcPts val="600"/>
                </a:spcBef>
                <a:buSzPct val="100000"/>
                <a:buFont typeface="Arial" pitchFamily="34" charset="0"/>
                <a:buChar char="•"/>
                <a:tabLst>
                  <a:tab pos="114300" algn="l"/>
                </a:tabLst>
                <a:defRPr/>
              </a:pPr>
              <a:r>
                <a:rPr lang="en-US" sz="16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Index Autonomy Capabilities According to:</a:t>
              </a:r>
            </a:p>
            <a:p>
              <a:pPr marL="457200" lvl="2" indent="-114300">
                <a:lnSpc>
                  <a:spcPct val="80000"/>
                </a:lnSpc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14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Situational Awareness, Decision-Making, Planning and Control, and External Interactions </a:t>
              </a:r>
            </a:p>
            <a:p>
              <a:pPr marL="457200" lvl="2" indent="-114300">
                <a:lnSpc>
                  <a:spcPct val="80000"/>
                </a:lnSpc>
                <a:spcBef>
                  <a:spcPts val="600"/>
                </a:spcBef>
                <a:buSzPct val="100000"/>
                <a:buFontTx/>
                <a:buChar char="–"/>
                <a:defRPr/>
              </a:pPr>
              <a:r>
                <a:rPr lang="en-US" sz="1400" b="1" kern="0" dirty="0">
                  <a:solidFill>
                    <a:srgbClr val="0033CC"/>
                  </a:solidFill>
                  <a:latin typeface="Calibri" pitchFamily="34" charset="0"/>
                  <a:cs typeface="+mn-cs"/>
                </a:rPr>
                <a:t>Provide a Level of Autonomy (LOA) Measurement for Each of These</a:t>
              </a:r>
            </a:p>
          </p:txBody>
        </p:sp>
        <p:pic>
          <p:nvPicPr>
            <p:cNvPr id="40" name="Picture 39" descr="Weiss- Material for DSB - Autonomy - 22 Jul 201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85733" y="513676"/>
              <a:ext cx="3990694" cy="3010220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44050" name="Rectangle 44"/>
            <p:cNvSpPr>
              <a:spLocks noChangeArrowheads="1"/>
            </p:cNvSpPr>
            <p:nvPr/>
          </p:nvSpPr>
          <p:spPr bwMode="auto">
            <a:xfrm>
              <a:off x="847725" y="-22956"/>
              <a:ext cx="74866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Autonomy &amp; Control UMV Standard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34"/>
          <p:cNvGrpSpPr>
            <a:grpSpLocks/>
          </p:cNvGrpSpPr>
          <p:nvPr/>
        </p:nvGrpSpPr>
        <p:grpSpPr bwMode="auto">
          <a:xfrm>
            <a:off x="219075" y="82550"/>
            <a:ext cx="8664575" cy="6302375"/>
            <a:chOff x="669924" y="-70581"/>
            <a:chExt cx="7994651" cy="6303225"/>
          </a:xfrm>
        </p:grpSpPr>
        <p:grpSp>
          <p:nvGrpSpPr>
            <p:cNvPr id="45058" name="Group 33"/>
            <p:cNvGrpSpPr>
              <a:grpSpLocks/>
            </p:cNvGrpSpPr>
            <p:nvPr/>
          </p:nvGrpSpPr>
          <p:grpSpPr bwMode="auto">
            <a:xfrm>
              <a:off x="669924" y="892174"/>
              <a:ext cx="7994651" cy="5340470"/>
              <a:chOff x="669924" y="892174"/>
              <a:chExt cx="7994651" cy="5340470"/>
            </a:xfrm>
          </p:grpSpPr>
          <p:sp>
            <p:nvSpPr>
              <p:cNvPr id="8" name="Line 21"/>
              <p:cNvSpPr>
                <a:spLocks noChangeShapeType="1"/>
              </p:cNvSpPr>
              <p:nvPr/>
            </p:nvSpPr>
            <p:spPr bwMode="auto">
              <a:xfrm>
                <a:off x="4759529" y="1801335"/>
                <a:ext cx="0" cy="731936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Line 22"/>
              <p:cNvSpPr>
                <a:spLocks noChangeShapeType="1"/>
              </p:cNvSpPr>
              <p:nvPr/>
            </p:nvSpPr>
            <p:spPr bwMode="auto">
              <a:xfrm>
                <a:off x="7844310" y="1783869"/>
                <a:ext cx="0" cy="639849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Line 23"/>
              <p:cNvSpPr>
                <a:spLocks noChangeShapeType="1"/>
              </p:cNvSpPr>
              <p:nvPr/>
            </p:nvSpPr>
            <p:spPr bwMode="auto">
              <a:xfrm>
                <a:off x="2644418" y="1791808"/>
                <a:ext cx="17577" cy="3292919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Line 24"/>
              <p:cNvSpPr>
                <a:spLocks noChangeShapeType="1"/>
              </p:cNvSpPr>
              <p:nvPr/>
            </p:nvSpPr>
            <p:spPr bwMode="auto">
              <a:xfrm>
                <a:off x="6792614" y="1780694"/>
                <a:ext cx="8789" cy="3292919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>
                <a:off x="4759529" y="4665571"/>
                <a:ext cx="0" cy="365174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>
                <a:off x="7844310" y="4665571"/>
                <a:ext cx="0" cy="457262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 rot="5400000">
                <a:off x="2641489" y="3284500"/>
                <a:ext cx="0" cy="42185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rot="5400000">
                <a:off x="6839486" y="3266923"/>
                <a:ext cx="0" cy="457005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1624946" y="1794984"/>
                <a:ext cx="0" cy="639848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1624946" y="4522676"/>
                <a:ext cx="0" cy="549349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070" name="AutoShape 4"/>
              <p:cNvSpPr>
                <a:spLocks noChangeArrowheads="1"/>
              </p:cNvSpPr>
              <p:nvPr/>
            </p:nvSpPr>
            <p:spPr bwMode="auto">
              <a:xfrm>
                <a:off x="706437" y="2378074"/>
                <a:ext cx="1828800" cy="2159000"/>
              </a:xfrm>
              <a:prstGeom prst="cube">
                <a:avLst>
                  <a:gd name="adj" fmla="val 9944"/>
                </a:avLst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1" name="AutoShape 5"/>
              <p:cNvSpPr>
                <a:spLocks noChangeArrowheads="1"/>
              </p:cNvSpPr>
              <p:nvPr/>
            </p:nvSpPr>
            <p:spPr bwMode="auto">
              <a:xfrm>
                <a:off x="2843213" y="2378074"/>
                <a:ext cx="3840480" cy="2286000"/>
              </a:xfrm>
              <a:prstGeom prst="cube">
                <a:avLst>
                  <a:gd name="adj" fmla="val 9944"/>
                </a:avLst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2" name="AutoShape 6"/>
              <p:cNvSpPr>
                <a:spLocks noChangeArrowheads="1"/>
              </p:cNvSpPr>
              <p:nvPr/>
            </p:nvSpPr>
            <p:spPr bwMode="auto">
              <a:xfrm>
                <a:off x="7024688" y="2378074"/>
                <a:ext cx="1639887" cy="2286000"/>
              </a:xfrm>
              <a:prstGeom prst="cube">
                <a:avLst>
                  <a:gd name="adj" fmla="val 9944"/>
                </a:avLst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3" name="AutoShape 7"/>
              <p:cNvSpPr>
                <a:spLocks noChangeArrowheads="1"/>
              </p:cNvSpPr>
              <p:nvPr/>
            </p:nvSpPr>
            <p:spPr bwMode="auto">
              <a:xfrm>
                <a:off x="1393825" y="5038724"/>
                <a:ext cx="6743700" cy="1188720"/>
              </a:xfrm>
              <a:prstGeom prst="cube">
                <a:avLst>
                  <a:gd name="adj" fmla="val 9944"/>
                </a:avLst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4" name="Text Box 8"/>
              <p:cNvSpPr txBox="1">
                <a:spLocks noChangeArrowheads="1"/>
              </p:cNvSpPr>
              <p:nvPr/>
            </p:nvSpPr>
            <p:spPr bwMode="auto">
              <a:xfrm>
                <a:off x="950913" y="2554288"/>
                <a:ext cx="135572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/>
                  <a:t>PAYLOADS &amp; WEAPONS</a:t>
                </a:r>
              </a:p>
            </p:txBody>
          </p:sp>
          <p:sp>
            <p:nvSpPr>
              <p:cNvPr id="45075" name="Text Box 9"/>
              <p:cNvSpPr txBox="1">
                <a:spLocks noChangeArrowheads="1"/>
              </p:cNvSpPr>
              <p:nvPr/>
            </p:nvSpPr>
            <p:spPr bwMode="auto">
              <a:xfrm>
                <a:off x="4090988" y="2554288"/>
                <a:ext cx="13557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/>
                  <a:t>AUTONOMY</a:t>
                </a:r>
              </a:p>
            </p:txBody>
          </p:sp>
          <p:sp>
            <p:nvSpPr>
              <p:cNvPr id="45076" name="Text Box 10"/>
              <p:cNvSpPr txBox="1">
                <a:spLocks noChangeArrowheads="1"/>
              </p:cNvSpPr>
              <p:nvPr/>
            </p:nvSpPr>
            <p:spPr bwMode="auto">
              <a:xfrm>
                <a:off x="7339013" y="2554288"/>
                <a:ext cx="9985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/>
                  <a:t>VEHICLE</a:t>
                </a:r>
              </a:p>
            </p:txBody>
          </p:sp>
          <p:sp>
            <p:nvSpPr>
              <p:cNvPr id="45077" name="Text Box 11"/>
              <p:cNvSpPr txBox="1">
                <a:spLocks noChangeArrowheads="1"/>
              </p:cNvSpPr>
              <p:nvPr/>
            </p:nvSpPr>
            <p:spPr bwMode="auto">
              <a:xfrm>
                <a:off x="3155950" y="5168900"/>
                <a:ext cx="32162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/>
                  <a:t>UxV INFRASTRUCTURE SERVICES</a:t>
                </a:r>
              </a:p>
            </p:txBody>
          </p:sp>
          <p:sp>
            <p:nvSpPr>
              <p:cNvPr id="45078" name="Text Box 12"/>
              <p:cNvSpPr txBox="1">
                <a:spLocks noChangeArrowheads="1"/>
              </p:cNvSpPr>
              <p:nvPr/>
            </p:nvSpPr>
            <p:spPr bwMode="auto">
              <a:xfrm>
                <a:off x="669924" y="3019425"/>
                <a:ext cx="1806576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Payload Safeties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Payload &amp; Fault Mgmt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Payload Sensors &amp; Proc.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Payload Launch &amp; 	Recovery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Weapon Launch &amp; 	Recovery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Weapon Lethality</a:t>
                </a:r>
              </a:p>
            </p:txBody>
          </p:sp>
          <p:sp>
            <p:nvSpPr>
              <p:cNvPr id="45079" name="Text Box 13"/>
              <p:cNvSpPr txBox="1">
                <a:spLocks noChangeArrowheads="1"/>
              </p:cNvSpPr>
              <p:nvPr/>
            </p:nvSpPr>
            <p:spPr bwMode="auto">
              <a:xfrm>
                <a:off x="2932113" y="2822575"/>
                <a:ext cx="1403350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Situation 	Awareness &amp; 	Assessment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Data Fusion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Common Relevant 	Operating Picture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Task Evaluation &amp; 	Reporting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Obstacle/Collision 	Avoidance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endParaRPr lang="en-US" sz="1000" b="1">
                  <a:solidFill>
                    <a:srgbClr val="000099"/>
                  </a:solidFill>
                </a:endParaRPr>
              </a:p>
            </p:txBody>
          </p:sp>
          <p:sp>
            <p:nvSpPr>
              <p:cNvPr id="45080" name="Text Box 14"/>
              <p:cNvSpPr txBox="1">
                <a:spLocks noChangeArrowheads="1"/>
              </p:cNvSpPr>
              <p:nvPr/>
            </p:nvSpPr>
            <p:spPr bwMode="auto">
              <a:xfrm>
                <a:off x="4314825" y="2822575"/>
                <a:ext cx="2228850" cy="178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Task / Asset Allocation 	Interoperability, &amp; Deconfliction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Collaborative &amp; 	Cooperative Control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Mission / Route /Sensor / 	Weapon Planning 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Mission Safeties, Objectives, 	Constraints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Off-board Authorization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Survivability</a:t>
                </a:r>
              </a:p>
            </p:txBody>
          </p:sp>
          <p:sp>
            <p:nvSpPr>
              <p:cNvPr id="45081" name="Text Box 15"/>
              <p:cNvSpPr txBox="1">
                <a:spLocks noChangeArrowheads="1"/>
              </p:cNvSpPr>
              <p:nvPr/>
            </p:nvSpPr>
            <p:spPr bwMode="auto">
              <a:xfrm>
                <a:off x="7061200" y="2827338"/>
                <a:ext cx="1511300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Vehicle Safeties &amp; 	Reliability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Navigation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Guidance &amp; Control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Propulsion &amp; 	Maneuvering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On-board 	Processors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Launch &amp; Recovery</a:t>
                </a:r>
              </a:p>
              <a:p>
                <a:pPr>
                  <a:spcBef>
                    <a:spcPct val="20000"/>
                  </a:spcBef>
                  <a:buFontTx/>
                  <a:buChar char="•"/>
                  <a:tabLst>
                    <a:tab pos="11747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Quick React</a:t>
                </a:r>
              </a:p>
            </p:txBody>
          </p:sp>
          <p:sp>
            <p:nvSpPr>
              <p:cNvPr id="45082" name="Text Box 16"/>
              <p:cNvSpPr txBox="1">
                <a:spLocks noChangeArrowheads="1"/>
              </p:cNvSpPr>
              <p:nvPr/>
            </p:nvSpPr>
            <p:spPr bwMode="auto">
              <a:xfrm>
                <a:off x="1393826" y="5432425"/>
                <a:ext cx="6750050" cy="800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4119563" algn="l"/>
                    <a:tab pos="45180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Data Recording,  	Communications,	 System Health Monitoring, 	 Operator Interfaces </a:t>
                </a:r>
              </a:p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4119563" algn="l"/>
                    <a:tab pos="45180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   Data Links, 		    incl. BLOS and	      incl. Vehicle Health 		 Command and Control &amp; C4ISR</a:t>
                </a:r>
              </a:p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4119563" algn="l"/>
                    <a:tab pos="45180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    &amp; Data Interfaces	    Net-Centric Ops.	 Infrastructure Safeties		 Comms Mgmt</a:t>
                </a:r>
              </a:p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4119563" algn="l"/>
                    <a:tab pos="45180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					     &amp; Fault Mgmt  				</a:t>
                </a:r>
              </a:p>
            </p:txBody>
          </p:sp>
          <p:sp>
            <p:nvSpPr>
              <p:cNvPr id="45083" name="AutoShape 17"/>
              <p:cNvSpPr>
                <a:spLocks noChangeArrowheads="1"/>
              </p:cNvSpPr>
              <p:nvPr/>
            </p:nvSpPr>
            <p:spPr bwMode="auto">
              <a:xfrm>
                <a:off x="1403350" y="892174"/>
                <a:ext cx="6743700" cy="914400"/>
              </a:xfrm>
              <a:prstGeom prst="cube">
                <a:avLst>
                  <a:gd name="adj" fmla="val 9944"/>
                </a:avLst>
              </a:prstGeom>
              <a:gradFill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84" name="Text Box 18"/>
              <p:cNvSpPr txBox="1">
                <a:spLocks noChangeArrowheads="1"/>
              </p:cNvSpPr>
              <p:nvPr/>
            </p:nvSpPr>
            <p:spPr bwMode="auto">
              <a:xfrm>
                <a:off x="2439988" y="1225550"/>
                <a:ext cx="473075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3540125" algn="l"/>
                    <a:tab pos="4119563" algn="l"/>
                    <a:tab pos="4518025" algn="l"/>
                    <a:tab pos="51403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Mission-Level Specs 		Collaborative Sensing 	</a:t>
                </a:r>
              </a:p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3540125" algn="l"/>
                    <a:tab pos="4119563" algn="l"/>
                    <a:tab pos="4518025" algn="l"/>
                    <a:tab pos="51403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Mission-Level Metrics</a:t>
                </a:r>
                <a:r>
                  <a:rPr lang="en-US" sz="1000">
                    <a:solidFill>
                      <a:srgbClr val="000099"/>
                    </a:solidFill>
                  </a:rPr>
                  <a:t> </a:t>
                </a:r>
                <a:r>
                  <a:rPr lang="en-US" sz="1000" b="1">
                    <a:solidFill>
                      <a:srgbClr val="000099"/>
                    </a:solidFill>
                  </a:rPr>
                  <a:t>		Collaborative Planning		</a:t>
                </a:r>
              </a:p>
              <a:p>
                <a:pPr>
                  <a:spcBef>
                    <a:spcPct val="20000"/>
                  </a:spcBef>
                  <a:tabLst>
                    <a:tab pos="117475" algn="l"/>
                    <a:tab pos="968375" algn="l"/>
                    <a:tab pos="1203325" algn="l"/>
                    <a:tab pos="2055813" algn="l"/>
                    <a:tab pos="2571750" algn="l"/>
                    <a:tab pos="3540125" algn="l"/>
                    <a:tab pos="4119563" algn="l"/>
                    <a:tab pos="4518025" algn="l"/>
                    <a:tab pos="5140325" algn="l"/>
                  </a:tabLst>
                </a:pPr>
                <a:r>
                  <a:rPr lang="en-US" sz="1000" b="1">
                    <a:solidFill>
                      <a:srgbClr val="000099"/>
                    </a:solidFill>
                  </a:rPr>
                  <a:t>Mission-Level Performance		Collaborative Missions	</a:t>
                </a:r>
              </a:p>
            </p:txBody>
          </p:sp>
          <p:sp>
            <p:nvSpPr>
              <p:cNvPr id="45085" name="Text Box 19"/>
              <p:cNvSpPr txBox="1">
                <a:spLocks noChangeArrowheads="1"/>
              </p:cNvSpPr>
              <p:nvPr/>
            </p:nvSpPr>
            <p:spPr bwMode="auto">
              <a:xfrm>
                <a:off x="3552825" y="981075"/>
                <a:ext cx="23066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/>
                  <a:t>FAMILIES OF SYSTEMS</a:t>
                </a:r>
              </a:p>
            </p:txBody>
          </p:sp>
        </p:grpSp>
        <p:sp>
          <p:nvSpPr>
            <p:cNvPr id="45059" name="Rectangle 33"/>
            <p:cNvSpPr>
              <a:spLocks noChangeArrowheads="1"/>
            </p:cNvSpPr>
            <p:nvPr/>
          </p:nvSpPr>
          <p:spPr bwMode="auto">
            <a:xfrm>
              <a:off x="847725" y="-70581"/>
              <a:ext cx="7486650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  <a:t>Unmanned Systems - Major Functional Categories</a:t>
              </a:r>
              <a:br>
                <a:rPr lang="en-US" sz="2800" b="1">
                  <a:solidFill>
                    <a:srgbClr val="000099"/>
                  </a:solidFill>
                  <a:latin typeface="Calibri" pitchFamily="34" charset="0"/>
                </a:rPr>
              </a:br>
              <a:r>
                <a:rPr lang="en-US" b="1">
                  <a:solidFill>
                    <a:srgbClr val="000099"/>
                  </a:solidFill>
                  <a:latin typeface="Calibri" pitchFamily="34" charset="0"/>
                </a:rPr>
                <a:t>(Autonomy-Centric Decomposition)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3875" y="1127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UMV Functional Decomposition</a:t>
            </a:r>
          </a:p>
        </p:txBody>
      </p:sp>
      <p:sp>
        <p:nvSpPr>
          <p:cNvPr id="46082" name="Rectangle 206"/>
          <p:cNvSpPr>
            <a:spLocks noChangeArrowheads="1"/>
          </p:cNvSpPr>
          <p:nvPr/>
        </p:nvSpPr>
        <p:spPr bwMode="auto">
          <a:xfrm>
            <a:off x="247650" y="1257300"/>
            <a:ext cx="8675688" cy="544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83" name="Rectangle 207"/>
          <p:cNvSpPr>
            <a:spLocks noChangeArrowheads="1"/>
          </p:cNvSpPr>
          <p:nvPr/>
        </p:nvSpPr>
        <p:spPr bwMode="auto">
          <a:xfrm>
            <a:off x="247650" y="1257300"/>
            <a:ext cx="8675688" cy="5446713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ctr" defTabSz="865188">
              <a:lnSpc>
                <a:spcPct val="90000"/>
              </a:lnSpc>
            </a:pPr>
            <a:r>
              <a:rPr lang="en-US" sz="1500" b="1">
                <a:solidFill>
                  <a:srgbClr val="000000"/>
                </a:solidFill>
                <a:latin typeface="Arial Narrow" pitchFamily="34" charset="0"/>
              </a:rPr>
              <a:t>Unmanned System</a:t>
            </a:r>
          </a:p>
        </p:txBody>
      </p:sp>
      <p:sp>
        <p:nvSpPr>
          <p:cNvPr id="46084" name="Rectangle 209"/>
          <p:cNvSpPr>
            <a:spLocks noChangeArrowheads="1"/>
          </p:cNvSpPr>
          <p:nvPr/>
        </p:nvSpPr>
        <p:spPr bwMode="auto">
          <a:xfrm>
            <a:off x="7119938" y="1616075"/>
            <a:ext cx="1574800" cy="31019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85" name="Rectangle 210"/>
          <p:cNvSpPr>
            <a:spLocks noChangeArrowheads="1"/>
          </p:cNvSpPr>
          <p:nvPr/>
        </p:nvSpPr>
        <p:spPr bwMode="auto">
          <a:xfrm>
            <a:off x="7119938" y="1616075"/>
            <a:ext cx="1574800" cy="3101975"/>
          </a:xfrm>
          <a:prstGeom prst="rect">
            <a:avLst/>
          </a:prstGeom>
          <a:solidFill>
            <a:srgbClr val="DDDDDD"/>
          </a:solidFill>
          <a:ln w="6350" cap="rnd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ctr" defTabSz="865188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Arial Narrow" pitchFamily="34" charset="0"/>
              </a:rPr>
              <a:t>Vehicle Services</a:t>
            </a:r>
          </a:p>
        </p:txBody>
      </p:sp>
      <p:sp>
        <p:nvSpPr>
          <p:cNvPr id="46086" name="Rectangle 213"/>
          <p:cNvSpPr>
            <a:spLocks noChangeArrowheads="1"/>
          </p:cNvSpPr>
          <p:nvPr/>
        </p:nvSpPr>
        <p:spPr bwMode="auto">
          <a:xfrm>
            <a:off x="642938" y="1612900"/>
            <a:ext cx="1574800" cy="3060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87" name="Rectangle 214"/>
          <p:cNvSpPr>
            <a:spLocks noChangeArrowheads="1"/>
          </p:cNvSpPr>
          <p:nvPr/>
        </p:nvSpPr>
        <p:spPr bwMode="auto">
          <a:xfrm>
            <a:off x="642938" y="1612900"/>
            <a:ext cx="1574800" cy="3060700"/>
          </a:xfrm>
          <a:prstGeom prst="rect">
            <a:avLst/>
          </a:prstGeom>
          <a:solidFill>
            <a:srgbClr val="DDDDDD"/>
          </a:solidFill>
          <a:ln w="6350" cap="rnd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ctr" defTabSz="865188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Arial Narrow" pitchFamily="34" charset="0"/>
              </a:rPr>
              <a:t>Payload Services</a:t>
            </a:r>
          </a:p>
        </p:txBody>
      </p:sp>
      <p:sp>
        <p:nvSpPr>
          <p:cNvPr id="46088" name="Rectangle 216"/>
          <p:cNvSpPr>
            <a:spLocks noChangeArrowheads="1"/>
          </p:cNvSpPr>
          <p:nvPr/>
        </p:nvSpPr>
        <p:spPr bwMode="auto">
          <a:xfrm>
            <a:off x="2476500" y="1604963"/>
            <a:ext cx="4416425" cy="3098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89" name="Rectangle 217"/>
          <p:cNvSpPr>
            <a:spLocks noChangeArrowheads="1"/>
          </p:cNvSpPr>
          <p:nvPr/>
        </p:nvSpPr>
        <p:spPr bwMode="auto">
          <a:xfrm>
            <a:off x="2476500" y="1604963"/>
            <a:ext cx="4416425" cy="3098800"/>
          </a:xfrm>
          <a:prstGeom prst="rect">
            <a:avLst/>
          </a:prstGeom>
          <a:solidFill>
            <a:srgbClr val="DDDDDD"/>
          </a:solidFill>
          <a:ln w="6350" cap="rnd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ctr" defTabSz="865188">
              <a:lnSpc>
                <a:spcPct val="70000"/>
              </a:lnSpc>
            </a:pPr>
            <a:r>
              <a:rPr lang="en-US" sz="1300" b="1">
                <a:solidFill>
                  <a:srgbClr val="000000"/>
                </a:solidFill>
                <a:latin typeface="Arial Narrow" pitchFamily="34" charset="0"/>
              </a:rPr>
              <a:t>Autonomous Sortie</a:t>
            </a:r>
            <a:r>
              <a:rPr lang="en-US" sz="1700">
                <a:latin typeface="Times New Roman" pitchFamily="18" charset="0"/>
              </a:rPr>
              <a:t> </a:t>
            </a:r>
            <a:r>
              <a:rPr lang="en-US" sz="1300" b="1">
                <a:solidFill>
                  <a:srgbClr val="000000"/>
                </a:solidFill>
                <a:latin typeface="Arial Narrow" pitchFamily="34" charset="0"/>
              </a:rPr>
              <a:t>Services</a:t>
            </a:r>
          </a:p>
        </p:txBody>
      </p:sp>
      <p:sp>
        <p:nvSpPr>
          <p:cNvPr id="46090" name="Rectangle 219"/>
          <p:cNvSpPr>
            <a:spLocks noChangeArrowheads="1"/>
          </p:cNvSpPr>
          <p:nvPr/>
        </p:nvSpPr>
        <p:spPr bwMode="auto">
          <a:xfrm>
            <a:off x="7273925" y="2038350"/>
            <a:ext cx="1279525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091" name="Rectangle 220"/>
          <p:cNvSpPr>
            <a:spLocks noChangeArrowheads="1"/>
          </p:cNvSpPr>
          <p:nvPr/>
        </p:nvSpPr>
        <p:spPr bwMode="auto">
          <a:xfrm>
            <a:off x="7273925" y="2038350"/>
            <a:ext cx="1279525" cy="530225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Navigation</a:t>
            </a:r>
          </a:p>
        </p:txBody>
      </p:sp>
      <p:sp>
        <p:nvSpPr>
          <p:cNvPr id="46092" name="Rectangle 222"/>
          <p:cNvSpPr>
            <a:spLocks noChangeArrowheads="1"/>
          </p:cNvSpPr>
          <p:nvPr/>
        </p:nvSpPr>
        <p:spPr bwMode="auto">
          <a:xfrm>
            <a:off x="5483225" y="2036763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093" name="Rectangle 223"/>
          <p:cNvSpPr>
            <a:spLocks noChangeArrowheads="1"/>
          </p:cNvSpPr>
          <p:nvPr/>
        </p:nvSpPr>
        <p:spPr bwMode="auto">
          <a:xfrm>
            <a:off x="5483225" y="2036763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Payload &amp; Vehicle Management</a:t>
            </a:r>
          </a:p>
        </p:txBody>
      </p:sp>
      <p:sp>
        <p:nvSpPr>
          <p:cNvPr id="46094" name="Rectangle 225"/>
          <p:cNvSpPr>
            <a:spLocks noChangeArrowheads="1"/>
          </p:cNvSpPr>
          <p:nvPr/>
        </p:nvSpPr>
        <p:spPr bwMode="auto">
          <a:xfrm>
            <a:off x="2638425" y="4030663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095" name="Rectangle 226"/>
          <p:cNvSpPr>
            <a:spLocks noChangeArrowheads="1"/>
          </p:cNvSpPr>
          <p:nvPr/>
        </p:nvSpPr>
        <p:spPr bwMode="auto">
          <a:xfrm>
            <a:off x="2638425" y="4030663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32"/>
                </a:solidFill>
              </a:rPr>
              <a:t>Task Evaluation and Reporting</a:t>
            </a:r>
          </a:p>
        </p:txBody>
      </p:sp>
      <p:sp>
        <p:nvSpPr>
          <p:cNvPr id="46096" name="Rectangle 228"/>
          <p:cNvSpPr>
            <a:spLocks noChangeArrowheads="1"/>
          </p:cNvSpPr>
          <p:nvPr/>
        </p:nvSpPr>
        <p:spPr bwMode="auto">
          <a:xfrm>
            <a:off x="2638425" y="2038350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097" name="Rectangle 229"/>
          <p:cNvSpPr>
            <a:spLocks noChangeArrowheads="1"/>
          </p:cNvSpPr>
          <p:nvPr/>
        </p:nvSpPr>
        <p:spPr bwMode="auto">
          <a:xfrm>
            <a:off x="2638425" y="2038350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32"/>
                </a:solidFill>
              </a:rPr>
              <a:t>Situation Analysis</a:t>
            </a:r>
          </a:p>
        </p:txBody>
      </p:sp>
      <p:sp>
        <p:nvSpPr>
          <p:cNvPr id="46098" name="Rectangle 231"/>
          <p:cNvSpPr>
            <a:spLocks noChangeArrowheads="1"/>
          </p:cNvSpPr>
          <p:nvPr/>
        </p:nvSpPr>
        <p:spPr bwMode="auto">
          <a:xfrm>
            <a:off x="2638425" y="2701925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099" name="Rectangle 232"/>
          <p:cNvSpPr>
            <a:spLocks noChangeArrowheads="1"/>
          </p:cNvSpPr>
          <p:nvPr/>
        </p:nvSpPr>
        <p:spPr bwMode="auto">
          <a:xfrm>
            <a:off x="2638425" y="2701925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32"/>
                </a:solidFill>
              </a:rPr>
              <a:t>Data Fusion</a:t>
            </a:r>
          </a:p>
        </p:txBody>
      </p:sp>
      <p:sp>
        <p:nvSpPr>
          <p:cNvPr id="46100" name="Rectangle 234"/>
          <p:cNvSpPr>
            <a:spLocks noChangeArrowheads="1"/>
          </p:cNvSpPr>
          <p:nvPr/>
        </p:nvSpPr>
        <p:spPr bwMode="auto">
          <a:xfrm>
            <a:off x="7275513" y="3254375"/>
            <a:ext cx="1279525" cy="43815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01" name="Rectangle 235"/>
          <p:cNvSpPr>
            <a:spLocks noChangeArrowheads="1"/>
          </p:cNvSpPr>
          <p:nvPr/>
        </p:nvSpPr>
        <p:spPr bwMode="auto">
          <a:xfrm>
            <a:off x="7275513" y="3254375"/>
            <a:ext cx="1279525" cy="43815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/>
            <a:r>
              <a:rPr lang="en-US" sz="1200">
                <a:solidFill>
                  <a:srgbClr val="000066"/>
                </a:solidFill>
              </a:rPr>
              <a:t>Propulsion &amp; Maneuvering</a:t>
            </a:r>
          </a:p>
        </p:txBody>
      </p:sp>
      <p:sp>
        <p:nvSpPr>
          <p:cNvPr id="46102" name="Rectangle 237"/>
          <p:cNvSpPr>
            <a:spLocks noChangeArrowheads="1"/>
          </p:cNvSpPr>
          <p:nvPr/>
        </p:nvSpPr>
        <p:spPr bwMode="auto">
          <a:xfrm>
            <a:off x="7275513" y="3740150"/>
            <a:ext cx="1279525" cy="43815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03" name="Rectangle 238"/>
          <p:cNvSpPr>
            <a:spLocks noChangeArrowheads="1"/>
          </p:cNvSpPr>
          <p:nvPr/>
        </p:nvSpPr>
        <p:spPr bwMode="auto">
          <a:xfrm>
            <a:off x="7275513" y="3740150"/>
            <a:ext cx="1279525" cy="43815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/>
            <a:r>
              <a:rPr lang="en-US" sz="1200">
                <a:solidFill>
                  <a:srgbClr val="000066"/>
                </a:solidFill>
              </a:rPr>
              <a:t>Launch &amp; Recovery</a:t>
            </a:r>
          </a:p>
        </p:txBody>
      </p:sp>
      <p:sp>
        <p:nvSpPr>
          <p:cNvPr id="46104" name="Rectangle 241"/>
          <p:cNvSpPr>
            <a:spLocks noChangeArrowheads="1"/>
          </p:cNvSpPr>
          <p:nvPr/>
        </p:nvSpPr>
        <p:spPr bwMode="auto">
          <a:xfrm>
            <a:off x="7277100" y="2598738"/>
            <a:ext cx="1279525" cy="6223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/>
            <a:r>
              <a:rPr lang="en-US" sz="1200">
                <a:solidFill>
                  <a:srgbClr val="000066"/>
                </a:solidFill>
              </a:rPr>
              <a:t>Guidance &amp; Control</a:t>
            </a:r>
          </a:p>
        </p:txBody>
      </p:sp>
      <p:sp>
        <p:nvSpPr>
          <p:cNvPr id="46105" name="Rectangle 243"/>
          <p:cNvSpPr>
            <a:spLocks noChangeArrowheads="1"/>
          </p:cNvSpPr>
          <p:nvPr/>
        </p:nvSpPr>
        <p:spPr bwMode="auto">
          <a:xfrm>
            <a:off x="4083050" y="2038350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06" name="Rectangle 244"/>
          <p:cNvSpPr>
            <a:spLocks noChangeArrowheads="1"/>
          </p:cNvSpPr>
          <p:nvPr/>
        </p:nvSpPr>
        <p:spPr bwMode="auto">
          <a:xfrm>
            <a:off x="4083050" y="2038350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100" b="1">
                <a:solidFill>
                  <a:srgbClr val="FFFF00"/>
                </a:solidFill>
              </a:rPr>
              <a:t>Mission Objectives and Constraints</a:t>
            </a:r>
          </a:p>
        </p:txBody>
      </p:sp>
      <p:sp>
        <p:nvSpPr>
          <p:cNvPr id="46107" name="Rectangle 246"/>
          <p:cNvSpPr>
            <a:spLocks noChangeArrowheads="1"/>
          </p:cNvSpPr>
          <p:nvPr/>
        </p:nvSpPr>
        <p:spPr bwMode="auto">
          <a:xfrm>
            <a:off x="4083050" y="4030663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08" name="Rectangle 247"/>
          <p:cNvSpPr>
            <a:spLocks noChangeArrowheads="1"/>
          </p:cNvSpPr>
          <p:nvPr/>
        </p:nvSpPr>
        <p:spPr bwMode="auto">
          <a:xfrm>
            <a:off x="4083050" y="4030663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100" b="1">
                <a:solidFill>
                  <a:srgbClr val="FFFF00"/>
                </a:solidFill>
              </a:rPr>
              <a:t>Sensor and Weapons Planning</a:t>
            </a:r>
          </a:p>
        </p:txBody>
      </p:sp>
      <p:sp>
        <p:nvSpPr>
          <p:cNvPr id="46109" name="Rectangle 249"/>
          <p:cNvSpPr>
            <a:spLocks noChangeArrowheads="1"/>
          </p:cNvSpPr>
          <p:nvPr/>
        </p:nvSpPr>
        <p:spPr bwMode="auto">
          <a:xfrm>
            <a:off x="4083050" y="3365500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10" name="Rectangle 250"/>
          <p:cNvSpPr>
            <a:spLocks noChangeArrowheads="1"/>
          </p:cNvSpPr>
          <p:nvPr/>
        </p:nvSpPr>
        <p:spPr bwMode="auto">
          <a:xfrm>
            <a:off x="4083050" y="3365500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100" b="1">
                <a:solidFill>
                  <a:srgbClr val="FFFF00"/>
                </a:solidFill>
              </a:rPr>
              <a:t>Route Planning</a:t>
            </a:r>
            <a:endParaRPr lang="en-US" sz="1100" b="1">
              <a:solidFill>
                <a:srgbClr val="FF0000"/>
              </a:solidFill>
            </a:endParaRPr>
          </a:p>
        </p:txBody>
      </p:sp>
      <p:sp>
        <p:nvSpPr>
          <p:cNvPr id="46111" name="Rectangle 252"/>
          <p:cNvSpPr>
            <a:spLocks noChangeArrowheads="1"/>
          </p:cNvSpPr>
          <p:nvPr/>
        </p:nvSpPr>
        <p:spPr bwMode="auto">
          <a:xfrm>
            <a:off x="4083050" y="2701925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12" name="Rectangle 253"/>
          <p:cNvSpPr>
            <a:spLocks noChangeArrowheads="1"/>
          </p:cNvSpPr>
          <p:nvPr/>
        </p:nvSpPr>
        <p:spPr bwMode="auto">
          <a:xfrm>
            <a:off x="4083050" y="2701925"/>
            <a:ext cx="1279525" cy="622300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100" b="1">
                <a:solidFill>
                  <a:srgbClr val="FFFF00"/>
                </a:solidFill>
              </a:rPr>
              <a:t>Task Allocation and Sequencing</a:t>
            </a:r>
          </a:p>
        </p:txBody>
      </p:sp>
      <p:sp>
        <p:nvSpPr>
          <p:cNvPr id="46113" name="Rectangle 255"/>
          <p:cNvSpPr>
            <a:spLocks noChangeArrowheads="1"/>
          </p:cNvSpPr>
          <p:nvPr/>
        </p:nvSpPr>
        <p:spPr bwMode="auto">
          <a:xfrm>
            <a:off x="5480050" y="3362325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14" name="Rectangle 256"/>
          <p:cNvSpPr>
            <a:spLocks noChangeArrowheads="1"/>
          </p:cNvSpPr>
          <p:nvPr/>
        </p:nvSpPr>
        <p:spPr bwMode="auto">
          <a:xfrm>
            <a:off x="5480050" y="3362325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/>
            <a:r>
              <a:rPr lang="en-US" sz="1200">
                <a:solidFill>
                  <a:srgbClr val="000066"/>
                </a:solidFill>
              </a:rPr>
              <a:t>Offboard </a:t>
            </a:r>
          </a:p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Authorization</a:t>
            </a:r>
          </a:p>
        </p:txBody>
      </p:sp>
      <p:sp>
        <p:nvSpPr>
          <p:cNvPr id="46115" name="Rectangle 258"/>
          <p:cNvSpPr>
            <a:spLocks noChangeArrowheads="1"/>
          </p:cNvSpPr>
          <p:nvPr/>
        </p:nvSpPr>
        <p:spPr bwMode="auto">
          <a:xfrm>
            <a:off x="796925" y="2038350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16" name="Rectangle 259"/>
          <p:cNvSpPr>
            <a:spLocks noChangeArrowheads="1"/>
          </p:cNvSpPr>
          <p:nvPr/>
        </p:nvSpPr>
        <p:spPr bwMode="auto">
          <a:xfrm>
            <a:off x="796925" y="2038350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  <a:latin typeface="Arial Narrow" pitchFamily="34" charset="0"/>
              </a:rPr>
              <a:t>Payload Safeties &amp; Fault Management</a:t>
            </a:r>
          </a:p>
        </p:txBody>
      </p:sp>
      <p:sp>
        <p:nvSpPr>
          <p:cNvPr id="46117" name="Rectangle 261"/>
          <p:cNvSpPr>
            <a:spLocks noChangeArrowheads="1"/>
          </p:cNvSpPr>
          <p:nvPr/>
        </p:nvSpPr>
        <p:spPr bwMode="auto">
          <a:xfrm>
            <a:off x="2638425" y="3365500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 anchorCtr="1"/>
          <a:lstStyle/>
          <a:p>
            <a:pPr algn="ctr"/>
            <a:endParaRPr lang="en-US"/>
          </a:p>
        </p:txBody>
      </p:sp>
      <p:sp>
        <p:nvSpPr>
          <p:cNvPr id="46118" name="Rectangle 262"/>
          <p:cNvSpPr>
            <a:spLocks noChangeArrowheads="1"/>
          </p:cNvSpPr>
          <p:nvPr/>
        </p:nvSpPr>
        <p:spPr bwMode="auto">
          <a:xfrm>
            <a:off x="2638425" y="3365500"/>
            <a:ext cx="1279525" cy="622300"/>
          </a:xfrm>
          <a:prstGeom prst="rect">
            <a:avLst/>
          </a:prstGeom>
          <a:solidFill>
            <a:srgbClr val="7DBE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43247" rIns="0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32"/>
                </a:solidFill>
                <a:latin typeface="Arial Narrow" pitchFamily="34" charset="0"/>
              </a:rPr>
              <a:t>Common Relevant Operating Picture</a:t>
            </a:r>
          </a:p>
        </p:txBody>
      </p:sp>
      <p:sp>
        <p:nvSpPr>
          <p:cNvPr id="46119" name="Rectangle 264"/>
          <p:cNvSpPr>
            <a:spLocks noChangeArrowheads="1"/>
          </p:cNvSpPr>
          <p:nvPr/>
        </p:nvSpPr>
        <p:spPr bwMode="auto">
          <a:xfrm>
            <a:off x="795338" y="2693988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120" name="Rectangle 265"/>
          <p:cNvSpPr>
            <a:spLocks noChangeArrowheads="1"/>
          </p:cNvSpPr>
          <p:nvPr/>
        </p:nvSpPr>
        <p:spPr bwMode="auto">
          <a:xfrm>
            <a:off x="795338" y="2693988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43247" rIns="0" bIns="43247" anchor="ctr" anchorCtr="1"/>
          <a:lstStyle/>
          <a:p>
            <a:pPr algn="ctr" defTabSz="865188">
              <a:lnSpc>
                <a:spcPct val="70000"/>
              </a:lnSpc>
            </a:pPr>
            <a:r>
              <a:rPr lang="en-US" sz="1200">
                <a:solidFill>
                  <a:srgbClr val="000066"/>
                </a:solidFill>
              </a:rPr>
              <a:t>Payload Management (sensor &amp;   weapon)</a:t>
            </a:r>
          </a:p>
        </p:txBody>
      </p:sp>
      <p:sp>
        <p:nvSpPr>
          <p:cNvPr id="46121" name="Rectangle 267"/>
          <p:cNvSpPr>
            <a:spLocks noChangeArrowheads="1"/>
          </p:cNvSpPr>
          <p:nvPr/>
        </p:nvSpPr>
        <p:spPr bwMode="auto">
          <a:xfrm>
            <a:off x="649288" y="4864100"/>
            <a:ext cx="8001000" cy="17160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122" name="Rectangle 268"/>
          <p:cNvSpPr>
            <a:spLocks noChangeArrowheads="1"/>
          </p:cNvSpPr>
          <p:nvPr/>
        </p:nvSpPr>
        <p:spPr bwMode="auto">
          <a:xfrm>
            <a:off x="649288" y="4864100"/>
            <a:ext cx="8001000" cy="1716088"/>
          </a:xfrm>
          <a:prstGeom prst="rect">
            <a:avLst/>
          </a:prstGeom>
          <a:solidFill>
            <a:srgbClr val="DDDDDD"/>
          </a:solidFill>
          <a:ln w="6350" cap="rnd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algn="ctr" defTabSz="865188">
              <a:lnSpc>
                <a:spcPct val="90000"/>
              </a:lnSpc>
            </a:pPr>
            <a:r>
              <a:rPr lang="en-US" sz="1300" b="1">
                <a:solidFill>
                  <a:srgbClr val="000000"/>
                </a:solidFill>
                <a:latin typeface="Arial Narrow" pitchFamily="34" charset="0"/>
              </a:rPr>
              <a:t>Infrastructure Services (Operations)</a:t>
            </a:r>
          </a:p>
        </p:txBody>
      </p:sp>
      <p:sp>
        <p:nvSpPr>
          <p:cNvPr id="46123" name="Rectangle 270"/>
          <p:cNvSpPr>
            <a:spLocks noChangeArrowheads="1"/>
          </p:cNvSpPr>
          <p:nvPr/>
        </p:nvSpPr>
        <p:spPr bwMode="auto">
          <a:xfrm>
            <a:off x="788988" y="5395913"/>
            <a:ext cx="1211262" cy="411162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/>
            <a:endParaRPr lang="en-US"/>
          </a:p>
        </p:txBody>
      </p:sp>
      <p:sp>
        <p:nvSpPr>
          <p:cNvPr id="46124" name="Rectangle 271"/>
          <p:cNvSpPr>
            <a:spLocks noChangeArrowheads="1"/>
          </p:cNvSpPr>
          <p:nvPr/>
        </p:nvSpPr>
        <p:spPr bwMode="auto">
          <a:xfrm>
            <a:off x="788988" y="5395913"/>
            <a:ext cx="1211262" cy="411162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70000"/>
              </a:lnSpc>
            </a:pPr>
            <a:r>
              <a:rPr lang="en-US" sz="1200">
                <a:solidFill>
                  <a:srgbClr val="000066"/>
                </a:solidFill>
              </a:rPr>
              <a:t>Data Recording</a:t>
            </a:r>
          </a:p>
        </p:txBody>
      </p:sp>
      <p:sp>
        <p:nvSpPr>
          <p:cNvPr id="46125" name="Rectangle 273"/>
          <p:cNvSpPr>
            <a:spLocks noChangeArrowheads="1"/>
          </p:cNvSpPr>
          <p:nvPr/>
        </p:nvSpPr>
        <p:spPr bwMode="auto">
          <a:xfrm>
            <a:off x="788988" y="5937250"/>
            <a:ext cx="1196975" cy="339725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26" name="Rectangle 274"/>
          <p:cNvSpPr>
            <a:spLocks noChangeArrowheads="1"/>
          </p:cNvSpPr>
          <p:nvPr/>
        </p:nvSpPr>
        <p:spPr bwMode="auto">
          <a:xfrm>
            <a:off x="788988" y="5937250"/>
            <a:ext cx="1196975" cy="339725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Energy</a:t>
            </a:r>
          </a:p>
        </p:txBody>
      </p:sp>
      <p:sp>
        <p:nvSpPr>
          <p:cNvPr id="46127" name="Rectangle 276"/>
          <p:cNvSpPr>
            <a:spLocks noChangeArrowheads="1"/>
          </p:cNvSpPr>
          <p:nvPr/>
        </p:nvSpPr>
        <p:spPr bwMode="auto">
          <a:xfrm>
            <a:off x="5678488" y="5395913"/>
            <a:ext cx="1196975" cy="962025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6128" name="Rectangle 277"/>
          <p:cNvSpPr>
            <a:spLocks noChangeArrowheads="1"/>
          </p:cNvSpPr>
          <p:nvPr/>
        </p:nvSpPr>
        <p:spPr bwMode="auto">
          <a:xfrm>
            <a:off x="5678488" y="5395913"/>
            <a:ext cx="1196975" cy="962025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Comms Interface        (int &amp; ext)</a:t>
            </a:r>
          </a:p>
        </p:txBody>
      </p:sp>
      <p:sp>
        <p:nvSpPr>
          <p:cNvPr id="46129" name="Rectangle 279"/>
          <p:cNvSpPr>
            <a:spLocks noChangeArrowheads="1"/>
          </p:cNvSpPr>
          <p:nvPr/>
        </p:nvSpPr>
        <p:spPr bwMode="auto">
          <a:xfrm>
            <a:off x="7226300" y="5381625"/>
            <a:ext cx="1296988" cy="962025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/>
            <a:endParaRPr lang="en-US"/>
          </a:p>
        </p:txBody>
      </p:sp>
      <p:sp>
        <p:nvSpPr>
          <p:cNvPr id="46130" name="Rectangle 280"/>
          <p:cNvSpPr>
            <a:spLocks noChangeArrowheads="1"/>
          </p:cNvSpPr>
          <p:nvPr/>
        </p:nvSpPr>
        <p:spPr bwMode="auto">
          <a:xfrm>
            <a:off x="7226300" y="5381625"/>
            <a:ext cx="1296988" cy="962025"/>
          </a:xfrm>
          <a:prstGeom prst="rect">
            <a:avLst/>
          </a:prstGeom>
          <a:solidFill>
            <a:srgbClr val="000048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100" b="1">
                <a:solidFill>
                  <a:srgbClr val="FFFF00"/>
                </a:solidFill>
              </a:rPr>
              <a:t>Comms Management</a:t>
            </a:r>
          </a:p>
          <a:p>
            <a:pPr algn="ctr" defTabSz="865188">
              <a:lnSpc>
                <a:spcPct val="90000"/>
              </a:lnSpc>
            </a:pPr>
            <a:r>
              <a:rPr lang="en-US" sz="1100" b="1">
                <a:solidFill>
                  <a:srgbClr val="FFFF00"/>
                </a:solidFill>
              </a:rPr>
              <a:t>(includes comms planning as a service)</a:t>
            </a:r>
          </a:p>
        </p:txBody>
      </p:sp>
      <p:sp>
        <p:nvSpPr>
          <p:cNvPr id="46131" name="Rectangle 282"/>
          <p:cNvSpPr>
            <a:spLocks noChangeArrowheads="1"/>
          </p:cNvSpPr>
          <p:nvPr/>
        </p:nvSpPr>
        <p:spPr bwMode="auto">
          <a:xfrm>
            <a:off x="795338" y="3351213"/>
            <a:ext cx="1279525" cy="622300"/>
          </a:xfrm>
          <a:prstGeom prst="rect">
            <a:avLst/>
          </a:prstGeom>
          <a:solidFill>
            <a:srgbClr val="CDE6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/>
          <a:lstStyle/>
          <a:p>
            <a:pPr algn="ctr"/>
            <a:endParaRPr lang="en-US"/>
          </a:p>
        </p:txBody>
      </p:sp>
      <p:sp>
        <p:nvSpPr>
          <p:cNvPr id="46132" name="Rectangle 283"/>
          <p:cNvSpPr>
            <a:spLocks noChangeArrowheads="1"/>
          </p:cNvSpPr>
          <p:nvPr/>
        </p:nvSpPr>
        <p:spPr bwMode="auto">
          <a:xfrm>
            <a:off x="795338" y="3351213"/>
            <a:ext cx="1279525" cy="622300"/>
          </a:xfrm>
          <a:prstGeom prst="rect">
            <a:avLst/>
          </a:prstGeom>
          <a:solidFill>
            <a:srgbClr val="CDE6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/>
          <a:lstStyle/>
          <a:p>
            <a:pPr algn="ctr" defTabSz="865188">
              <a:lnSpc>
                <a:spcPct val="90000"/>
              </a:lnSpc>
            </a:pPr>
            <a:r>
              <a:rPr lang="en-US" sz="1200"/>
              <a:t>Sensor Processing</a:t>
            </a:r>
          </a:p>
        </p:txBody>
      </p:sp>
      <p:sp>
        <p:nvSpPr>
          <p:cNvPr id="46133" name="Rectangle 285"/>
          <p:cNvSpPr>
            <a:spLocks noChangeArrowheads="1"/>
          </p:cNvSpPr>
          <p:nvPr/>
        </p:nvSpPr>
        <p:spPr bwMode="auto">
          <a:xfrm>
            <a:off x="2474913" y="5418138"/>
            <a:ext cx="1263650" cy="865187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34" name="Rectangle 286"/>
          <p:cNvSpPr>
            <a:spLocks noChangeArrowheads="1"/>
          </p:cNvSpPr>
          <p:nvPr/>
        </p:nvSpPr>
        <p:spPr bwMode="auto">
          <a:xfrm>
            <a:off x="2474913" y="5418138"/>
            <a:ext cx="1263650" cy="865187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Infrastructure Safeties &amp; Fault Management</a:t>
            </a:r>
          </a:p>
        </p:txBody>
      </p:sp>
      <p:sp>
        <p:nvSpPr>
          <p:cNvPr id="46135" name="Rectangle 288"/>
          <p:cNvSpPr>
            <a:spLocks noChangeArrowheads="1"/>
          </p:cNvSpPr>
          <p:nvPr/>
        </p:nvSpPr>
        <p:spPr bwMode="auto">
          <a:xfrm>
            <a:off x="5480050" y="2695575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36" name="Rectangle 289"/>
          <p:cNvSpPr>
            <a:spLocks noChangeArrowheads="1"/>
          </p:cNvSpPr>
          <p:nvPr/>
        </p:nvSpPr>
        <p:spPr bwMode="auto">
          <a:xfrm>
            <a:off x="5480050" y="2695575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  <a:latin typeface="Arial Narrow" pitchFamily="34" charset="0"/>
              </a:rPr>
              <a:t>Mission Oriented Safeties &amp; Fault Management</a:t>
            </a:r>
          </a:p>
        </p:txBody>
      </p:sp>
      <p:sp>
        <p:nvSpPr>
          <p:cNvPr id="46137" name="Rectangle 291"/>
          <p:cNvSpPr>
            <a:spLocks noChangeArrowheads="1"/>
          </p:cNvSpPr>
          <p:nvPr/>
        </p:nvSpPr>
        <p:spPr bwMode="auto">
          <a:xfrm>
            <a:off x="4125913" y="5302250"/>
            <a:ext cx="1196975" cy="1163638"/>
          </a:xfrm>
          <a:prstGeom prst="rect">
            <a:avLst/>
          </a:prstGeom>
          <a:solidFill>
            <a:srgbClr val="CDE6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46138" name="Rectangle 292"/>
          <p:cNvSpPr>
            <a:spLocks noChangeArrowheads="1"/>
          </p:cNvSpPr>
          <p:nvPr/>
        </p:nvSpPr>
        <p:spPr bwMode="auto">
          <a:xfrm>
            <a:off x="4125913" y="5302250"/>
            <a:ext cx="1196975" cy="1163638"/>
          </a:xfrm>
          <a:prstGeom prst="rect">
            <a:avLst/>
          </a:prstGeom>
          <a:solidFill>
            <a:srgbClr val="CDE6FF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/>
              <a:t>Prognostic Health Assessment (vehicle component oriented)</a:t>
            </a:r>
          </a:p>
        </p:txBody>
      </p:sp>
      <p:sp>
        <p:nvSpPr>
          <p:cNvPr id="46139" name="Rectangle 294"/>
          <p:cNvSpPr>
            <a:spLocks noChangeArrowheads="1"/>
          </p:cNvSpPr>
          <p:nvPr/>
        </p:nvSpPr>
        <p:spPr bwMode="auto">
          <a:xfrm>
            <a:off x="5486400" y="4038600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/>
            <a:endParaRPr lang="en-US"/>
          </a:p>
        </p:txBody>
      </p:sp>
      <p:sp>
        <p:nvSpPr>
          <p:cNvPr id="46140" name="Rectangle 295"/>
          <p:cNvSpPr>
            <a:spLocks noChangeArrowheads="1"/>
          </p:cNvSpPr>
          <p:nvPr/>
        </p:nvSpPr>
        <p:spPr bwMode="auto">
          <a:xfrm>
            <a:off x="5486400" y="4038600"/>
            <a:ext cx="1279525" cy="622300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>
              <a:lnSpc>
                <a:spcPct val="90000"/>
              </a:lnSpc>
            </a:pPr>
            <a:r>
              <a:rPr lang="en-US" sz="1200">
                <a:solidFill>
                  <a:srgbClr val="000066"/>
                </a:solidFill>
              </a:rPr>
              <a:t>UMV Visibility</a:t>
            </a:r>
          </a:p>
        </p:txBody>
      </p:sp>
      <p:sp>
        <p:nvSpPr>
          <p:cNvPr id="46141" name="Rectangle 297"/>
          <p:cNvSpPr>
            <a:spLocks noChangeArrowheads="1"/>
          </p:cNvSpPr>
          <p:nvPr/>
        </p:nvSpPr>
        <p:spPr bwMode="auto">
          <a:xfrm>
            <a:off x="7286625" y="4238625"/>
            <a:ext cx="1279525" cy="436563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/>
            <a:endParaRPr lang="en-US"/>
          </a:p>
        </p:txBody>
      </p:sp>
      <p:sp>
        <p:nvSpPr>
          <p:cNvPr id="46142" name="Rectangle 298"/>
          <p:cNvSpPr>
            <a:spLocks noChangeArrowheads="1"/>
          </p:cNvSpPr>
          <p:nvPr/>
        </p:nvSpPr>
        <p:spPr bwMode="auto">
          <a:xfrm>
            <a:off x="7286625" y="4238625"/>
            <a:ext cx="1279525" cy="436563"/>
          </a:xfrm>
          <a:prstGeom prst="rect">
            <a:avLst/>
          </a:prstGeom>
          <a:solidFill>
            <a:schemeClr val="bg1"/>
          </a:solidFill>
          <a:ln w="6350" cap="rnd" algn="ctr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 anchor="ctr" anchorCtr="1"/>
          <a:lstStyle/>
          <a:p>
            <a:pPr algn="ctr" defTabSz="865188"/>
            <a:r>
              <a:rPr lang="en-US" sz="1200">
                <a:solidFill>
                  <a:srgbClr val="000066"/>
                </a:solidFill>
              </a:rPr>
              <a:t>Quick React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1" descr="Newspri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7106" name="Group 14"/>
          <p:cNvGrpSpPr>
            <a:grpSpLocks/>
          </p:cNvGrpSpPr>
          <p:nvPr/>
        </p:nvGrpSpPr>
        <p:grpSpPr bwMode="auto">
          <a:xfrm>
            <a:off x="238125" y="809625"/>
            <a:ext cx="3619500" cy="3600450"/>
            <a:chOff x="114299" y="228601"/>
            <a:chExt cx="3619501" cy="3600449"/>
          </a:xfrm>
        </p:grpSpPr>
        <p:grpSp>
          <p:nvGrpSpPr>
            <p:cNvPr id="47130" name="Group 9"/>
            <p:cNvGrpSpPr>
              <a:grpSpLocks/>
            </p:cNvGrpSpPr>
            <p:nvPr/>
          </p:nvGrpSpPr>
          <p:grpSpPr bwMode="auto">
            <a:xfrm>
              <a:off x="114299" y="228601"/>
              <a:ext cx="3619501" cy="3600449"/>
              <a:chOff x="114299" y="228601"/>
              <a:chExt cx="3619501" cy="3600449"/>
            </a:xfrm>
          </p:grpSpPr>
          <p:sp>
            <p:nvSpPr>
              <p:cNvPr id="4" name="Flowchart: Document 3"/>
              <p:cNvSpPr/>
              <p:nvPr/>
            </p:nvSpPr>
            <p:spPr bwMode="auto">
              <a:xfrm>
                <a:off x="114299" y="228601"/>
                <a:ext cx="3619501" cy="3600449"/>
              </a:xfrm>
              <a:prstGeom prst="flowChartDocumen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ysDash"/>
                <a:round/>
                <a:headEnd type="none" w="med" len="med"/>
                <a:tailEnd type="none" w="med" len="med"/>
              </a:ln>
              <a:effectLst>
                <a:softEdge rad="127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47135" name="Picture 2" descr="F2541 fixed finally-Apr08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0976" y="247650"/>
                <a:ext cx="3448049" cy="2809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131" name="TextBox 11"/>
            <p:cNvSpPr txBox="1">
              <a:spLocks noChangeArrowheads="1"/>
            </p:cNvSpPr>
            <p:nvPr/>
          </p:nvSpPr>
          <p:spPr bwMode="auto">
            <a:xfrm>
              <a:off x="364328" y="3114675"/>
              <a:ext cx="1654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Autonomy &amp; Control Standard</a:t>
              </a:r>
            </a:p>
          </p:txBody>
        </p:sp>
      </p:grpSp>
      <p:grpSp>
        <p:nvGrpSpPr>
          <p:cNvPr id="47107" name="Group 15"/>
          <p:cNvGrpSpPr>
            <a:grpSpLocks/>
          </p:cNvGrpSpPr>
          <p:nvPr/>
        </p:nvGrpSpPr>
        <p:grpSpPr bwMode="auto">
          <a:xfrm>
            <a:off x="2686050" y="3951288"/>
            <a:ext cx="3108325" cy="2925762"/>
            <a:chOff x="2752724" y="3438526"/>
            <a:chExt cx="3108960" cy="2926080"/>
          </a:xfrm>
        </p:grpSpPr>
        <p:sp>
          <p:nvSpPr>
            <p:cNvPr id="9" name="Flowchart: Document 8"/>
            <p:cNvSpPr/>
            <p:nvPr/>
          </p:nvSpPr>
          <p:spPr bwMode="auto">
            <a:xfrm>
              <a:off x="2752724" y="3438526"/>
              <a:ext cx="3108960" cy="2926080"/>
            </a:xfrm>
            <a:prstGeom prst="flowChartDocumen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7128" name="Picture 6" descr="LOA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9875" y="3496314"/>
              <a:ext cx="2971800" cy="2164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9" name="TextBox 12"/>
            <p:cNvSpPr txBox="1">
              <a:spLocks noChangeArrowheads="1"/>
            </p:cNvSpPr>
            <p:nvPr/>
          </p:nvSpPr>
          <p:spPr bwMode="auto">
            <a:xfrm>
              <a:off x="2802728" y="5686425"/>
              <a:ext cx="1654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UMV Levels of Autonomy*</a:t>
              </a:r>
            </a:p>
          </p:txBody>
        </p:sp>
      </p:grpSp>
      <p:grpSp>
        <p:nvGrpSpPr>
          <p:cNvPr id="47108" name="Group 28"/>
          <p:cNvGrpSpPr>
            <a:grpSpLocks/>
          </p:cNvGrpSpPr>
          <p:nvPr/>
        </p:nvGrpSpPr>
        <p:grpSpPr bwMode="auto">
          <a:xfrm>
            <a:off x="5745163" y="1190625"/>
            <a:ext cx="3200400" cy="2651125"/>
            <a:chOff x="5745479" y="1038226"/>
            <a:chExt cx="3200400" cy="2651760"/>
          </a:xfrm>
        </p:grpSpPr>
        <p:sp>
          <p:nvSpPr>
            <p:cNvPr id="11" name="Flowchart: Document 10"/>
            <p:cNvSpPr/>
            <p:nvPr/>
          </p:nvSpPr>
          <p:spPr bwMode="auto">
            <a:xfrm>
              <a:off x="5745479" y="1038226"/>
              <a:ext cx="3200400" cy="2651760"/>
            </a:xfrm>
            <a:prstGeom prst="flowChartDocumen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23" name="TextBox 13"/>
            <p:cNvSpPr txBox="1">
              <a:spLocks noChangeArrowheads="1"/>
            </p:cNvSpPr>
            <p:nvPr/>
          </p:nvSpPr>
          <p:spPr bwMode="auto">
            <a:xfrm>
              <a:off x="5805007" y="3143250"/>
              <a:ext cx="16549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UMV Terminology*</a:t>
              </a:r>
            </a:p>
          </p:txBody>
        </p:sp>
        <p:pic>
          <p:nvPicPr>
            <p:cNvPr id="47124" name="Picture 5" descr="F2541 term tabl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29300" y="1066799"/>
              <a:ext cx="3028924" cy="20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09" name="Rectangle 18"/>
          <p:cNvSpPr>
            <a:spLocks noChangeArrowheads="1"/>
          </p:cNvSpPr>
          <p:nvPr/>
        </p:nvSpPr>
        <p:spPr bwMode="auto">
          <a:xfrm>
            <a:off x="1000125" y="82550"/>
            <a:ext cx="7486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Autonomy &amp; Control UMV Standard</a:t>
            </a:r>
          </a:p>
          <a:p>
            <a:pPr algn="ctr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(selected content)</a:t>
            </a:r>
          </a:p>
        </p:txBody>
      </p:sp>
      <p:grpSp>
        <p:nvGrpSpPr>
          <p:cNvPr id="47110" name="Group 27"/>
          <p:cNvGrpSpPr>
            <a:grpSpLocks/>
          </p:cNvGrpSpPr>
          <p:nvPr/>
        </p:nvGrpSpPr>
        <p:grpSpPr bwMode="auto">
          <a:xfrm>
            <a:off x="5821363" y="3951288"/>
            <a:ext cx="3200400" cy="2743200"/>
            <a:chOff x="5743574" y="3827145"/>
            <a:chExt cx="3200400" cy="2743200"/>
          </a:xfrm>
        </p:grpSpPr>
        <p:sp>
          <p:nvSpPr>
            <p:cNvPr id="21" name="Flowchart: Document 20"/>
            <p:cNvSpPr/>
            <p:nvPr/>
          </p:nvSpPr>
          <p:spPr bwMode="auto">
            <a:xfrm>
              <a:off x="5743574" y="3827145"/>
              <a:ext cx="3200400" cy="2743200"/>
            </a:xfrm>
            <a:prstGeom prst="flowChartDocumen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>
              <a:softEdge rad="127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18" name="TextBox 22"/>
            <p:cNvSpPr txBox="1">
              <a:spLocks noChangeArrowheads="1"/>
            </p:cNvSpPr>
            <p:nvPr/>
          </p:nvSpPr>
          <p:spPr bwMode="auto">
            <a:xfrm>
              <a:off x="5784053" y="5960744"/>
              <a:ext cx="1654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Guidance &amp; Control Interface (in draft)</a:t>
              </a:r>
            </a:p>
          </p:txBody>
        </p:sp>
        <p:pic>
          <p:nvPicPr>
            <p:cNvPr id="47119" name="Picture 23" descr="G&amp;CInterfaceSpec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53100" y="3886200"/>
              <a:ext cx="3143250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1" name="TextBox 25"/>
          <p:cNvSpPr txBox="1">
            <a:spLocks noChangeArrowheads="1"/>
          </p:cNvSpPr>
          <p:nvPr/>
        </p:nvSpPr>
        <p:spPr bwMode="auto">
          <a:xfrm>
            <a:off x="6778625" y="6650038"/>
            <a:ext cx="2435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b="1"/>
              <a:t>*based off of NIST, but adapted for UMVs</a:t>
            </a:r>
          </a:p>
        </p:txBody>
      </p:sp>
      <p:cxnSp>
        <p:nvCxnSpPr>
          <p:cNvPr id="47112" name="Straight Arrow Connector 30"/>
          <p:cNvCxnSpPr>
            <a:cxnSpLocks noChangeShapeType="1"/>
          </p:cNvCxnSpPr>
          <p:nvPr/>
        </p:nvCxnSpPr>
        <p:spPr bwMode="auto">
          <a:xfrm>
            <a:off x="4019550" y="3009900"/>
            <a:ext cx="1905000" cy="904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7113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3714750" y="3314700"/>
            <a:ext cx="857250" cy="247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7114" name="Straight Arrow Connector 39"/>
          <p:cNvCxnSpPr>
            <a:cxnSpLocks noChangeShapeType="1"/>
          </p:cNvCxnSpPr>
          <p:nvPr/>
        </p:nvCxnSpPr>
        <p:spPr bwMode="auto">
          <a:xfrm>
            <a:off x="4029075" y="3000375"/>
            <a:ext cx="16478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87438"/>
            <a:ext cx="8999538" cy="5103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</a:rPr>
              <a:t>Autonomy and Control Standard has Been Published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600" b="1" i="1" kern="0" dirty="0">
                <a:solidFill>
                  <a:srgbClr val="000099"/>
                </a:solidFill>
                <a:latin typeface="+mn-lt"/>
                <a:cs typeface="+mn-cs"/>
              </a:rPr>
              <a:t>F2541:</a:t>
            </a:r>
            <a:r>
              <a:rPr lang="en-US" sz="1600" b="1" kern="0" dirty="0">
                <a:solidFill>
                  <a:srgbClr val="000099"/>
                </a:solidFill>
                <a:latin typeface="+mn-lt"/>
                <a:cs typeface="+mn-cs"/>
              </a:rPr>
              <a:t>  Standard Guide for Autonomy and Control for Unmanned Undersea Vehicles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</a:rPr>
              <a:t>Periodic Sub-Committee Meetings Held (need to re-engage)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600" b="1" kern="0" dirty="0">
                <a:solidFill>
                  <a:srgbClr val="000099"/>
                </a:solidFill>
                <a:latin typeface="+mn-lt"/>
                <a:cs typeface="+mn-cs"/>
              </a:rPr>
              <a:t>Address Comments on Existing Standard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1600" b="1" kern="0" dirty="0">
                <a:solidFill>
                  <a:srgbClr val="000099"/>
                </a:solidFill>
                <a:latin typeface="+mn-lt"/>
                <a:cs typeface="+mn-cs"/>
              </a:rPr>
              <a:t>Assign Actions to Further Develop Sections of the Standard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</a:rPr>
              <a:t>Refine, Update, and Evolve the Standard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tabLst>
                <a:tab pos="1371600" algn="l"/>
              </a:tabLst>
              <a:defRPr/>
            </a:pPr>
            <a:r>
              <a:rPr lang="en-US" b="1" i="1" kern="0" dirty="0">
                <a:latin typeface="+mn-lt"/>
                <a:cs typeface="+mn-cs"/>
              </a:rPr>
              <a:t>		All Volunteers Willing to Work on Content Are Welcome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</a:rPr>
              <a:t>		Contact 	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</a:rPr>
              <a:t>		 		Lora Weiss	</a:t>
            </a: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  <a:hlinkClick r:id="rId2"/>
              </a:rPr>
              <a:t>Lora.Weiss@gtri.gatech.edu</a:t>
            </a: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</a:rPr>
              <a:t>		or 		Lou Larkin 	</a:t>
            </a:r>
            <a:r>
              <a:rPr lang="en-US" b="1" kern="0" dirty="0">
                <a:solidFill>
                  <a:srgbClr val="000099"/>
                </a:solidFill>
                <a:latin typeface="+mn-lt"/>
                <a:cs typeface="+mn-cs"/>
                <a:hlinkClick r:id="rId3"/>
              </a:rPr>
              <a:t>louis.j.larkin@lmco.com</a:t>
            </a: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b="1" kern="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00125" y="82550"/>
            <a:ext cx="7486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Calibri" pitchFamily="34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_ST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4055BE"/>
      </a:hlink>
      <a:folHlink>
        <a:srgbClr val="CECECE"/>
      </a:folHlink>
    </a:clrScheme>
    <a:fontScheme name="TE_S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_S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_S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_S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_S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_S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_S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_S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TRI_B_OldGold">
  <a:themeElements>
    <a:clrScheme name="GTRI_B_OldGold 13">
      <a:dk1>
        <a:srgbClr val="E0AD12"/>
      </a:dk1>
      <a:lt1>
        <a:srgbClr val="FFFFFF"/>
      </a:lt1>
      <a:dk2>
        <a:srgbClr val="002B45"/>
      </a:dk2>
      <a:lt2>
        <a:srgbClr val="FFFFFF"/>
      </a:lt2>
      <a:accent1>
        <a:srgbClr val="8C6B47"/>
      </a:accent1>
      <a:accent2>
        <a:srgbClr val="E0AD12"/>
      </a:accent2>
      <a:accent3>
        <a:srgbClr val="AAACB0"/>
      </a:accent3>
      <a:accent4>
        <a:srgbClr val="DADADA"/>
      </a:accent4>
      <a:accent5>
        <a:srgbClr val="C5BAB1"/>
      </a:accent5>
      <a:accent6>
        <a:srgbClr val="CB9C0F"/>
      </a:accent6>
      <a:hlink>
        <a:srgbClr val="00568A"/>
      </a:hlink>
      <a:folHlink>
        <a:srgbClr val="8C6B47"/>
      </a:folHlink>
    </a:clrScheme>
    <a:fontScheme name="GTRI_B_Old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RI_B_Old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8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E5A710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9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E0AD12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CB9C0F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10">
        <a:dk1>
          <a:srgbClr val="002B45"/>
        </a:dk1>
        <a:lt1>
          <a:srgbClr val="FFFFFF"/>
        </a:lt1>
        <a:dk2>
          <a:srgbClr val="002B45"/>
        </a:dk2>
        <a:lt2>
          <a:srgbClr val="002B4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3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11">
        <a:dk1>
          <a:srgbClr val="FDB913"/>
        </a:dk1>
        <a:lt1>
          <a:srgbClr val="FFFFFF"/>
        </a:lt1>
        <a:dk2>
          <a:srgbClr val="002B45"/>
        </a:dk2>
        <a:lt2>
          <a:srgbClr val="FFFFFF"/>
        </a:lt2>
        <a:accent1>
          <a:srgbClr val="B79650"/>
        </a:accent1>
        <a:accent2>
          <a:srgbClr val="FDB913"/>
        </a:accent2>
        <a:accent3>
          <a:srgbClr val="AAACB0"/>
        </a:accent3>
        <a:accent4>
          <a:srgbClr val="DADAD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12">
        <a:dk1>
          <a:srgbClr val="E0AD12"/>
        </a:dk1>
        <a:lt1>
          <a:srgbClr val="FFFFFF"/>
        </a:lt1>
        <a:dk2>
          <a:srgbClr val="002B45"/>
        </a:dk2>
        <a:lt2>
          <a:srgbClr val="FFFFFF"/>
        </a:lt2>
        <a:accent1>
          <a:srgbClr val="B79650"/>
        </a:accent1>
        <a:accent2>
          <a:srgbClr val="E0AD12"/>
        </a:accent2>
        <a:accent3>
          <a:srgbClr val="AAACB0"/>
        </a:accent3>
        <a:accent4>
          <a:srgbClr val="DADADA"/>
        </a:accent4>
        <a:accent5>
          <a:srgbClr val="D8C9B3"/>
        </a:accent5>
        <a:accent6>
          <a:srgbClr val="CB9C0F"/>
        </a:accent6>
        <a:hlink>
          <a:srgbClr val="00568A"/>
        </a:hlink>
        <a:folHlink>
          <a:srgbClr val="B796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13">
        <a:dk1>
          <a:srgbClr val="E0AD12"/>
        </a:dk1>
        <a:lt1>
          <a:srgbClr val="FFFFFF"/>
        </a:lt1>
        <a:dk2>
          <a:srgbClr val="002B45"/>
        </a:dk2>
        <a:lt2>
          <a:srgbClr val="FFFFFF"/>
        </a:lt2>
        <a:accent1>
          <a:srgbClr val="8C6B47"/>
        </a:accent1>
        <a:accent2>
          <a:srgbClr val="E0AD12"/>
        </a:accent2>
        <a:accent3>
          <a:srgbClr val="AAACB0"/>
        </a:accent3>
        <a:accent4>
          <a:srgbClr val="DADADA"/>
        </a:accent4>
        <a:accent5>
          <a:srgbClr val="C5BAB1"/>
        </a:accent5>
        <a:accent6>
          <a:srgbClr val="CB9C0F"/>
        </a:accent6>
        <a:hlink>
          <a:srgbClr val="00568A"/>
        </a:hlink>
        <a:folHlink>
          <a:srgbClr val="8C6B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TRI_B_OldGold">
  <a:themeElements>
    <a:clrScheme name="GTRI_B_OldGold 13">
      <a:dk1>
        <a:srgbClr val="E0AD12"/>
      </a:dk1>
      <a:lt1>
        <a:srgbClr val="FFFFFF"/>
      </a:lt1>
      <a:dk2>
        <a:srgbClr val="002B45"/>
      </a:dk2>
      <a:lt2>
        <a:srgbClr val="FFFFFF"/>
      </a:lt2>
      <a:accent1>
        <a:srgbClr val="8C6B47"/>
      </a:accent1>
      <a:accent2>
        <a:srgbClr val="E0AD12"/>
      </a:accent2>
      <a:accent3>
        <a:srgbClr val="AAACB0"/>
      </a:accent3>
      <a:accent4>
        <a:srgbClr val="DADADA"/>
      </a:accent4>
      <a:accent5>
        <a:srgbClr val="C5BAB1"/>
      </a:accent5>
      <a:accent6>
        <a:srgbClr val="CB9C0F"/>
      </a:accent6>
      <a:hlink>
        <a:srgbClr val="00568A"/>
      </a:hlink>
      <a:folHlink>
        <a:srgbClr val="8C6B47"/>
      </a:folHlink>
    </a:clrScheme>
    <a:fontScheme name="GTRI_B_Old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GTRI_B_Old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8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E5A710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9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E0AD12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CB9C0F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10">
        <a:dk1>
          <a:srgbClr val="002B45"/>
        </a:dk1>
        <a:lt1>
          <a:srgbClr val="FFFFFF"/>
        </a:lt1>
        <a:dk2>
          <a:srgbClr val="002B45"/>
        </a:dk2>
        <a:lt2>
          <a:srgbClr val="002B4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3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11">
        <a:dk1>
          <a:srgbClr val="FDB913"/>
        </a:dk1>
        <a:lt1>
          <a:srgbClr val="FFFFFF"/>
        </a:lt1>
        <a:dk2>
          <a:srgbClr val="002B45"/>
        </a:dk2>
        <a:lt2>
          <a:srgbClr val="FFFFFF"/>
        </a:lt2>
        <a:accent1>
          <a:srgbClr val="B79650"/>
        </a:accent1>
        <a:accent2>
          <a:srgbClr val="FDB913"/>
        </a:accent2>
        <a:accent3>
          <a:srgbClr val="AAACB0"/>
        </a:accent3>
        <a:accent4>
          <a:srgbClr val="DADAD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12">
        <a:dk1>
          <a:srgbClr val="E0AD12"/>
        </a:dk1>
        <a:lt1>
          <a:srgbClr val="FFFFFF"/>
        </a:lt1>
        <a:dk2>
          <a:srgbClr val="002B45"/>
        </a:dk2>
        <a:lt2>
          <a:srgbClr val="FFFFFF"/>
        </a:lt2>
        <a:accent1>
          <a:srgbClr val="B79650"/>
        </a:accent1>
        <a:accent2>
          <a:srgbClr val="E0AD12"/>
        </a:accent2>
        <a:accent3>
          <a:srgbClr val="AAACB0"/>
        </a:accent3>
        <a:accent4>
          <a:srgbClr val="DADADA"/>
        </a:accent4>
        <a:accent5>
          <a:srgbClr val="D8C9B3"/>
        </a:accent5>
        <a:accent6>
          <a:srgbClr val="CB9C0F"/>
        </a:accent6>
        <a:hlink>
          <a:srgbClr val="00568A"/>
        </a:hlink>
        <a:folHlink>
          <a:srgbClr val="B796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13">
        <a:dk1>
          <a:srgbClr val="E0AD12"/>
        </a:dk1>
        <a:lt1>
          <a:srgbClr val="FFFFFF"/>
        </a:lt1>
        <a:dk2>
          <a:srgbClr val="002B45"/>
        </a:dk2>
        <a:lt2>
          <a:srgbClr val="FFFFFF"/>
        </a:lt2>
        <a:accent1>
          <a:srgbClr val="8C6B47"/>
        </a:accent1>
        <a:accent2>
          <a:srgbClr val="E0AD12"/>
        </a:accent2>
        <a:accent3>
          <a:srgbClr val="AAACB0"/>
        </a:accent3>
        <a:accent4>
          <a:srgbClr val="DADADA"/>
        </a:accent4>
        <a:accent5>
          <a:srgbClr val="C5BAB1"/>
        </a:accent5>
        <a:accent6>
          <a:srgbClr val="CB9C0F"/>
        </a:accent6>
        <a:hlink>
          <a:srgbClr val="00568A"/>
        </a:hlink>
        <a:folHlink>
          <a:srgbClr val="8C6B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TRI_B_OldGold">
  <a:themeElements>
    <a:clrScheme name="GTRI_B_OldGold 13">
      <a:dk1>
        <a:srgbClr val="E0AD12"/>
      </a:dk1>
      <a:lt1>
        <a:srgbClr val="FFFFFF"/>
      </a:lt1>
      <a:dk2>
        <a:srgbClr val="002B45"/>
      </a:dk2>
      <a:lt2>
        <a:srgbClr val="FFFFFF"/>
      </a:lt2>
      <a:accent1>
        <a:srgbClr val="8C6B47"/>
      </a:accent1>
      <a:accent2>
        <a:srgbClr val="E0AD12"/>
      </a:accent2>
      <a:accent3>
        <a:srgbClr val="AAACB0"/>
      </a:accent3>
      <a:accent4>
        <a:srgbClr val="DADADA"/>
      </a:accent4>
      <a:accent5>
        <a:srgbClr val="C5BAB1"/>
      </a:accent5>
      <a:accent6>
        <a:srgbClr val="CB9C0F"/>
      </a:accent6>
      <a:hlink>
        <a:srgbClr val="00568A"/>
      </a:hlink>
      <a:folHlink>
        <a:srgbClr val="8C6B47"/>
      </a:folHlink>
    </a:clrScheme>
    <a:fontScheme name="GTRI_B_Old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GTRI_B_Old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8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E5A710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9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E0AD12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CB9C0F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10">
        <a:dk1>
          <a:srgbClr val="002B45"/>
        </a:dk1>
        <a:lt1>
          <a:srgbClr val="FFFFFF"/>
        </a:lt1>
        <a:dk2>
          <a:srgbClr val="002B45"/>
        </a:dk2>
        <a:lt2>
          <a:srgbClr val="002B4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3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RI_B_OldGold 11">
        <a:dk1>
          <a:srgbClr val="FDB913"/>
        </a:dk1>
        <a:lt1>
          <a:srgbClr val="FFFFFF"/>
        </a:lt1>
        <a:dk2>
          <a:srgbClr val="002B45"/>
        </a:dk2>
        <a:lt2>
          <a:srgbClr val="FFFFFF"/>
        </a:lt2>
        <a:accent1>
          <a:srgbClr val="B79650"/>
        </a:accent1>
        <a:accent2>
          <a:srgbClr val="FDB913"/>
        </a:accent2>
        <a:accent3>
          <a:srgbClr val="AAACB0"/>
        </a:accent3>
        <a:accent4>
          <a:srgbClr val="DADAD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12">
        <a:dk1>
          <a:srgbClr val="E0AD12"/>
        </a:dk1>
        <a:lt1>
          <a:srgbClr val="FFFFFF"/>
        </a:lt1>
        <a:dk2>
          <a:srgbClr val="002B45"/>
        </a:dk2>
        <a:lt2>
          <a:srgbClr val="FFFFFF"/>
        </a:lt2>
        <a:accent1>
          <a:srgbClr val="B79650"/>
        </a:accent1>
        <a:accent2>
          <a:srgbClr val="E0AD12"/>
        </a:accent2>
        <a:accent3>
          <a:srgbClr val="AAACB0"/>
        </a:accent3>
        <a:accent4>
          <a:srgbClr val="DADADA"/>
        </a:accent4>
        <a:accent5>
          <a:srgbClr val="D8C9B3"/>
        </a:accent5>
        <a:accent6>
          <a:srgbClr val="CB9C0F"/>
        </a:accent6>
        <a:hlink>
          <a:srgbClr val="00568A"/>
        </a:hlink>
        <a:folHlink>
          <a:srgbClr val="B796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RI_B_OldGold 13">
        <a:dk1>
          <a:srgbClr val="E0AD12"/>
        </a:dk1>
        <a:lt1>
          <a:srgbClr val="FFFFFF"/>
        </a:lt1>
        <a:dk2>
          <a:srgbClr val="002B45"/>
        </a:dk2>
        <a:lt2>
          <a:srgbClr val="FFFFFF"/>
        </a:lt2>
        <a:accent1>
          <a:srgbClr val="8C6B47"/>
        </a:accent1>
        <a:accent2>
          <a:srgbClr val="E0AD12"/>
        </a:accent2>
        <a:accent3>
          <a:srgbClr val="AAACB0"/>
        </a:accent3>
        <a:accent4>
          <a:srgbClr val="DADADA"/>
        </a:accent4>
        <a:accent5>
          <a:srgbClr val="C5BAB1"/>
        </a:accent5>
        <a:accent6>
          <a:srgbClr val="CB9C0F"/>
        </a:accent6>
        <a:hlink>
          <a:srgbClr val="00568A"/>
        </a:hlink>
        <a:folHlink>
          <a:srgbClr val="8C6B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541</Words>
  <Application>Microsoft Office PowerPoint</Application>
  <PresentationFormat>On-screen Show (4:3)</PresentationFormat>
  <Paragraphs>142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Arial</vt:lpstr>
      <vt:lpstr>PMingLiU</vt:lpstr>
      <vt:lpstr>Symbol</vt:lpstr>
      <vt:lpstr>Calibri</vt:lpstr>
      <vt:lpstr>Arial Narrow</vt:lpstr>
      <vt:lpstr>Times New Roman</vt:lpstr>
      <vt:lpstr>TE_ST Template</vt:lpstr>
      <vt:lpstr>Custom Design</vt:lpstr>
      <vt:lpstr>GTRI_B_OldGold</vt:lpstr>
      <vt:lpstr>1_GTRI_B_OldGold</vt:lpstr>
      <vt:lpstr>2_GTRI_B_OldGold</vt:lpstr>
      <vt:lpstr>GTRI_B_OldGold</vt:lpstr>
      <vt:lpstr>GTRI_B_OldGold</vt:lpstr>
      <vt:lpstr>GTRI_B_OldGold</vt:lpstr>
      <vt:lpstr>GTRI_B_OldGold</vt:lpstr>
      <vt:lpstr>GTRI_B_OldGold</vt:lpstr>
      <vt:lpstr>GTRI_B_OldGold</vt:lpstr>
      <vt:lpstr>ASTM  UMV Autonomy and Control  Sub-Committee F41.01 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lweiss</dc:creator>
  <cp:lastModifiedBy>awiand</cp:lastModifiedBy>
  <cp:revision>227</cp:revision>
  <dcterms:created xsi:type="dcterms:W3CDTF">2008-04-16T13:50:36Z</dcterms:created>
  <dcterms:modified xsi:type="dcterms:W3CDTF">2011-08-29T17:51:05Z</dcterms:modified>
</cp:coreProperties>
</file>