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18"/>
  </p:notesMasterIdLst>
  <p:handoutMasterIdLst>
    <p:handoutMasterId r:id="rId19"/>
  </p:handoutMasterIdLst>
  <p:sldIdLst>
    <p:sldId id="277" r:id="rId2"/>
    <p:sldId id="278" r:id="rId3"/>
    <p:sldId id="279" r:id="rId4"/>
    <p:sldId id="281" r:id="rId5"/>
    <p:sldId id="285" r:id="rId6"/>
    <p:sldId id="280" r:id="rId7"/>
    <p:sldId id="290" r:id="rId8"/>
    <p:sldId id="289" r:id="rId9"/>
    <p:sldId id="288" r:id="rId10"/>
    <p:sldId id="282" r:id="rId11"/>
    <p:sldId id="286" r:id="rId12"/>
    <p:sldId id="287" r:id="rId13"/>
    <p:sldId id="283" r:id="rId14"/>
    <p:sldId id="284" r:id="rId15"/>
    <p:sldId id="275" r:id="rId16"/>
    <p:sldId id="291" r:id="rId17"/>
  </p:sldIdLst>
  <p:sldSz cx="10058400" cy="7772400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5pPr>
    <a:lvl6pPr marL="2286000" algn="l" defTabSz="914400" rtl="0" eaLnBrk="1" latinLnBrk="0" hangingPunct="1"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6pPr>
    <a:lvl7pPr marL="2743200" algn="l" defTabSz="914400" rtl="0" eaLnBrk="1" latinLnBrk="0" hangingPunct="1"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7pPr>
    <a:lvl8pPr marL="3200400" algn="l" defTabSz="914400" rtl="0" eaLnBrk="1" latinLnBrk="0" hangingPunct="1"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8pPr>
    <a:lvl9pPr marL="3657600" algn="l" defTabSz="914400" rtl="0" eaLnBrk="1" latinLnBrk="0" hangingPunct="1">
      <a:defRPr sz="900" kern="1200">
        <a:solidFill>
          <a:srgbClr val="666666"/>
        </a:solidFill>
        <a:latin typeface="55 Helvetica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1">
          <p15:clr>
            <a:srgbClr val="A4A3A4"/>
          </p15:clr>
        </p15:guide>
        <p15:guide id="2" pos="3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8B9DA"/>
    <a:srgbClr val="87B2ED"/>
    <a:srgbClr val="677085"/>
    <a:srgbClr val="B7FF27"/>
    <a:srgbClr val="000000"/>
    <a:srgbClr val="A1EB6B"/>
    <a:srgbClr val="70EE77"/>
    <a:srgbClr val="939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5" autoAdjust="0"/>
    <p:restoredTop sz="96216" autoAdjust="0"/>
  </p:normalViewPr>
  <p:slideViewPr>
    <p:cSldViewPr snapToGrid="0">
      <p:cViewPr varScale="1">
        <p:scale>
          <a:sx n="64" d="100"/>
          <a:sy n="64" d="100"/>
        </p:scale>
        <p:origin x="1656" y="54"/>
      </p:cViewPr>
      <p:guideLst>
        <p:guide orient="horz" pos="451"/>
        <p:guide pos="3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EED9151-15B2-46B0-B8EE-DBE30E60E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50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08025"/>
            <a:ext cx="45847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25A8B6-9D91-41FA-87BD-1C8B2CD8E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190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55 Helvetica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55 Helvetica Roman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55 Helvetica Roman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55 Helvetica Roman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55 Helvetica Roman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52C4C769-01F9-47D0-A8C0-8DD1DA579D03}" type="slidenum">
              <a:rPr lang="en-US" altLang="en-US" sz="1200" smtClean="0">
                <a:solidFill>
                  <a:schemeClr val="tx1"/>
                </a:solidFill>
              </a:rPr>
              <a:pPr/>
              <a:t>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868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57396404-6CDD-4DFB-9DB7-713F3A2D4313}" type="slidenum">
              <a:rPr lang="en-US" altLang="en-US" sz="1200" smtClean="0">
                <a:solidFill>
                  <a:schemeClr val="tx1"/>
                </a:solidFill>
              </a:rPr>
              <a:pPr/>
              <a:t>10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94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C5531B24-83D2-4186-B52B-86B3EE17CA1B}" type="slidenum">
              <a:rPr lang="en-US" altLang="en-US" sz="1200" smtClean="0">
                <a:solidFill>
                  <a:schemeClr val="tx1"/>
                </a:solidFill>
              </a:rPr>
              <a:pPr/>
              <a:t>11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925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1B78CCDF-D7E9-495C-9389-A42C9D27D609}" type="slidenum">
              <a:rPr lang="en-US" altLang="en-US" sz="1200" smtClean="0">
                <a:solidFill>
                  <a:schemeClr val="tx1"/>
                </a:solidFill>
              </a:rPr>
              <a:pPr/>
              <a:t>12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49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82E66DB5-AED0-4EA5-89EF-6C4541C83A5A}" type="slidenum">
              <a:rPr lang="en-US" altLang="en-US" sz="1200" smtClean="0">
                <a:solidFill>
                  <a:schemeClr val="tx1"/>
                </a:solidFill>
              </a:rPr>
              <a:pPr/>
              <a:t>13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005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1B762B37-474F-4B03-AD66-4AB9B1CDE9EE}" type="slidenum">
              <a:rPr lang="en-US" altLang="en-US" sz="1200" smtClean="0">
                <a:solidFill>
                  <a:schemeClr val="tx1"/>
                </a:solidFill>
              </a:rPr>
              <a:pPr/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741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D8BCE654-2A2C-4554-AAA4-98DF7B6D4F46}" type="slidenum">
              <a:rPr lang="en-US" altLang="en-US" sz="1200" smtClean="0">
                <a:solidFill>
                  <a:schemeClr val="tx1"/>
                </a:solidFill>
              </a:rPr>
              <a:pPr/>
              <a:t>15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NASA Presentation Sign-Off Page</a:t>
            </a:r>
          </a:p>
        </p:txBody>
      </p:sp>
    </p:spTree>
    <p:extLst>
      <p:ext uri="{BB962C8B-B14F-4D97-AF65-F5344CB8AC3E}">
        <p14:creationId xmlns:p14="http://schemas.microsoft.com/office/powerpoint/2010/main" val="2783729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1B762B37-474F-4B03-AD66-4AB9B1CDE9EE}" type="slidenum">
              <a:rPr lang="en-US" altLang="en-US" sz="1200" smtClean="0">
                <a:solidFill>
                  <a:schemeClr val="tx1"/>
                </a:solidFill>
              </a:rPr>
              <a:pPr/>
              <a:t>16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2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1D3E81D5-9C16-46DF-83DA-97446AB8DDFF}" type="slidenum">
              <a:rPr lang="en-US" altLang="en-US" sz="1200" smtClean="0">
                <a:solidFill>
                  <a:schemeClr val="tx1"/>
                </a:solidFill>
              </a:rPr>
              <a:pPr/>
              <a:t>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56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30E670CF-5CCE-471A-870C-2A4B7A8C902E}" type="slidenum">
              <a:rPr lang="en-US" altLang="en-US" sz="1200" smtClean="0">
                <a:solidFill>
                  <a:schemeClr val="tx1"/>
                </a:solidFill>
              </a:rPr>
              <a:pPr/>
              <a:t>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52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4F01B3B9-C5EA-45C4-B52E-BCB4170A5FD1}" type="slidenum">
              <a:rPr lang="en-US" altLang="en-US" sz="1200" smtClean="0">
                <a:solidFill>
                  <a:schemeClr val="tx1"/>
                </a:solidFill>
              </a:rPr>
              <a:pPr/>
              <a:t>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53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28F5BC37-44C2-4444-80BE-B15E581F32EF}" type="slidenum">
              <a:rPr lang="en-US" altLang="en-US" sz="1200" smtClean="0">
                <a:solidFill>
                  <a:schemeClr val="tx1"/>
                </a:solidFill>
              </a:rPr>
              <a:pPr/>
              <a:t>5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37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0612C98E-7D74-40AF-982B-87613C19573F}" type="slidenum">
              <a:rPr lang="en-US" altLang="en-US" sz="1200" smtClean="0">
                <a:solidFill>
                  <a:schemeClr val="tx1"/>
                </a:solidFill>
              </a:rPr>
              <a:pPr/>
              <a:t>6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09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33E1C070-FCF1-463F-AB58-33957A10841E}" type="slidenum">
              <a:rPr lang="en-US" altLang="en-US" sz="1200" smtClean="0">
                <a:solidFill>
                  <a:schemeClr val="tx1"/>
                </a:solidFill>
              </a:rPr>
              <a:pPr/>
              <a:t>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951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0D7C4144-6470-4838-B593-E444818B31B4}" type="slidenum">
              <a:rPr lang="en-US" altLang="en-US" sz="1200" smtClean="0">
                <a:solidFill>
                  <a:schemeClr val="tx1"/>
                </a:solidFill>
              </a:rPr>
              <a:pPr/>
              <a:t>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47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422E1BB2-097D-4FBE-953B-810517A3CB31}" type="slidenum">
              <a:rPr lang="en-US" altLang="en-US" sz="1200" smtClean="0">
                <a:solidFill>
                  <a:schemeClr val="tx1"/>
                </a:solidFill>
              </a:rPr>
              <a:pPr/>
              <a:t>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1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1727200"/>
            <a:ext cx="9051925" cy="13208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3022600"/>
            <a:ext cx="6754812" cy="588963"/>
          </a:xfrm>
        </p:spPr>
        <p:txBody>
          <a:bodyPr/>
          <a:lstStyle>
            <a:lvl1pPr marL="0" indent="0">
              <a:buFont typeface="AGaramond RegularSC" pitchFamily="1" charset="0"/>
              <a:buNone/>
              <a:defRPr>
                <a:solidFill>
                  <a:srgbClr val="79797C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812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788DE-13A8-4C43-85BB-F6FA8517C9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8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56475" y="1295400"/>
            <a:ext cx="2282825" cy="4835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295400"/>
            <a:ext cx="6700837" cy="4835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738E6-4833-4CCE-9581-0FBA49D68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93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2E639-B429-40BA-959F-8BD56E8F3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18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3705A-6162-44B3-BFAD-4FF90C26A4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11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244725"/>
            <a:ext cx="4491037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6675" y="2244725"/>
            <a:ext cx="4492625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399DA-E6C1-40CD-8F07-389DADE872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28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752D5-7F71-46D9-B902-10EFFDCCC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22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C0994-03F5-4EC0-9360-DC498B41F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16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0C216-B2C7-4A52-B334-BD68BFC280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32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18679-3ECA-4B94-9EEA-2A464F578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83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BADB2-E629-4411-93D7-78F883084D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17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295400"/>
            <a:ext cx="91360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244725"/>
            <a:ext cx="913606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14838" y="7196138"/>
            <a:ext cx="42751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r" defTabSz="1019175" eaLnBrk="1" hangingPunct="1">
              <a:defRPr sz="800">
                <a:solidFill>
                  <a:srgbClr val="677085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/>
              <a:t>T0TEM – T0 Test Evaluation Module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75700" y="7210425"/>
            <a:ext cx="941388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r" defTabSz="1019175" eaLnBrk="1" hangingPunct="1">
              <a:defRPr sz="800">
                <a:solidFill>
                  <a:srgbClr val="677085"/>
                </a:solidFill>
                <a:latin typeface="75 Helvetica Bold" pitchFamily="1" charset="0"/>
              </a:defRPr>
            </a:lvl1pPr>
          </a:lstStyle>
          <a:p>
            <a:pPr>
              <a:defRPr/>
            </a:pPr>
            <a:fld id="{27F2828D-734C-4547-B975-BDCE8301A0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273050" y="7375525"/>
            <a:ext cx="4086225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1pPr>
            <a:lvl2pPr marL="509588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2pPr>
            <a:lvl3pPr marL="1019175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3pPr>
            <a:lvl4pPr marL="1528763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4pPr>
            <a:lvl5pPr marL="2038350" defTabSz="1019175">
              <a:defRPr sz="2400">
                <a:solidFill>
                  <a:schemeClr val="tx1"/>
                </a:solidFill>
                <a:latin typeface="55 Helvetica Roman" pitchFamily="1" charset="0"/>
              </a:defRPr>
            </a:lvl5pPr>
            <a:lvl6pPr marL="24955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6pPr>
            <a:lvl7pPr marL="29527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7pPr>
            <a:lvl8pPr marL="34099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8pPr>
            <a:lvl9pPr marL="3867150" defTabSz="1019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55 Helvetica Roman" pitchFamily="1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800">
                <a:solidFill>
                  <a:srgbClr val="677085"/>
                </a:solidFill>
                <a:latin typeface="Arial" charset="0"/>
              </a:rPr>
              <a:t>National Aeronautics and Space Administration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hf hdr="0" dt="0"/>
  <p:txStyles>
    <p:titleStyle>
      <a:lvl1pPr algn="l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+mj-lt"/>
          <a:ea typeface="+mj-ea"/>
          <a:cs typeface="+mj-cs"/>
        </a:defRPr>
      </a:lvl1pPr>
      <a:lvl2pPr algn="l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2pPr>
      <a:lvl3pPr algn="l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3pPr>
      <a:lvl4pPr algn="l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4pPr>
      <a:lvl5pPr algn="l" defTabSz="1019175" rtl="0" eaLnBrk="0" fontAlgn="base" hangingPunct="0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5pPr>
      <a:lvl6pPr marL="457200" algn="l" defTabSz="1019175" rtl="0" fontAlgn="base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6pPr>
      <a:lvl7pPr marL="914400" algn="l" defTabSz="1019175" rtl="0" fontAlgn="base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7pPr>
      <a:lvl8pPr marL="1371600" algn="l" defTabSz="1019175" rtl="0" fontAlgn="base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8pPr>
      <a:lvl9pPr marL="1828800" algn="l" defTabSz="1019175" rtl="0" fontAlgn="base">
        <a:spcBef>
          <a:spcPct val="0"/>
        </a:spcBef>
        <a:spcAft>
          <a:spcPct val="0"/>
        </a:spcAft>
        <a:defRPr sz="3600">
          <a:solidFill>
            <a:srgbClr val="939BA8"/>
          </a:solidFill>
          <a:latin typeface="Arial" charset="0"/>
        </a:defRPr>
      </a:lvl9pPr>
    </p:titleStyle>
    <p:bodyStyle>
      <a:lvl1pPr marL="250825" indent="-250825" algn="l" defTabSz="1019175" rtl="0" eaLnBrk="0" fontAlgn="base" hangingPunct="0">
        <a:lnSpc>
          <a:spcPts val="2675"/>
        </a:lnSpc>
        <a:spcBef>
          <a:spcPts val="450"/>
        </a:spcBef>
        <a:spcAft>
          <a:spcPts val="663"/>
        </a:spcAft>
        <a:buClr>
          <a:srgbClr val="A0A0A0"/>
        </a:buClr>
        <a:buSzPct val="80000"/>
        <a:buFont typeface="AGaramond RegularSC" pitchFamily="1" charset="0"/>
        <a:buChar char="•"/>
        <a:defRPr sz="1600">
          <a:solidFill>
            <a:srgbClr val="666666"/>
          </a:solidFill>
          <a:latin typeface="+mn-lt"/>
          <a:ea typeface="+mn-ea"/>
          <a:cs typeface="+mn-cs"/>
        </a:defRPr>
      </a:lvl1pPr>
      <a:lvl2pPr marL="635000" indent="-188913" algn="l" defTabSz="1019175" rtl="0" eaLnBrk="0" fontAlgn="base" hangingPunct="0">
        <a:lnSpc>
          <a:spcPts val="2675"/>
        </a:lnSpc>
        <a:spcBef>
          <a:spcPts val="450"/>
        </a:spcBef>
        <a:spcAft>
          <a:spcPts val="663"/>
        </a:spcAft>
        <a:defRPr sz="1600">
          <a:solidFill>
            <a:srgbClr val="666666"/>
          </a:solidFill>
          <a:latin typeface="+mn-lt"/>
        </a:defRPr>
      </a:lvl2pPr>
      <a:lvl3pPr marL="1150938" indent="-188913" algn="l" defTabSz="1019175" rtl="0" eaLnBrk="0" fontAlgn="base" hangingPunct="0">
        <a:lnSpc>
          <a:spcPts val="2675"/>
        </a:lnSpc>
        <a:spcBef>
          <a:spcPts val="450"/>
        </a:spcBef>
        <a:spcAft>
          <a:spcPts val="663"/>
        </a:spcAft>
        <a:buSzPct val="90000"/>
        <a:buChar char="»"/>
        <a:defRPr sz="1400">
          <a:solidFill>
            <a:srgbClr val="666666"/>
          </a:solidFill>
          <a:latin typeface="+mn-lt"/>
        </a:defRPr>
      </a:lvl3pPr>
      <a:lvl4pPr marL="1717675" indent="-188913" algn="l" defTabSz="1019175" rtl="0" eaLnBrk="0" fontAlgn="base" hangingPunct="0">
        <a:lnSpc>
          <a:spcPts val="2675"/>
        </a:lnSpc>
        <a:spcBef>
          <a:spcPts val="450"/>
        </a:spcBef>
        <a:spcAft>
          <a:spcPts val="663"/>
        </a:spcAft>
        <a:defRPr sz="1400">
          <a:solidFill>
            <a:srgbClr val="666666"/>
          </a:solidFill>
          <a:latin typeface="+mn-lt"/>
        </a:defRPr>
      </a:lvl4pPr>
      <a:lvl5pPr marL="2292350" indent="-254000" algn="l" defTabSz="1019175" rtl="0" eaLnBrk="0" fontAlgn="base" hangingPunct="0">
        <a:lnSpc>
          <a:spcPts val="2900"/>
        </a:lnSpc>
        <a:spcBef>
          <a:spcPct val="0"/>
        </a:spcBef>
        <a:spcAft>
          <a:spcPts val="663"/>
        </a:spcAft>
        <a:defRPr sz="1400">
          <a:solidFill>
            <a:srgbClr val="666666"/>
          </a:solidFill>
          <a:latin typeface="+mn-lt"/>
        </a:defRPr>
      </a:lvl5pPr>
      <a:lvl6pPr marL="2749550" indent="-254000" algn="l" defTabSz="1019175" rtl="0" fontAlgn="base">
        <a:lnSpc>
          <a:spcPts val="2900"/>
        </a:lnSpc>
        <a:spcBef>
          <a:spcPct val="0"/>
        </a:spcBef>
        <a:spcAft>
          <a:spcPts val="663"/>
        </a:spcAft>
        <a:defRPr sz="1400">
          <a:solidFill>
            <a:srgbClr val="666666"/>
          </a:solidFill>
          <a:latin typeface="+mn-lt"/>
        </a:defRPr>
      </a:lvl6pPr>
      <a:lvl7pPr marL="3206750" indent="-254000" algn="l" defTabSz="1019175" rtl="0" fontAlgn="base">
        <a:lnSpc>
          <a:spcPts val="2900"/>
        </a:lnSpc>
        <a:spcBef>
          <a:spcPct val="0"/>
        </a:spcBef>
        <a:spcAft>
          <a:spcPts val="663"/>
        </a:spcAft>
        <a:defRPr sz="1400">
          <a:solidFill>
            <a:srgbClr val="666666"/>
          </a:solidFill>
          <a:latin typeface="+mn-lt"/>
        </a:defRPr>
      </a:lvl7pPr>
      <a:lvl8pPr marL="3663950" indent="-254000" algn="l" defTabSz="1019175" rtl="0" fontAlgn="base">
        <a:lnSpc>
          <a:spcPts val="2900"/>
        </a:lnSpc>
        <a:spcBef>
          <a:spcPct val="0"/>
        </a:spcBef>
        <a:spcAft>
          <a:spcPts val="663"/>
        </a:spcAft>
        <a:defRPr sz="1400">
          <a:solidFill>
            <a:srgbClr val="666666"/>
          </a:solidFill>
          <a:latin typeface="+mn-lt"/>
        </a:defRPr>
      </a:lvl8pPr>
      <a:lvl9pPr marL="4121150" indent="-254000" algn="l" defTabSz="1019175" rtl="0" fontAlgn="base">
        <a:lnSpc>
          <a:spcPts val="2900"/>
        </a:lnSpc>
        <a:spcBef>
          <a:spcPct val="0"/>
        </a:spcBef>
        <a:spcAft>
          <a:spcPts val="663"/>
        </a:spcAft>
        <a:defRPr sz="1400">
          <a:solidFill>
            <a:srgbClr val="6666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2113" y="1727200"/>
            <a:ext cx="9112250" cy="1320800"/>
          </a:xfrm>
        </p:spPr>
        <p:txBody>
          <a:bodyPr/>
          <a:lstStyle/>
          <a:p>
            <a:pPr eaLnBrk="1" hangingPunct="1"/>
            <a:r>
              <a:rPr lang="en-US" altLang="en-US"/>
              <a:t>T0TEM – T0 Test Evaluation Module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3022600"/>
            <a:ext cx="6754812" cy="2349500"/>
          </a:xfrm>
        </p:spPr>
        <p:txBody>
          <a:bodyPr/>
          <a:lstStyle/>
          <a:p>
            <a:pPr eaLnBrk="1" hangingPunct="1"/>
            <a:r>
              <a:rPr lang="en-US" altLang="en-US" dirty="0"/>
              <a:t>ASTM Committee Week 11/6/2018</a:t>
            </a:r>
          </a:p>
          <a:p>
            <a:pPr eaLnBrk="1" hangingPunct="1"/>
            <a:r>
              <a:rPr lang="en-US" altLang="en-US" dirty="0"/>
              <a:t>ASTM E08.07.06 – E1921</a:t>
            </a:r>
          </a:p>
          <a:p>
            <a:pPr eaLnBrk="1" hangingPunct="1"/>
            <a:r>
              <a:rPr lang="en-US" altLang="en-US" dirty="0"/>
              <a:t>Levi Shelton</a:t>
            </a:r>
          </a:p>
          <a:p>
            <a:pPr eaLnBrk="1" hangingPunct="1"/>
            <a:r>
              <a:rPr lang="en-US" altLang="en-US" dirty="0"/>
              <a:t>Cameron Bosley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411163" y="560388"/>
            <a:ext cx="91360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635000" indent="-188913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50938" indent="-188913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717675" indent="-188913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800">
                <a:solidFill>
                  <a:srgbClr val="677085"/>
                </a:solidFill>
              </a:rPr>
              <a:t>National Aeronautics and Space Administration</a:t>
            </a:r>
            <a:endParaRPr lang="en-US" altLang="en-US" sz="2000">
              <a:solidFill>
                <a:srgbClr val="677085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398463" y="6910388"/>
            <a:ext cx="9136062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635000" indent="-188913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50938" indent="-188913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717675" indent="-188913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800">
                <a:solidFill>
                  <a:srgbClr val="677085"/>
                </a:solidFill>
                <a:latin typeface="Arial Black" panose="020B0A04020102020204" pitchFamily="34" charset="0"/>
              </a:rPr>
              <a:t>www.nasa.gov </a:t>
            </a:r>
            <a:endParaRPr lang="en-US" altLang="en-US" sz="2000">
              <a:solidFill>
                <a:srgbClr val="677085"/>
              </a:solidFill>
              <a:latin typeface="75 Helvetica Bold" pitchFamily="1" charset="0"/>
            </a:endParaRPr>
          </a:p>
        </p:txBody>
      </p:sp>
      <p:pic>
        <p:nvPicPr>
          <p:cNvPr id="1536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46C40B7-556D-455A-BE9F-3C51D50E4E91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Testing Results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88" y="1576388"/>
            <a:ext cx="9217025" cy="4619625"/>
          </a:xfrm>
        </p:spPr>
        <p:txBody>
          <a:bodyPr/>
          <a:lstStyle/>
          <a:p>
            <a:pPr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For E1921 example problem:</a:t>
            </a:r>
          </a:p>
          <a:p>
            <a:pPr marL="730250" lvl="1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Time to calculate standard T0 &lt;5s</a:t>
            </a:r>
          </a:p>
          <a:p>
            <a:pPr marL="730250" lvl="1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Time to calculate inhomogeneity results &lt;5s</a:t>
            </a:r>
          </a:p>
          <a:p>
            <a:pPr marL="730250" lvl="1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T0TEM has non-significant differences (&lt;0.3%) from standard results</a:t>
            </a:r>
          </a:p>
          <a:p>
            <a:pPr marL="730250" lvl="1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/>
          </a:p>
        </p:txBody>
      </p:sp>
      <p:pic>
        <p:nvPicPr>
          <p:cNvPr id="33798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9" name="Object 2"/>
          <p:cNvGraphicFramePr>
            <a:graphicFrameLocks noChangeAspect="1"/>
          </p:cNvGraphicFramePr>
          <p:nvPr/>
        </p:nvGraphicFramePr>
        <p:xfrm>
          <a:off x="3354388" y="3157538"/>
          <a:ext cx="2752725" cy="303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Worksheet" r:id="rId5" imgW="2752655" imgH="3038580" progId="Excel.Sheet.12">
                  <p:embed/>
                </p:oleObj>
              </mc:Choice>
              <mc:Fallback>
                <p:oleObj name="Worksheet" r:id="rId5" imgW="2752655" imgH="3038580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388" y="3157538"/>
                        <a:ext cx="2752725" cy="303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89E85B5-509E-4EC0-BD6F-DAEF4A145314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11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Testing Results: Bi-Modal</a:t>
            </a:r>
          </a:p>
        </p:txBody>
      </p:sp>
      <p:pic>
        <p:nvPicPr>
          <p:cNvPr id="3584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27088" y="1722438"/>
          <a:ext cx="8342306" cy="4408488"/>
        </p:xfrm>
        <a:graphic>
          <a:graphicData uri="http://schemas.openxmlformats.org/drawingml/2006/table">
            <a:tbl>
              <a:tblPr/>
              <a:tblGrid>
                <a:gridCol w="595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587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8368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Absolute Diff</a:t>
                      </a:r>
                    </a:p>
                  </a:txBody>
                  <a:tcPr marL="7712" marR="7712" marT="77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 Diff</a:t>
                      </a:r>
                    </a:p>
                  </a:txBody>
                  <a:tcPr marL="7712" marR="7712" marT="77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68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2" marR="7712" marT="77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Standard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T0TEM</a:t>
                      </a:r>
                    </a:p>
                  </a:txBody>
                  <a:tcPr marL="7712" marR="7712" marT="77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T0TEM/Standard</a:t>
                      </a:r>
                    </a:p>
                  </a:txBody>
                  <a:tcPr marL="7712" marR="7712" marT="77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T0TEM/Standard</a:t>
                      </a:r>
                    </a:p>
                  </a:txBody>
                  <a:tcPr marL="7712" marR="7712" marT="77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T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(T)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(T)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Jc(0.05)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Jc(0.95)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(T)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(T)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Jc(0.05)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Jc(0.95)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Jc(0.05)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Jc(0.95)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Jc(0.05)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7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Jc(0.95)</a:t>
                      </a:r>
                      <a:endParaRPr lang="en-US" sz="7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4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53.6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55.9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38.9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81.5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58.4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40.2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86.3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61.1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64.1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43.3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97.4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83.8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67.4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103.8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103.8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71.1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94.8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110.8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94.8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110.8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75.1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101.2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49.2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118.5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79.4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108.2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108.2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115.8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136.3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115.9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89.6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124.3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95.4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157.9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157.9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101.9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143.8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170.3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143.8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108.9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67.4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108.9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184.0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116.7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167.5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71.5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125.2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215.5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134.6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81.1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233.7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233.7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212.5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253.6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145.0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253.6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156.3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92.8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275.6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156.4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92.8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168.8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250.4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99.5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299.7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168.9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99.5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299.7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49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182.6</a:t>
                      </a:r>
                    </a:p>
                  </a:txBody>
                  <a:tcPr marL="7712" marR="7712" marT="77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272.3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106.8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326.3</a:t>
                      </a:r>
                    </a:p>
                  </a:txBody>
                  <a:tcPr marL="7712" marR="7712" marT="77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182.6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272.3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106.8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326.3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-0.02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7712" marR="7712" marT="77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378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222958C-94CE-4127-910F-B3E11ED8790B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12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Testing Results: Multi-Modal</a:t>
            </a:r>
          </a:p>
        </p:txBody>
      </p:sp>
      <p:pic>
        <p:nvPicPr>
          <p:cNvPr id="3789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23963" y="1735138"/>
          <a:ext cx="7615234" cy="4743440"/>
        </p:xfrm>
        <a:graphic>
          <a:graphicData uri="http://schemas.openxmlformats.org/drawingml/2006/table">
            <a:tbl>
              <a:tblPr/>
              <a:tblGrid>
                <a:gridCol w="692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22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0581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29" marR="8029" marT="802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 Diff</a:t>
                      </a:r>
                    </a:p>
                  </a:txBody>
                  <a:tcPr marL="8029" marR="8029" marT="80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810">
                <a:tc>
                  <a:txBody>
                    <a:bodyPr/>
                    <a:lstStyle/>
                    <a:p>
                      <a:pPr algn="ctr" fontAlgn="ctr"/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Standard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T0TEM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T0TEM/Standard</a:t>
                      </a:r>
                    </a:p>
                  </a:txBody>
                  <a:tcPr marL="8029" marR="8029" marT="80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T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Jc(0.50)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Jc(0.05)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Jc(0.95)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Jc(0.50)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Jc(0.05)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Jc(0.95)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Jc(0.50)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Jc(0.05)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en-US" sz="800" b="0" i="1" u="none" strike="noStrike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Jc(0.95)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(MPa√m)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-51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56.24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38.11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79.50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56.24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38.11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79.50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-46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58.83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39.35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84.09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58.83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39.35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84.10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-41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61.69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40.72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89.16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61.69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40.72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89.16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-36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64.82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42.23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94.72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64.83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42.23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94.72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-31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68.27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43.88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100.85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68.28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43.88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100.85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-26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72.07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45.69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107.58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72.07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45.69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107.58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-21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76.24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47.68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114.99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76.24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47.68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115.00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-16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80.83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49.87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123.15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80.83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49.88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123.15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-11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85.87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52.28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132.11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85.87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52.28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132.11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91.42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54.93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141.97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91.42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54.93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141.97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97.52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57.83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152.82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97.52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57.83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152.82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104.23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61.03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164.74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104.23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61.03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164.74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111.60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64.54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177.86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111.61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64.54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177.86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119.71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68.40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192.28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119.72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68.40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192.29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128.64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72.64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208.15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128.64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72.65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208.15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138.44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77.31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225.59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138.45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77.31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225.60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149.23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82.44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244.78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149.24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82.44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244.78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161.09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88.08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265.88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161.10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88.08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265.88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174.14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94.28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289.08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174.14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94.29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289.08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188.48</a:t>
                      </a:r>
                    </a:p>
                  </a:txBody>
                  <a:tcPr marL="8029" marR="8029" marT="80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101.10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314.59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188.49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101.11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314.60</a:t>
                      </a:r>
                    </a:p>
                  </a:txBody>
                  <a:tcPr marL="8029" marR="8029" marT="80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0.01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8029" marR="8029" marT="8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BB05E61-2EC1-49FC-A17F-6207AE8F943C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13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Planned Additions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244725"/>
            <a:ext cx="9136062" cy="4618038"/>
          </a:xfrm>
        </p:spPr>
        <p:txBody>
          <a:bodyPr/>
          <a:lstStyle/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Allow for active adjustment of plot area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Simple upper shelf plotting ability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Add list of where specimens fall into validity requirements (to help adjust temperature while testing still being conducted)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Tutorial auto runs ASTM sample set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Output of </a:t>
            </a:r>
            <a:r>
              <a:rPr lang="en-US" altLang="en-US" dirty="0" err="1"/>
              <a:t>Kjc▲a</a:t>
            </a:r>
            <a:r>
              <a:rPr lang="en-US" altLang="en-US" dirty="0"/>
              <a:t> and </a:t>
            </a:r>
            <a:r>
              <a:rPr lang="en-US" altLang="en-US" dirty="0" err="1"/>
              <a:t>Kjc</a:t>
            </a:r>
            <a:r>
              <a:rPr lang="en-US" altLang="en-US" dirty="0"/>
              <a:t> limit values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Compressing code into functions for ease of troubleshooting and operation speed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Combining standard T0 and Inhomogeneity plots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30250" lvl="1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730250" lvl="1" indent="-285750" eaLnBrk="1" hangingPunct="1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39942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FB5BD7C-B89E-45FC-8E5E-4C90468BC81E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14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Beta Testing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244725"/>
            <a:ext cx="9136062" cy="4618038"/>
          </a:xfrm>
        </p:spPr>
        <p:txBody>
          <a:bodyPr/>
          <a:lstStyle/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Following the NASA process for releasing programs.  As part of that process we will provide a targeted intergovernmental release to select individuals to allow for beta testing that will ultimately be used to support a wider release. 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In short term if anyone has non-sensitive/normalized data they are willing to share or would like analyzed we can send the input format file and return results for comparison.</a:t>
            </a:r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/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/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/>
          </a:p>
          <a:p>
            <a:pPr marL="346075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/>
          </a:p>
          <a:p>
            <a:pPr marL="730250" lvl="1" indent="-285750" eaLnBrk="1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/>
          </a:p>
          <a:p>
            <a:pPr marL="730250" lvl="1" indent="-285750" eaLnBrk="1" hangingPunct="1">
              <a:buFont typeface="Arial" panose="020B0604020202020204" pitchFamily="34" charset="0"/>
              <a:buChar char="•"/>
            </a:pPr>
            <a:endParaRPr lang="en-US" altLang="en-US"/>
          </a:p>
        </p:txBody>
      </p:sp>
      <p:pic>
        <p:nvPicPr>
          <p:cNvPr id="41990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Your Title Here</a:t>
            </a:r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96D05877-8CE9-4142-8920-DFF4171FC6D9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-3136900" y="7772400"/>
            <a:ext cx="1927225" cy="1036638"/>
          </a:xfrm>
        </p:spPr>
        <p:txBody>
          <a:bodyPr/>
          <a:lstStyle/>
          <a:p>
            <a:pPr eaLnBrk="1" hangingPunct="1"/>
            <a:r>
              <a:rPr lang="en-US" altLang="en-US" sz="1100"/>
              <a:t>SignOffPage</a:t>
            </a:r>
            <a:endParaRPr lang="en-US" alt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57163" y="7102475"/>
            <a:ext cx="9901237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>
              <a:defRPr sz="9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>
              <a:defRPr sz="9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>
              <a:defRPr sz="9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>
              <a:defRPr sz="9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endParaRPr lang="en-US" altLang="en-US"/>
          </a:p>
        </p:txBody>
      </p:sp>
      <p:pic>
        <p:nvPicPr>
          <p:cNvPr id="44038" name="Picture 12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303588"/>
            <a:ext cx="145415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FB5BD7C-B89E-45FC-8E5E-4C90468BC81E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16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 dirty="0"/>
              <a:t>Demonstration</a:t>
            </a:r>
          </a:p>
        </p:txBody>
      </p:sp>
      <p:pic>
        <p:nvPicPr>
          <p:cNvPr id="41990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1C84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" y="1178680"/>
            <a:ext cx="10058367" cy="54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25AEF52B-B7A1-4657-9AAD-050A8693ACBC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85750"/>
            <a:ext cx="8272462" cy="949325"/>
          </a:xfrm>
        </p:spPr>
        <p:txBody>
          <a:bodyPr/>
          <a:lstStyle/>
          <a:p>
            <a:pPr eaLnBrk="1" hangingPunct="1"/>
            <a:r>
              <a:rPr lang="en-US" altLang="en-US"/>
              <a:t>Topics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Status</a:t>
            </a:r>
          </a:p>
          <a:p>
            <a:pPr eaLnBrk="1" hangingPunct="1">
              <a:defRPr/>
            </a:pPr>
            <a:r>
              <a:rPr lang="en-US" altLang="en-US" dirty="0"/>
              <a:t>Software Overview</a:t>
            </a:r>
          </a:p>
          <a:p>
            <a:pPr eaLnBrk="1" hangingPunct="1">
              <a:defRPr/>
            </a:pPr>
            <a:r>
              <a:rPr lang="en-US" altLang="en-US" dirty="0"/>
              <a:t>Testing Results</a:t>
            </a:r>
          </a:p>
          <a:p>
            <a:pPr eaLnBrk="1" hangingPunct="1">
              <a:defRPr/>
            </a:pPr>
            <a:r>
              <a:rPr lang="en-US" altLang="en-US" dirty="0"/>
              <a:t>Planned Additions</a:t>
            </a:r>
          </a:p>
          <a:p>
            <a:pPr eaLnBrk="1" hangingPunct="1">
              <a:defRPr/>
            </a:pPr>
            <a:r>
              <a:rPr lang="en-US" altLang="en-US" dirty="0"/>
              <a:t>Working Group Distribution</a:t>
            </a:r>
          </a:p>
          <a:p>
            <a:pPr marL="0" indent="0" eaLnBrk="1" hangingPunct="1">
              <a:buFont typeface="AGaramond RegularSC" pitchFamily="1" charset="0"/>
              <a:buNone/>
              <a:defRPr/>
            </a:pPr>
            <a:endParaRPr lang="en-US" altLang="en-US" dirty="0"/>
          </a:p>
        </p:txBody>
      </p:sp>
      <p:pic>
        <p:nvPicPr>
          <p:cNvPr id="17414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68DA1A6A-6545-4AAA-912D-01CD83A0143C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85750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Status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244725"/>
            <a:ext cx="9136062" cy="4618038"/>
          </a:xfrm>
        </p:spPr>
        <p:txBody>
          <a:bodyPr/>
          <a:lstStyle/>
          <a:p>
            <a:pPr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/>
              <a:t>Basic functionality complete: 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Standard T0 calculation (multi-temp and single temp methods)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Master Curve plotting and selectable confidence bounds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Bi-modal and multi-modal calculations and plots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US and SI unit selectable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Manual entry/file select input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Margin adjustment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347662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Work still being done on: 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Output Files </a:t>
            </a:r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Input File formatting</a:t>
            </a:r>
          </a:p>
          <a:p>
            <a:pPr marL="347662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446087" lvl="1" indent="0" eaLnBrk="1" hangingPunct="1">
              <a:defRPr/>
            </a:pPr>
            <a:endParaRPr lang="en-US" altLang="en-US" dirty="0"/>
          </a:p>
        </p:txBody>
      </p:sp>
      <p:pic>
        <p:nvPicPr>
          <p:cNvPr id="19462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87ED523-6E7D-47EE-BB50-06F9CD26F70E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Software Overview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244725"/>
            <a:ext cx="9136062" cy="4618038"/>
          </a:xfrm>
        </p:spPr>
        <p:txBody>
          <a:bodyPr/>
          <a:lstStyle/>
          <a:p>
            <a:pPr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  <a:p>
            <a:pPr marL="347662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347662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446087" lvl="1" indent="0" eaLnBrk="1" hangingPunct="1">
              <a:defRPr/>
            </a:pPr>
            <a:endParaRPr lang="en-US" altLang="en-US" dirty="0"/>
          </a:p>
        </p:txBody>
      </p:sp>
      <p:pic>
        <p:nvPicPr>
          <p:cNvPr id="21510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144588"/>
            <a:ext cx="9015412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A77A81A-4A1E-4DE2-B7FB-E98319BD9490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Software Overview</a:t>
            </a:r>
          </a:p>
        </p:txBody>
      </p:sp>
      <p:pic>
        <p:nvPicPr>
          <p:cNvPr id="2355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379538"/>
            <a:ext cx="8478838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07B246E0-1B5E-4430-9862-BD3942A68D72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Software Overview</a:t>
            </a:r>
          </a:p>
        </p:txBody>
      </p:sp>
      <p:pic>
        <p:nvPicPr>
          <p:cNvPr id="2560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454150"/>
            <a:ext cx="8497888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6D2E026-74C0-4484-9C5A-B2D1073C5288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7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Software Overview</a:t>
            </a:r>
          </a:p>
        </p:txBody>
      </p:sp>
      <p:pic>
        <p:nvPicPr>
          <p:cNvPr id="2765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485900"/>
            <a:ext cx="8383588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C0770EDE-7F40-4C65-98CA-9255030C5C49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8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Software Overview</a:t>
            </a:r>
          </a:p>
        </p:txBody>
      </p:sp>
      <p:pic>
        <p:nvPicPr>
          <p:cNvPr id="2970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347788"/>
            <a:ext cx="84740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T0TEM – T0 Test Evaluation Module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Clr>
                <a:srgbClr val="A0A0A0"/>
              </a:buClr>
              <a:buSzPct val="80000"/>
              <a:buFont typeface="AGaramond RegularSC" pitchFamily="1" charset="0"/>
              <a:buChar char="•"/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600">
                <a:solidFill>
                  <a:srgbClr val="666666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buSzPct val="90000"/>
              <a:buChar char="»"/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lnSpc>
                <a:spcPts val="2675"/>
              </a:lnSpc>
              <a:spcBef>
                <a:spcPts val="45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lnSpc>
                <a:spcPts val="2900"/>
              </a:lnSpc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lnSpc>
                <a:spcPts val="2900"/>
              </a:lnSpc>
              <a:spcBef>
                <a:spcPct val="0"/>
              </a:spcBef>
              <a:spcAft>
                <a:spcPts val="663"/>
              </a:spcAft>
              <a:defRPr sz="1400">
                <a:solidFill>
                  <a:srgbClr val="6666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1D20CFF-2CD3-4EEB-8835-A5DBECD07D31}" type="slidenum">
              <a:rPr lang="en-US" altLang="en-US" sz="800" smtClean="0">
                <a:solidFill>
                  <a:srgbClr val="677085"/>
                </a:solidFill>
                <a:latin typeface="75 Helvetica Bold" pitchFamily="1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9</a:t>
            </a:fld>
            <a:endParaRPr lang="en-US" altLang="en-US" sz="800">
              <a:solidFill>
                <a:srgbClr val="677085"/>
              </a:solidFill>
              <a:latin typeface="75 Helvetica Bold" pitchFamily="1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157163"/>
            <a:ext cx="8186737" cy="949325"/>
          </a:xfrm>
        </p:spPr>
        <p:txBody>
          <a:bodyPr/>
          <a:lstStyle/>
          <a:p>
            <a:pPr eaLnBrk="1" hangingPunct="1"/>
            <a:r>
              <a:rPr lang="en-US" altLang="en-US"/>
              <a:t>Software Overview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244725"/>
            <a:ext cx="9136062" cy="4618038"/>
          </a:xfrm>
        </p:spPr>
        <p:txBody>
          <a:bodyPr/>
          <a:lstStyle/>
          <a:p>
            <a:pPr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  <a:p>
            <a:pPr marL="347662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347662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731837" lvl="1" indent="-285750" eaLnBrk="1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446087" lvl="1" indent="0" eaLnBrk="1" hangingPunct="1">
              <a:defRPr/>
            </a:pPr>
            <a:endParaRPr lang="en-US" altLang="en-US" dirty="0"/>
          </a:p>
        </p:txBody>
      </p:sp>
      <p:pic>
        <p:nvPicPr>
          <p:cNvPr id="31750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5750"/>
            <a:ext cx="9318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512888"/>
            <a:ext cx="88011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900" b="0" i="0" u="none" strike="noStrike" cap="none" normalizeH="0" baseline="0" smtClean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900" b="0" i="0" u="none" strike="noStrike" cap="none" normalizeH="0" baseline="0" smtClean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</TotalTime>
  <Words>1244</Words>
  <Application>Microsoft Office PowerPoint</Application>
  <PresentationFormat>Custom</PresentationFormat>
  <Paragraphs>688</Paragraphs>
  <Slides>16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55 Helvetica Roman</vt:lpstr>
      <vt:lpstr>75 Helvetica Bold</vt:lpstr>
      <vt:lpstr>AGaramond RegularSC</vt:lpstr>
      <vt:lpstr>Arial</vt:lpstr>
      <vt:lpstr>Arial Black</vt:lpstr>
      <vt:lpstr>Times New Roman</vt:lpstr>
      <vt:lpstr>Blank Presentation</vt:lpstr>
      <vt:lpstr>Worksheet</vt:lpstr>
      <vt:lpstr>T0TEM – T0 Test Evaluation Module</vt:lpstr>
      <vt:lpstr>Topics</vt:lpstr>
      <vt:lpstr>Status</vt:lpstr>
      <vt:lpstr>Software Overview</vt:lpstr>
      <vt:lpstr>Software Overview</vt:lpstr>
      <vt:lpstr>Software Overview</vt:lpstr>
      <vt:lpstr>Software Overview</vt:lpstr>
      <vt:lpstr>Software Overview</vt:lpstr>
      <vt:lpstr>Software Overview</vt:lpstr>
      <vt:lpstr>Testing Results</vt:lpstr>
      <vt:lpstr>Testing Results: Bi-Modal</vt:lpstr>
      <vt:lpstr>Testing Results: Multi-Modal</vt:lpstr>
      <vt:lpstr>Planned Additions</vt:lpstr>
      <vt:lpstr>Beta Testing</vt:lpstr>
      <vt:lpstr>SignOffPage</vt:lpstr>
      <vt:lpstr>Demonstration</vt:lpstr>
    </vt:vector>
  </TitlesOfParts>
  <Company>LMIT ODIN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creator>LMIT ODIN</dc:creator>
  <cp:lastModifiedBy>Lisa Drennen</cp:lastModifiedBy>
  <cp:revision>104</cp:revision>
  <cp:lastPrinted>2006-05-05T11:56:29Z</cp:lastPrinted>
  <dcterms:created xsi:type="dcterms:W3CDTF">2005-07-13T19:24:44Z</dcterms:created>
  <dcterms:modified xsi:type="dcterms:W3CDTF">2018-12-03T20:18:04Z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  <property fmtid="{D5CDD505-2E9C-101B-9397-08002B2CF9AE}" pid="3" name="Offisync_UniqueId">
    <vt:lpwstr>3</vt:lpwstr>
  </property>
  <property fmtid="{D5CDD505-2E9C-101B-9397-08002B2CF9AE}" pid="4" name="Jive_VersionGuid">
    <vt:lpwstr>6</vt:lpwstr>
  </property>
  <property fmtid="{D5CDD505-2E9C-101B-9397-08002B2CF9AE}" pid="5" name="Jive_VersionGuid_v2.5">
    <vt:lpwstr/>
  </property>
  <property fmtid="{D5CDD505-2E9C-101B-9397-08002B2CF9AE}" pid="6" name="Offisync_ProviderInitializationData">
    <vt:lpwstr>https://explornet.nasa.gov</vt:lpwstr>
  </property>
  <property fmtid="{D5CDD505-2E9C-101B-9397-08002B2CF9AE}" pid="7" name="Offisync_ServerID">
    <vt:lpwstr>479288e8-773e-4e87-b6d5-ce4a332de138</vt:lpwstr>
  </property>
  <property fmtid="{D5CDD505-2E9C-101B-9397-08002B2CF9AE}" pid="8" name="Jive_PrevVersionNumber">
    <vt:lpwstr/>
  </property>
  <property fmtid="{D5CDD505-2E9C-101B-9397-08002B2CF9AE}" pid="9" name="Jive_LatestUserAccountName">
    <vt:lpwstr>r</vt:lpwstr>
  </property>
  <property fmtid="{D5CDD505-2E9C-101B-9397-08002B2CF9AE}" pid="10" name="Jive_ModifiedButNotPublished">
    <vt:lpwstr/>
  </property>
  <property fmtid="{D5CDD505-2E9C-101B-9397-08002B2CF9AE}" pid="11" name="Offisync_UpdateToken">
    <vt:lpwstr>1</vt:lpwstr>
  </property>
  <property fmtid="{D5CDD505-2E9C-101B-9397-08002B2CF9AE}" pid="12" name="Jive_LatestFileFullName">
    <vt:lpwstr/>
  </property>
</Properties>
</file>