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79" d="100"/>
          <a:sy n="79" d="100"/>
        </p:scale>
        <p:origin x="8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93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ASTM International. This learning module provides an informative overview of ASTM’s voluntary consensus standards development process. For over 125 years, ASTM International has served as an expert and unifying resource for the timely development of high-quality, market-relevant standards. In this module, you’ll learn about the fundamental principles of the ASTM consensus process and how ASTM standards are developed and delivered to the marketplace.</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task group members have completed the draft of the new standard, it is reviewed by its parent subcommittee. After the subcommittee approves the document, it is submitted to the main committee and the entire membership of ASTM International for review and voting – this is referred to as the balloting process. The standard must gain subcommittee, main committee, and Society approval before becoming an official ASTM standard.The balloting process is one of the most critical components of the ASTM standards development system. It is where fairness and balanced participation is ultimately ensured. Each ASTM member is given the opportunity to share his or her expertise with those on the committee or subcommittee. Voting guidelines are included with every ballot to provide information regarding the different ways to cast a vote. Through the balloting process the document is molded into a technically sound, market relevant standard that is capable of meeting stakeholders’ goals and serving the needs of the marketplace. </a:t>
            </a:r>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negative votes cast during the balloting process, which must include a written explanation of the voters’ objections, must be fully considered before the document can be submitted to the next level in the process. Final approval of a standard depends on concurrence by an ASTM Standing Committee, the Committee on Standards (COS), which ensures proper procedures were followed and due process was achieved.In 2005, ASTM launched a new web distribution system for balloting negatives and comments. The system makes it possible for committee members and subcommittee chairmen to view comments and negative votes in real time to their own portal on the ASTM website. This allows faster communication related to resolution of negative votes. </a:t>
            </a:r>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development and approval process, standards can take as little as six months to become full consensus standards. ASTM continues to invest in powerful technologies that support the needs of its global members, enabling them to get new high-quality, relevant standards into the marketplace as quickly as possible. </a:t>
            </a:r>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powerful tool in the ASTM standards development process is virtual meeting technology, which combines teleconferencing with online document viewing and editing. Many ASTM technical committees have embraced virtual meeting technology, also known as web conferencing, to share information more effectively, bring members together more easily, and reduce the time needed to develop and approve consensus standards.Did you know that ASTM’s virtual meeting capabilities enabled Committee F37 on Light Sport Aircraft to streamline the consensus process and deliver over 20 new standards in less than two years? These standards are now referenced by the Federal Aviation Administration, as well as government agencies in other nations worldwide.</a:t>
            </a:r>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new standard has successfully been approved through the consensus process, it is assigned a fixed alphanumeric designation and receives an official approval date. More than 12,900 ASTM standards are available in the 86-volume Annual Book of ASTM standards – available in print, or as a virtual volume – or as individual downloads from the ASTM website. Through convenient online search capabilities, users can find specific ASTM standards by keyword or standard numbers and also see the titles and scopes of all documents referenced in each standard. ASTM also facilitates the generation and dissemination of technical standards information through various specialized publications such as journals, manuals and monographs on specific topics. </a:t>
            </a:r>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this module has helped you to better understand the renowned consensus standards development system at ASTM International. To learn more about ASTM standards and how they are used to impact global trade and improve health safety and security, please view our other learning modules or visit the ASTM website at www.astm.org.For further information, please contact:Ileane SmithManager, Member Promotion and Academic Outreach 610-832-9552ismith@astm.org </a:t>
            </a:r>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used in ASTM International, a standard is a document that has been developed and established within the consensus principles of the organization and which meet the requirements of ASTM procedures and regulations. Full consensus standards are developed with the participation of all parties who have a stake in the standards’ development or use.  ASTM standards fuel global trade in international markets, create a healthier and safer world for people everywhere, and drive innovation in products and services. They are used by individuals, companies and agencies around the world. Types of standards developed at ASTM might include product specifications, test methods, practices, guides, classifications, and terminology.Did you know that ASTM’s first standard was issued in 1901 and was focused on improving the quality and reliability of steel in the growing railroad industry?</a:t>
            </a:r>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standards are developed by the world’s top scientists, engineers and business leaders. ASTM’s members represent producers, users, consumers, governments, and academia from around the world, who work in a collaborative and consensus process to develop technical documents that are a basis for manufacturing, management, procurement, codes, and regulations. These members serve on one or more of ASTM's 145 technical standards writing committees covering fields such as petroleum, consumer products, aviation, building construction, the environment, metals, and much more.</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best understand the ASTM International standards development process, it is important to first appreciate the guiding principles that make the process unique. First, the ASTM process is built on the concept of openness – meaning that membership on and participation in ASTM standards writing committees is open to any individual or organization with an interest in an activity. The ASTM process is also transparent – all essential information related to the development of standards is easily and equally available to any individual or organization in real time, breaking down the barriers of time and place. </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distinguishing the ASTM standards development process is its fair and balanced voting process. Simply stated, at ASTM International, all members have an equal vote and equal voice in the development of technical standards. Fairness is further ensured through balanced participation among producers, users and general interest members of an ASTM standards writing committee. Openness, transparency and a balanced, consensus process are the hallmarks of the ASTM system and have contributed to the quality, integrity and worldwide acceptance of ASTM standards for over 125 years. </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participation, flexibility and responsiveness have also attracted a diverse range of global stakeholders to ASTM. More than 150 countries are represented in ASTM International’s broad membership. Working in a consensus process that is blind to national boundaries, ASTM members deliver standards that truly connect to the international markets they serve.Did you know that ASTM Committee D02 on Petroleum Products and Lubricants has more than 68 countries represented in its membership?</a:t>
            </a:r>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standardization activities at ASTM International are started in one of two ways: an existing task group or subcommittee identifies the need for a new standard or external representatives approach ASTM with an idea for a standard. In the latter case, when industry stakeholders come to ASTM for assistance, ASTM staff will research whether there is an existing standard through contact with trade associations, government agencies or other standards development organizations. If other stakeholders agree to the need for a standard, a new activity is established in the form of a new task group within an existing technical subcommittee, or, if needed, the formation of a new subcommittee or committee. Once approval to proceed with the creation of a new standard is given by the subcommittee, a work item is registered and draft development begins.In recent years, the advent of new technologies and businesses, and social and political change have resulted in a dynamic new range of standards activities at ASTM. Today stakeholders in exciting fields such as nanotechnology, homeland security, underwater vehicle systems, biotechnology and others are doing their standards development work under the ASTM International umbrella.</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structure within ASTM’s technical committees is integral to appreciating the value of the ASTM standards development and approval process. The hierarchy comprises three basic levels: main committees, subcommittees, and task groups. Task groups perform most of the research and writing that form the basis of draft standards. ASTM provides various tools and guides, including draft standard templates and Form and Style Manual, to assist standards writers in the process. All tools are available electronically from the ASTM website for ease of use. </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further efficiency and transparency to the standards development process, ASTM’s Work Item Registration system allows users to register and track draft standards and revisions before and during the balloting stage. Any interested individual from anywhere in the world who wants to know whether ASTM is developing or revising a standard in a particular area can access the information using the Work Item Registration system.</a:t>
            </a:r>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435410"/>
            <a:ext cx="7275787" cy="1362925"/>
          </a:xfrm>
          <a:prstGeom prst="rect">
            <a:avLst/>
          </a:prstGeom>
          <a:noFill/>
        </p:spPr>
        <p:txBody>
          <a:bodyPr wrap="square" lIns="0" tIns="0" rIns="0" bIns="0" rtlCol="0" anchor="ctr"/>
          <a:lstStyle/>
          <a:p>
            <a:pPr algn="l">
              <a:lnSpc>
                <a:spcPts val="5368"/>
              </a:lnSpc>
              <a:buNone/>
            </a:pPr>
            <a:r>
              <a:rPr lang="en-US" sz="4725" b="1" dirty="0">
                <a:solidFill>
                  <a:srgbClr val="FFFFFF"/>
                </a:solidFill>
                <a:latin typeface="Arial" panose="020B0604020202020204" pitchFamily="34" charset="0"/>
                <a:ea typeface="Neue Haas Unica Pro" pitchFamily="34" charset="-122"/>
                <a:cs typeface="Arial" panose="020B0604020202020204" pitchFamily="34" charset="0"/>
              </a:rPr>
              <a:t>Standards Development at ASTM International</a:t>
            </a:r>
            <a:r>
              <a:rPr lang="en-US" sz="4725" dirty="0">
                <a:solidFill>
                  <a:srgbClr val="FFFFFF">
                    <a:alpha val="50000"/>
                  </a:srgbClr>
                </a:solidFill>
                <a:latin typeface="Arial" panose="020B0604020202020204" pitchFamily="34" charset="0"/>
                <a:ea typeface="Neue Haas Unica Pro" pitchFamily="34" charset="-122"/>
                <a:cs typeface="Arial" panose="020B0604020202020204" pitchFamily="34" charset="0"/>
              </a:rPr>
              <a:t> </a:t>
            </a:r>
            <a:endParaRPr lang="en-US" dirty="0"/>
          </a:p>
        </p:txBody>
      </p:sp>
      <p:sp>
        <p:nvSpPr>
          <p:cNvPr id="3" name="Object 2"/>
          <p:cNvSpPr/>
          <p:nvPr/>
        </p:nvSpPr>
        <p:spPr>
          <a:xfrm>
            <a:off x="380905" y="4011998"/>
            <a:ext cx="7979240" cy="292077"/>
          </a:xfrm>
          <a:prstGeom prst="rect">
            <a:avLst/>
          </a:prstGeom>
          <a:noFill/>
        </p:spPr>
        <p:txBody>
          <a:bodyPr wrap="square" lIns="0" tIns="0" rIns="0" bIns="0" rtlCol="0" anchor="ctr"/>
          <a:lstStyle/>
          <a:p>
            <a:pPr algn="l">
              <a:lnSpc>
                <a:spcPts val="2300"/>
              </a:lnSpc>
              <a:spcBef>
                <a:spcPts val="1650"/>
              </a:spcBef>
              <a:buNone/>
            </a:pPr>
            <a:r>
              <a:rPr lang="en-US" sz="2025" dirty="0">
                <a:solidFill>
                  <a:srgbClr val="FFFFFF"/>
                </a:solidFill>
                <a:latin typeface="Arial" panose="020B0604020202020204" pitchFamily="34" charset="0"/>
                <a:ea typeface="Neue Haas Unica Pro" pitchFamily="34" charset="-122"/>
                <a:cs typeface="Arial" panose="020B0604020202020204" pitchFamily="34" charset="0"/>
              </a:rPr>
              <a:t>Learning Module Series</a:t>
            </a:r>
            <a:endParaRPr lang="en-US" dirty="0"/>
          </a:p>
        </p:txBody>
      </p:sp>
      <p:sp>
        <p:nvSpPr>
          <p:cNvPr id="4" name="Object 3"/>
          <p:cNvSpPr/>
          <p:nvPr/>
        </p:nvSpPr>
        <p:spPr>
          <a:xfrm>
            <a:off x="8093394" y="0"/>
            <a:ext cx="4095558" cy="6856286"/>
          </a:xfrm>
          <a:prstGeom prst="rect">
            <a:avLst/>
          </a:prstGeom>
          <a:solidFill>
            <a:srgbClr val="000000">
              <a:alpha val="0"/>
            </a:srgbClr>
          </a:solidFill>
        </p:spPr>
        <p:txBody>
          <a:bodyPr/>
          <a:lstStyle/>
          <a:p>
            <a:endParaRPr lang="en-US"/>
          </a:p>
        </p:txBody>
      </p:sp>
      <p:pic>
        <p:nvPicPr>
          <p:cNvPr id="5" name="Object 4" descr="_White.png"/>
          <p:cNvPicPr>
            <a:picLocks noChangeAspect="1"/>
          </p:cNvPicPr>
          <p:nvPr/>
        </p:nvPicPr>
        <p:blipFill>
          <a:blip r:embed="rId3"/>
          <a:srcRect l="-36299" t="-108851" r="-36299" b="-108851"/>
          <a:stretch/>
        </p:blipFill>
        <p:spPr>
          <a:xfrm>
            <a:off x="8093394" y="0"/>
            <a:ext cx="4095558"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1218895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Balloting and Review Process</a:t>
            </a:r>
            <a:endParaRPr lang="en-US" dirty="0"/>
          </a:p>
        </p:txBody>
      </p:sp>
      <p:sp>
        <p:nvSpPr>
          <p:cNvPr id="4" name="Object 3"/>
          <p:cNvSpPr/>
          <p:nvPr/>
        </p:nvSpPr>
        <p:spPr>
          <a:xfrm>
            <a:off x="761810" y="1736241"/>
            <a:ext cx="11617595" cy="1864648"/>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Subcommittee approval followed by full membership review</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Balloting process ensures fairness and balanced participation </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Leads to high quality. market relevant standards</a:t>
            </a:r>
            <a:endParaRPr lang="en-US" dirty="0"/>
          </a:p>
        </p:txBody>
      </p:sp>
      <p:pic>
        <p:nvPicPr>
          <p:cNvPr id="5" name="Object 4"/>
          <p:cNvPicPr>
            <a:picLocks noChangeAspect="1"/>
          </p:cNvPicPr>
          <p:nvPr/>
        </p:nvPicPr>
        <p:blipFill>
          <a:blip r:embed="rId5"/>
          <a:stretch>
            <a:fillRect/>
          </a:stretch>
        </p:blipFill>
        <p:spPr>
          <a:xfrm>
            <a:off x="142839" y="6094476"/>
            <a:ext cx="683493" cy="618970"/>
          </a:xfrm>
          <a:prstGeom prst="rect">
            <a:avLst/>
          </a:prstGeom>
        </p:spPr>
      </p:pic>
      <p:sp>
        <p:nvSpPr>
          <p:cNvPr id="6" name="Object 5"/>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7" name="Object 6"/>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1218895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Handling Negative Votes</a:t>
            </a:r>
            <a:endParaRPr lang="en-US" dirty="0"/>
          </a:p>
        </p:txBody>
      </p:sp>
      <p:sp>
        <p:nvSpPr>
          <p:cNvPr id="4" name="Object 3"/>
          <p:cNvSpPr/>
          <p:nvPr/>
        </p:nvSpPr>
        <p:spPr>
          <a:xfrm>
            <a:off x="761810" y="1736241"/>
            <a:ext cx="11617595" cy="1540730"/>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All negative votes must be fully considered </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Final approval of standard contingent on due process and proper procedures</a:t>
            </a:r>
            <a:endParaRPr lang="en-US" dirty="0"/>
          </a:p>
        </p:txBody>
      </p:sp>
      <p:pic>
        <p:nvPicPr>
          <p:cNvPr id="5" name="Object 4"/>
          <p:cNvPicPr>
            <a:picLocks noChangeAspect="1"/>
          </p:cNvPicPr>
          <p:nvPr/>
        </p:nvPicPr>
        <p:blipFill>
          <a:blip r:embed="rId5"/>
          <a:stretch>
            <a:fillRect/>
          </a:stretch>
        </p:blipFill>
        <p:spPr>
          <a:xfrm>
            <a:off x="142839" y="6094476"/>
            <a:ext cx="683493" cy="618970"/>
          </a:xfrm>
          <a:prstGeom prst="rect">
            <a:avLst/>
          </a:prstGeom>
        </p:spPr>
      </p:pic>
      <p:sp>
        <p:nvSpPr>
          <p:cNvPr id="6" name="Object 5"/>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7" name="Object 6"/>
          <p:cNvSpPr/>
          <p:nvPr/>
        </p:nvSpPr>
        <p:spPr>
          <a:xfrm>
            <a:off x="11779479" y="6512132"/>
            <a:ext cx="219020" cy="194619"/>
          </a:xfrm>
          <a:prstGeom prst="rect">
            <a:avLst/>
          </a:prstGeom>
          <a:noFill/>
        </p:spPr>
        <p:txBody>
          <a:bodyPr/>
          <a:lstStyle/>
          <a:p>
            <a:endParaRPr lang="en-US"/>
          </a:p>
        </p:txBody>
      </p:sp>
      <p:pic>
        <p:nvPicPr>
          <p:cNvPr id="8" name="Object 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9364" y="3774231"/>
            <a:ext cx="2513971" cy="2513971"/>
          </a:xfrm>
          <a:prstGeom prst="rect">
            <a:avLst/>
          </a:prstGeom>
        </p:spPr>
      </p:pic>
      <p:sp>
        <p:nvSpPr>
          <p:cNvPr id="9" name="Object 8"/>
          <p:cNvSpPr/>
          <p:nvPr/>
        </p:nvSpPr>
        <p:spPr>
          <a:xfrm>
            <a:off x="8543528" y="4687658"/>
            <a:ext cx="2339008" cy="649026"/>
          </a:xfrm>
          <a:prstGeom prst="rect">
            <a:avLst/>
          </a:prstGeom>
          <a:noFill/>
        </p:spPr>
        <p:txBody>
          <a:bodyPr wrap="square" lIns="0" tIns="0" rIns="0" bIns="0" rtlCol="0" anchor="ctr"/>
          <a:lstStyle/>
          <a:p>
            <a:pPr algn="ctr">
              <a:lnSpc>
                <a:spcPts val="2556"/>
              </a:lnSpc>
              <a:buNone/>
            </a:pPr>
            <a:r>
              <a:rPr lang="en-US" sz="2250" b="1" dirty="0">
                <a:solidFill>
                  <a:srgbClr val="0F35B8"/>
                </a:solidFill>
                <a:latin typeface="Arial" panose="020B0604020202020204" pitchFamily="34" charset="0"/>
                <a:ea typeface="Neue Haas Unica Pro" pitchFamily="34" charset="-122"/>
                <a:cs typeface="Arial" panose="020B0604020202020204" pitchFamily="34" charset="0"/>
              </a:rPr>
              <a:t>All Votes Considered</a:t>
            </a:r>
            <a:r>
              <a:rPr lang="en-US" sz="2250" dirty="0">
                <a:solidFill>
                  <a:srgbClr val="0F35B8"/>
                </a:solidFill>
                <a:latin typeface="Arial" panose="020B0604020202020204" pitchFamily="34" charset="0"/>
                <a:ea typeface="Neue Haas Unica Pro" pitchFamily="34" charset="-122"/>
                <a:cs typeface="Arial" panose="020B0604020202020204" pitchFamily="34" charset="0"/>
              </a:rPr>
              <a:t> </a:t>
            </a:r>
            <a:endParaRPr lang="en-US" dirty="0"/>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Timely Standards Development</a:t>
            </a:r>
            <a:endParaRPr lang="en-US" dirty="0"/>
          </a:p>
        </p:txBody>
      </p:sp>
      <p:sp>
        <p:nvSpPr>
          <p:cNvPr id="4" name="Object 3"/>
          <p:cNvSpPr/>
          <p:nvPr/>
        </p:nvSpPr>
        <p:spPr>
          <a:xfrm>
            <a:off x="7999000" y="0"/>
            <a:ext cx="4189952" cy="6856286"/>
          </a:xfrm>
          <a:prstGeom prst="rect">
            <a:avLst/>
          </a:prstGeom>
          <a:solidFill>
            <a:srgbClr val="F5F5F5"/>
          </a:solidFill>
        </p:spPr>
        <p:txBody>
          <a:bodyPr/>
          <a:lstStyle/>
          <a:p>
            <a:endParaRPr lang="en-US"/>
          </a:p>
        </p:txBody>
      </p:sp>
      <p:pic>
        <p:nvPicPr>
          <p:cNvPr id="5" name="Object 4" descr="1N49Cn7P0Fg"/>
          <p:cNvPicPr>
            <a:picLocks noChangeAspect="1"/>
          </p:cNvPicPr>
          <p:nvPr/>
        </p:nvPicPr>
        <p:blipFill>
          <a:blip r:embed="rId5"/>
          <a:srcRect l="23942" t="-13930" r="23942" b="-13930"/>
          <a:stretch/>
        </p:blipFill>
        <p:spPr>
          <a:xfrm>
            <a:off x="7999000" y="0"/>
            <a:ext cx="4189952" cy="6856286"/>
          </a:xfrm>
          <a:prstGeom prst="rect">
            <a:avLst/>
          </a:prstGeom>
        </p:spPr>
      </p:pic>
      <p:sp>
        <p:nvSpPr>
          <p:cNvPr id="6" name="Object 5"/>
          <p:cNvSpPr/>
          <p:nvPr/>
        </p:nvSpPr>
        <p:spPr>
          <a:xfrm>
            <a:off x="761810" y="1736241"/>
            <a:ext cx="7122919" cy="3081460"/>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Consensus process can take as little time as six months </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ASTM technologies speed standards to the marketplace</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Global participation right from the desktop</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Virtual Meetings</a:t>
            </a:r>
            <a:endParaRPr lang="en-US" dirty="0"/>
          </a:p>
        </p:txBody>
      </p:sp>
      <p:sp>
        <p:nvSpPr>
          <p:cNvPr id="4" name="Object 3"/>
          <p:cNvSpPr/>
          <p:nvPr/>
        </p:nvSpPr>
        <p:spPr>
          <a:xfrm>
            <a:off x="7999000" y="0"/>
            <a:ext cx="4189952" cy="6856286"/>
          </a:xfrm>
          <a:prstGeom prst="rect">
            <a:avLst/>
          </a:prstGeom>
          <a:solidFill>
            <a:srgbClr val="F5F5F5"/>
          </a:solidFill>
        </p:spPr>
        <p:txBody>
          <a:bodyPr/>
          <a:lstStyle/>
          <a:p>
            <a:endParaRPr lang="en-US"/>
          </a:p>
        </p:txBody>
      </p:sp>
      <p:pic>
        <p:nvPicPr>
          <p:cNvPr id="5" name="Object 4" descr="2606509"/>
          <p:cNvPicPr>
            <a:picLocks noChangeAspect="1"/>
          </p:cNvPicPr>
          <p:nvPr/>
        </p:nvPicPr>
        <p:blipFill>
          <a:blip r:embed="rId5"/>
          <a:srcRect l="34722" t="-7971" r="34722" b="-7971"/>
          <a:stretch/>
        </p:blipFill>
        <p:spPr>
          <a:xfrm>
            <a:off x="7999000" y="0"/>
            <a:ext cx="4189952" cy="6856286"/>
          </a:xfrm>
          <a:prstGeom prst="rect">
            <a:avLst/>
          </a:prstGeom>
        </p:spPr>
      </p:pic>
      <p:sp>
        <p:nvSpPr>
          <p:cNvPr id="6" name="Object 5"/>
          <p:cNvSpPr/>
          <p:nvPr/>
        </p:nvSpPr>
        <p:spPr>
          <a:xfrm>
            <a:off x="761810" y="1736241"/>
            <a:ext cx="7122919" cy="2351938"/>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Combines teleconferencing with online document viewing</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Brings global members together more easily, reduces standards development time</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Serving the Global Marketplace</a:t>
            </a:r>
            <a:endParaRPr lang="en-US" dirty="0"/>
          </a:p>
        </p:txBody>
      </p:sp>
      <p:sp>
        <p:nvSpPr>
          <p:cNvPr id="4" name="Object 3"/>
          <p:cNvSpPr/>
          <p:nvPr/>
        </p:nvSpPr>
        <p:spPr>
          <a:xfrm>
            <a:off x="7999000" y="0"/>
            <a:ext cx="4189952" cy="6856286"/>
          </a:xfrm>
          <a:prstGeom prst="rect">
            <a:avLst/>
          </a:prstGeom>
          <a:solidFill>
            <a:srgbClr val="F5F5F5"/>
          </a:solidFill>
        </p:spPr>
        <p:txBody>
          <a:bodyPr/>
          <a:lstStyle/>
          <a:p>
            <a:endParaRPr lang="en-US"/>
          </a:p>
        </p:txBody>
      </p:sp>
      <p:pic>
        <p:nvPicPr>
          <p:cNvPr id="5" name="Object 4" descr="Standard book.png"/>
          <p:cNvPicPr>
            <a:picLocks noChangeAspect="1"/>
          </p:cNvPicPr>
          <p:nvPr/>
        </p:nvPicPr>
        <p:blipFill>
          <a:blip r:embed="rId5"/>
          <a:srcRect l="10993" t="-10000" r="10993" b="-10000"/>
          <a:stretch/>
        </p:blipFill>
        <p:spPr>
          <a:xfrm>
            <a:off x="7999000" y="0"/>
            <a:ext cx="4189952" cy="6856286"/>
          </a:xfrm>
          <a:prstGeom prst="rect">
            <a:avLst/>
          </a:prstGeom>
        </p:spPr>
      </p:pic>
      <p:sp>
        <p:nvSpPr>
          <p:cNvPr id="6" name="Object 5"/>
          <p:cNvSpPr/>
          <p:nvPr/>
        </p:nvSpPr>
        <p:spPr>
          <a:xfrm>
            <a:off x="761810" y="1736241"/>
            <a:ext cx="7122919" cy="2675856"/>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Annual Book of ASTM Standards</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Online search and purchase of ASTM standards</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Specialized publications, journals, manuals, and monographs</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672136"/>
            <a:ext cx="6135334" cy="876230"/>
          </a:xfrm>
          <a:prstGeom prst="rect">
            <a:avLst/>
          </a:prstGeom>
          <a:noFill/>
        </p:spPr>
        <p:txBody>
          <a:bodyPr wrap="square" lIns="0" tIns="0" rIns="0" bIns="0" rtlCol="0" anchor="ctr"/>
          <a:lstStyle/>
          <a:p>
            <a:pPr algn="l">
              <a:lnSpc>
                <a:spcPts val="6902"/>
              </a:lnSpc>
              <a:buNone/>
            </a:pPr>
            <a:r>
              <a:rPr lang="en-US" sz="6075" dirty="0">
                <a:solidFill>
                  <a:srgbClr val="FFFFFF"/>
                </a:solidFill>
                <a:latin typeface="Arial" panose="020B0604020202020204" pitchFamily="34" charset="0"/>
                <a:ea typeface="Neue Haas Unica Pro" pitchFamily="34" charset="-122"/>
                <a:cs typeface="Arial" panose="020B0604020202020204" pitchFamily="34" charset="0"/>
              </a:rPr>
              <a:t>Thank you</a:t>
            </a:r>
            <a:endParaRPr lang="en-US" dirty="0"/>
          </a:p>
        </p:txBody>
      </p:sp>
      <p:sp>
        <p:nvSpPr>
          <p:cNvPr id="3" name="Object 2"/>
          <p:cNvSpPr/>
          <p:nvPr/>
        </p:nvSpPr>
        <p:spPr>
          <a:xfrm>
            <a:off x="380905" y="3733313"/>
            <a:ext cx="6135334" cy="292077"/>
          </a:xfrm>
          <a:prstGeom prst="rect">
            <a:avLst/>
          </a:prstGeom>
          <a:noFill/>
        </p:spPr>
        <p:txBody>
          <a:bodyPr wrap="square" lIns="0" tIns="0" rIns="0" bIns="0" rtlCol="0" anchor="ctr"/>
          <a:lstStyle/>
          <a:p>
            <a:pPr algn="l">
              <a:lnSpc>
                <a:spcPts val="2300"/>
              </a:lnSpc>
              <a:spcBef>
                <a:spcPts val="1428"/>
              </a:spcBef>
              <a:buNone/>
            </a:pPr>
            <a:r>
              <a:rPr lang="en-US" sz="2025" dirty="0">
                <a:solidFill>
                  <a:srgbClr val="FFFFFF"/>
                </a:solidFill>
                <a:latin typeface="Arial" panose="020B0604020202020204" pitchFamily="34" charset="0"/>
                <a:ea typeface="Neue Haas Unica Pro" pitchFamily="34" charset="-122"/>
                <a:cs typeface="Arial" panose="020B0604020202020204" pitchFamily="34" charset="0"/>
              </a:rPr>
              <a:t>Learning Module Series</a:t>
            </a:r>
            <a:endParaRPr lang="en-US" dirty="0"/>
          </a:p>
        </p:txBody>
      </p:sp>
      <p:sp>
        <p:nvSpPr>
          <p:cNvPr id="4" name="Object 3"/>
          <p:cNvSpPr/>
          <p:nvPr/>
        </p:nvSpPr>
        <p:spPr>
          <a:xfrm>
            <a:off x="8379905" y="0"/>
            <a:ext cx="3809047" cy="6856286"/>
          </a:xfrm>
          <a:prstGeom prst="rect">
            <a:avLst/>
          </a:prstGeom>
          <a:solidFill>
            <a:srgbClr val="000000">
              <a:alpha val="0"/>
            </a:srgbClr>
          </a:solidFill>
        </p:spPr>
        <p:txBody>
          <a:bodyPr/>
          <a:lstStyle/>
          <a:p>
            <a:endParaRPr lang="en-US"/>
          </a:p>
        </p:txBody>
      </p:sp>
      <p:pic>
        <p:nvPicPr>
          <p:cNvPr id="5" name="Object 4" descr="ASTM-HQ-West-Conshohocken.png"/>
          <p:cNvPicPr>
            <a:picLocks noChangeAspect="1"/>
          </p:cNvPicPr>
          <p:nvPr/>
        </p:nvPicPr>
        <p:blipFill>
          <a:blip r:embed="rId3"/>
          <a:srcRect l="31481" r="31481"/>
          <a:stretch/>
        </p:blipFill>
        <p:spPr>
          <a:xfrm>
            <a:off x="8379905" y="0"/>
            <a:ext cx="3809047"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5F5F5"/>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7812" y="994622"/>
            <a:ext cx="390427" cy="38090"/>
          </a:xfrm>
          <a:prstGeom prst="rect">
            <a:avLst/>
          </a:prstGeom>
        </p:spPr>
      </p:pic>
      <p:sp>
        <p:nvSpPr>
          <p:cNvPr id="3" name="Object 2"/>
          <p:cNvSpPr/>
          <p:nvPr/>
        </p:nvSpPr>
        <p:spPr>
          <a:xfrm>
            <a:off x="4157865" y="365579"/>
            <a:ext cx="8310345" cy="486695"/>
          </a:xfrm>
          <a:prstGeom prst="rect">
            <a:avLst/>
          </a:prstGeom>
          <a:noFill/>
        </p:spPr>
        <p:txBody>
          <a:bodyPr wrap="square" lIns="0" tIns="0" rIns="0" bIns="0" rtlCol="0" anchor="t"/>
          <a:lstStyle/>
          <a:p>
            <a:pPr algn="l">
              <a:lnSpc>
                <a:spcPts val="3834"/>
              </a:lnSpc>
              <a:buNone/>
            </a:pPr>
            <a:r>
              <a:rPr lang="en-US" sz="3375" dirty="0">
                <a:solidFill>
                  <a:srgbClr val="0F35B8"/>
                </a:solidFill>
                <a:latin typeface="Arial" panose="020B0604020202020204" pitchFamily="34" charset="0"/>
                <a:ea typeface="Neue Haas Unica Pro" pitchFamily="34" charset="-122"/>
                <a:cs typeface="Arial" panose="020B0604020202020204" pitchFamily="34" charset="0"/>
              </a:rPr>
              <a:t>What is an ASTM Standard? </a:t>
            </a:r>
            <a:endParaRPr lang="en-US" dirty="0"/>
          </a:p>
        </p:txBody>
      </p:sp>
      <p:sp>
        <p:nvSpPr>
          <p:cNvPr id="4" name="Object 3"/>
          <p:cNvSpPr/>
          <p:nvPr/>
        </p:nvSpPr>
        <p:spPr>
          <a:xfrm>
            <a:off x="0" y="0"/>
            <a:ext cx="3681734" cy="6856286"/>
          </a:xfrm>
          <a:prstGeom prst="rect">
            <a:avLst/>
          </a:prstGeom>
          <a:solidFill>
            <a:srgbClr val="000000">
              <a:alpha val="0"/>
            </a:srgbClr>
          </a:solidFill>
        </p:spPr>
        <p:txBody>
          <a:bodyPr/>
          <a:lstStyle/>
          <a:p>
            <a:endParaRPr lang="en-US"/>
          </a:p>
        </p:txBody>
      </p:sp>
      <p:pic>
        <p:nvPicPr>
          <p:cNvPr id="5" name="Object 4" descr="Computer.png"/>
          <p:cNvPicPr>
            <a:picLocks noChangeAspect="1"/>
          </p:cNvPicPr>
          <p:nvPr/>
        </p:nvPicPr>
        <p:blipFill>
          <a:blip r:embed="rId5"/>
          <a:srcRect l="24829" t="-10914" r="24829" b="-10914"/>
          <a:stretch/>
        </p:blipFill>
        <p:spPr>
          <a:xfrm>
            <a:off x="0" y="0"/>
            <a:ext cx="3681734" cy="6856286"/>
          </a:xfrm>
          <a:prstGeom prst="rect">
            <a:avLst/>
          </a:prstGeom>
        </p:spPr>
      </p:pic>
      <p:sp>
        <p:nvSpPr>
          <p:cNvPr id="6" name="Object 5"/>
          <p:cNvSpPr/>
          <p:nvPr/>
        </p:nvSpPr>
        <p:spPr>
          <a:xfrm>
            <a:off x="4157865" y="1617258"/>
            <a:ext cx="7554956" cy="1209373"/>
          </a:xfrm>
          <a:prstGeom prst="rect">
            <a:avLst/>
          </a:prstGeom>
          <a:solidFill>
            <a:srgbClr val="021740"/>
          </a:solidFill>
        </p:spPr>
        <p:txBody>
          <a:bodyPr/>
          <a:lstStyle/>
          <a:p>
            <a:endParaRPr lang="en-US"/>
          </a:p>
        </p:txBody>
      </p:sp>
      <p:sp>
        <p:nvSpPr>
          <p:cNvPr id="7" name="Object 6"/>
          <p:cNvSpPr/>
          <p:nvPr/>
        </p:nvSpPr>
        <p:spPr>
          <a:xfrm>
            <a:off x="4443544" y="1814257"/>
            <a:ext cx="7786601" cy="781450"/>
          </a:xfrm>
          <a:prstGeom prst="rect">
            <a:avLst/>
          </a:prstGeom>
          <a:noFill/>
        </p:spPr>
        <p:txBody>
          <a:bodyPr wrap="square" lIns="0" tIns="0" rIns="0" bIns="0" rtlCol="0" anchor="t"/>
          <a:lstStyle/>
          <a:p>
            <a:pPr algn="l">
              <a:lnSpc>
                <a:spcPts val="3078"/>
              </a:lnSpc>
              <a:buNone/>
            </a:pPr>
            <a:r>
              <a:rPr lang="en-US" sz="2709" dirty="0">
                <a:solidFill>
                  <a:srgbClr val="FFFFFF"/>
                </a:solidFill>
                <a:latin typeface="Arial" panose="020B0604020202020204" pitchFamily="34" charset="0"/>
                <a:ea typeface="Neue Haas Unica Pro" pitchFamily="34" charset="-122"/>
                <a:cs typeface="Arial" panose="020B0604020202020204" pitchFamily="34" charset="0"/>
              </a:rPr>
              <a:t>Developed within the consensus principles of ASTM </a:t>
            </a:r>
            <a:endParaRPr lang="en-US" dirty="0"/>
          </a:p>
        </p:txBody>
      </p:sp>
      <p:sp>
        <p:nvSpPr>
          <p:cNvPr id="8" name="Object 7"/>
          <p:cNvSpPr/>
          <p:nvPr/>
        </p:nvSpPr>
        <p:spPr>
          <a:xfrm>
            <a:off x="4157865" y="3166271"/>
            <a:ext cx="7554956" cy="1209373"/>
          </a:xfrm>
          <a:prstGeom prst="rect">
            <a:avLst/>
          </a:prstGeom>
          <a:solidFill>
            <a:srgbClr val="021740"/>
          </a:solidFill>
        </p:spPr>
        <p:txBody>
          <a:bodyPr/>
          <a:lstStyle/>
          <a:p>
            <a:endParaRPr lang="en-US"/>
          </a:p>
        </p:txBody>
      </p:sp>
      <p:sp>
        <p:nvSpPr>
          <p:cNvPr id="9" name="Object 8"/>
          <p:cNvSpPr/>
          <p:nvPr/>
        </p:nvSpPr>
        <p:spPr>
          <a:xfrm>
            <a:off x="4443544" y="3363270"/>
            <a:ext cx="7786601" cy="781450"/>
          </a:xfrm>
          <a:prstGeom prst="rect">
            <a:avLst/>
          </a:prstGeom>
          <a:noFill/>
        </p:spPr>
        <p:txBody>
          <a:bodyPr wrap="square" lIns="0" tIns="0" rIns="0" bIns="0" rtlCol="0" anchor="t"/>
          <a:lstStyle/>
          <a:p>
            <a:pPr algn="l">
              <a:lnSpc>
                <a:spcPts val="3078"/>
              </a:lnSpc>
              <a:buNone/>
            </a:pPr>
            <a:r>
              <a:rPr lang="en-US" sz="2709" dirty="0">
                <a:solidFill>
                  <a:srgbClr val="FFFFFF"/>
                </a:solidFill>
                <a:latin typeface="Arial" panose="020B0604020202020204" pitchFamily="34" charset="0"/>
                <a:ea typeface="Neue Haas Unica Pro" pitchFamily="34" charset="-122"/>
                <a:cs typeface="Arial" panose="020B0604020202020204" pitchFamily="34" charset="0"/>
              </a:rPr>
              <a:t>ASTM Standards fuel global trade, promote health and general welfare, advance innovation</a:t>
            </a:r>
            <a:endParaRPr lang="en-US" dirty="0"/>
          </a:p>
        </p:txBody>
      </p:sp>
      <p:sp>
        <p:nvSpPr>
          <p:cNvPr id="10" name="Object 9"/>
          <p:cNvSpPr/>
          <p:nvPr/>
        </p:nvSpPr>
        <p:spPr>
          <a:xfrm>
            <a:off x="4157865" y="4715283"/>
            <a:ext cx="7554956" cy="1209373"/>
          </a:xfrm>
          <a:prstGeom prst="rect">
            <a:avLst/>
          </a:prstGeom>
          <a:solidFill>
            <a:srgbClr val="021740"/>
          </a:solidFill>
        </p:spPr>
        <p:txBody>
          <a:bodyPr/>
          <a:lstStyle/>
          <a:p>
            <a:endParaRPr lang="en-US"/>
          </a:p>
        </p:txBody>
      </p:sp>
      <p:sp>
        <p:nvSpPr>
          <p:cNvPr id="11" name="Object 10"/>
          <p:cNvSpPr/>
          <p:nvPr/>
        </p:nvSpPr>
        <p:spPr>
          <a:xfrm>
            <a:off x="4443544" y="4912283"/>
            <a:ext cx="7786601" cy="781450"/>
          </a:xfrm>
          <a:prstGeom prst="rect">
            <a:avLst/>
          </a:prstGeom>
          <a:noFill/>
        </p:spPr>
        <p:txBody>
          <a:bodyPr wrap="square" lIns="0" tIns="0" rIns="0" bIns="0" rtlCol="0" anchor="t"/>
          <a:lstStyle/>
          <a:p>
            <a:pPr algn="l">
              <a:lnSpc>
                <a:spcPts val="3078"/>
              </a:lnSpc>
              <a:buNone/>
            </a:pPr>
            <a:r>
              <a:rPr lang="en-US" sz="2709" dirty="0">
                <a:solidFill>
                  <a:srgbClr val="FFFFFF"/>
                </a:solidFill>
                <a:latin typeface="Arial" panose="020B0604020202020204" pitchFamily="34" charset="0"/>
                <a:ea typeface="Neue Haas Unica Pro" pitchFamily="34" charset="-122"/>
                <a:cs typeface="Arial" panose="020B0604020202020204" pitchFamily="34" charset="0"/>
              </a:rPr>
              <a:t>Product specifications, test methods, practices, guides, classifications and terminology </a:t>
            </a:r>
            <a:endParaRPr lang="en-US" dirty="0"/>
          </a:p>
        </p:txBody>
      </p:sp>
      <p:pic>
        <p:nvPicPr>
          <p:cNvPr id="12" name="Object 11"/>
          <p:cNvPicPr>
            <a:picLocks noChangeAspect="1"/>
          </p:cNvPicPr>
          <p:nvPr/>
        </p:nvPicPr>
        <p:blipFill>
          <a:blip r:embed="rId6"/>
          <a:stretch>
            <a:fillRect/>
          </a:stretch>
        </p:blipFill>
        <p:spPr>
          <a:xfrm>
            <a:off x="142839" y="6094476"/>
            <a:ext cx="683493" cy="618970"/>
          </a:xfrm>
          <a:prstGeom prst="rect">
            <a:avLst/>
          </a:prstGeom>
        </p:spPr>
      </p:pic>
      <p:sp>
        <p:nvSpPr>
          <p:cNvPr id="13" name="Object 12"/>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000000"/>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4" name="Object 13"/>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7999000" y="0"/>
            <a:ext cx="4189952" cy="6856286"/>
          </a:xfrm>
          <a:prstGeom prst="rect">
            <a:avLst/>
          </a:prstGeom>
          <a:solidFill>
            <a:srgbClr val="F5F5F5"/>
          </a:solidFill>
        </p:spPr>
        <p:txBody>
          <a:bodyPr/>
          <a:lstStyle/>
          <a:p>
            <a:endParaRPr lang="en-US"/>
          </a:p>
        </p:txBody>
      </p:sp>
      <p:pic>
        <p:nvPicPr>
          <p:cNvPr id="3" name="Object 2" descr="X53e51WfjlE"/>
          <p:cNvPicPr>
            <a:picLocks noChangeAspect="1"/>
          </p:cNvPicPr>
          <p:nvPr/>
        </p:nvPicPr>
        <p:blipFill>
          <a:blip r:embed="rId3"/>
          <a:srcRect l="4228" r="4228"/>
          <a:stretch/>
        </p:blipFill>
        <p:spPr>
          <a:xfrm>
            <a:off x="7999000" y="0"/>
            <a:ext cx="4189952" cy="6856286"/>
          </a:xfrm>
          <a:prstGeom prst="rect">
            <a:avLst/>
          </a:prstGeom>
        </p:spPr>
      </p:pic>
      <p:sp>
        <p:nvSpPr>
          <p:cNvPr id="4" name="Object 3"/>
          <p:cNvSpPr/>
          <p:nvPr/>
        </p:nvSpPr>
        <p:spPr>
          <a:xfrm>
            <a:off x="761810" y="639057"/>
            <a:ext cx="7122919" cy="540855"/>
          </a:xfrm>
          <a:prstGeom prst="rect">
            <a:avLst/>
          </a:prstGeom>
          <a:noFill/>
        </p:spPr>
        <p:txBody>
          <a:bodyPr wrap="square" lIns="0" tIns="0" rIns="0" bIns="0" rtlCol="0" anchor="t"/>
          <a:lstStyle/>
          <a:p>
            <a:pPr algn="l">
              <a:lnSpc>
                <a:spcPts val="4260"/>
              </a:lnSpc>
              <a:buNone/>
            </a:pPr>
            <a:r>
              <a:rPr lang="en-US" sz="3750" b="1" dirty="0">
                <a:solidFill>
                  <a:srgbClr val="FFFFFF"/>
                </a:solidFill>
                <a:latin typeface="Arial" panose="020B0604020202020204" pitchFamily="34" charset="0"/>
                <a:ea typeface="Neue Haas Unica Pro" pitchFamily="34" charset="-122"/>
                <a:cs typeface="Arial" panose="020B0604020202020204" pitchFamily="34" charset="0"/>
              </a:rPr>
              <a:t>ASTM Members</a:t>
            </a:r>
            <a:endParaRPr lang="en-US" dirty="0"/>
          </a:p>
        </p:txBody>
      </p:sp>
      <p:sp>
        <p:nvSpPr>
          <p:cNvPr id="5" name="Object 4"/>
          <p:cNvSpPr/>
          <p:nvPr/>
        </p:nvSpPr>
        <p:spPr>
          <a:xfrm>
            <a:off x="761810" y="1388666"/>
            <a:ext cx="7122919" cy="3487064"/>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World's top scientist, engineers, business leaders</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Represent international stakeholder group</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Serve on more than 145 technical standards writing committees across broad range of fields</a:t>
            </a:r>
            <a:endParaRPr lang="en-US" dirty="0"/>
          </a:p>
        </p:txBody>
      </p:sp>
      <p:pic>
        <p:nvPicPr>
          <p:cNvPr id="6" name="Object 5"/>
          <p:cNvPicPr>
            <a:picLocks noChangeAspect="1"/>
          </p:cNvPicPr>
          <p:nvPr/>
        </p:nvPicPr>
        <p:blipFill>
          <a:blip r:embed="rId4"/>
          <a:stretch>
            <a:fillRect/>
          </a:stretch>
        </p:blipFill>
        <p:spPr>
          <a:xfrm>
            <a:off x="142839" y="6094476"/>
            <a:ext cx="683493" cy="618970"/>
          </a:xfrm>
          <a:prstGeom prst="rect">
            <a:avLst/>
          </a:prstGeom>
        </p:spPr>
      </p:pic>
      <p:sp>
        <p:nvSpPr>
          <p:cNvPr id="7" name="Object 6"/>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8" name="Object 7"/>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4" y="994622"/>
            <a:ext cx="390427" cy="38090"/>
          </a:xfrm>
          <a:prstGeom prst="rect">
            <a:avLst/>
          </a:prstGeom>
        </p:spPr>
      </p:pic>
      <p:sp>
        <p:nvSpPr>
          <p:cNvPr id="3" name="Object 2"/>
          <p:cNvSpPr/>
          <p:nvPr/>
        </p:nvSpPr>
        <p:spPr>
          <a:xfrm>
            <a:off x="4666083"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ASTM Process</a:t>
            </a:r>
            <a:endParaRPr lang="en-US" dirty="0"/>
          </a:p>
        </p:txBody>
      </p:sp>
      <p:sp>
        <p:nvSpPr>
          <p:cNvPr id="4" name="Object 3"/>
          <p:cNvSpPr/>
          <p:nvPr/>
        </p:nvSpPr>
        <p:spPr>
          <a:xfrm>
            <a:off x="0" y="0"/>
            <a:ext cx="4189952" cy="6856286"/>
          </a:xfrm>
          <a:prstGeom prst="rect">
            <a:avLst/>
          </a:prstGeom>
          <a:solidFill>
            <a:srgbClr val="F5F5F5"/>
          </a:solidFill>
        </p:spPr>
        <p:txBody>
          <a:bodyPr/>
          <a:lstStyle/>
          <a:p>
            <a:endParaRPr lang="en-US"/>
          </a:p>
        </p:txBody>
      </p:sp>
      <p:pic>
        <p:nvPicPr>
          <p:cNvPr id="5" name="Object 4" descr="faEfWCdOKIg"/>
          <p:cNvPicPr>
            <a:picLocks noChangeAspect="1"/>
          </p:cNvPicPr>
          <p:nvPr/>
        </p:nvPicPr>
        <p:blipFill>
          <a:blip r:embed="rId5"/>
          <a:srcRect l="29603" r="29603"/>
          <a:stretch/>
        </p:blipFill>
        <p:spPr>
          <a:xfrm>
            <a:off x="0" y="0"/>
            <a:ext cx="4189952" cy="6856286"/>
          </a:xfrm>
          <a:prstGeom prst="rect">
            <a:avLst/>
          </a:prstGeom>
        </p:spPr>
      </p:pic>
      <p:sp>
        <p:nvSpPr>
          <p:cNvPr id="6" name="Object 5"/>
          <p:cNvSpPr/>
          <p:nvPr/>
        </p:nvSpPr>
        <p:spPr>
          <a:xfrm>
            <a:off x="4951762" y="1736241"/>
            <a:ext cx="7122919" cy="405604"/>
          </a:xfrm>
          <a:prstGeom prst="rect">
            <a:avLst/>
          </a:prstGeom>
          <a:noFill/>
        </p:spPr>
        <p:txBody>
          <a:bodyPr wrap="square" lIns="0" tIns="0" rIns="0" bIns="0" rtlCol="0" anchor="t"/>
          <a:lstStyle/>
          <a:p>
            <a:pPr algn="l">
              <a:lnSpc>
                <a:spcPts val="3195"/>
              </a:lnSpc>
              <a:buNone/>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Open and Transparent</a:t>
            </a:r>
            <a:endParaRPr lang="en-US" dirty="0"/>
          </a:p>
        </p:txBody>
      </p:sp>
      <p:sp>
        <p:nvSpPr>
          <p:cNvPr id="7" name="Object 6"/>
          <p:cNvSpPr/>
          <p:nvPr/>
        </p:nvSpPr>
        <p:spPr>
          <a:xfrm>
            <a:off x="4951762" y="2370537"/>
            <a:ext cx="7122919" cy="2351938"/>
          </a:xfrm>
          <a:prstGeom prst="rect">
            <a:avLst/>
          </a:prstGeom>
          <a:noFill/>
        </p:spPr>
        <p:txBody>
          <a:bodyPr wrap="square" lIns="0" tIns="0" rIns="0" bIns="0" rtlCol="0" anchor="t"/>
          <a:lstStyle/>
          <a:p>
            <a:pPr marL="242900" indent="-242900" algn="l">
              <a:lnSpc>
                <a:spcPts val="3195"/>
              </a:lnSpc>
              <a:spcBef>
                <a:spcPts val="1766"/>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Membership and participation is open to any interested individual or organization, anywhere in the world</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Essential information is easily and equally available to all</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0" y="994622"/>
            <a:ext cx="390427" cy="38090"/>
          </a:xfrm>
          <a:prstGeom prst="rect">
            <a:avLst/>
          </a:prstGeom>
        </p:spPr>
      </p:pic>
      <p:sp>
        <p:nvSpPr>
          <p:cNvPr id="3" name="Object 2"/>
          <p:cNvSpPr/>
          <p:nvPr/>
        </p:nvSpPr>
        <p:spPr>
          <a:xfrm>
            <a:off x="4666083"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The Process</a:t>
            </a:r>
            <a:endParaRPr lang="en-US" dirty="0"/>
          </a:p>
        </p:txBody>
      </p:sp>
      <p:sp>
        <p:nvSpPr>
          <p:cNvPr id="4" name="Object 3"/>
          <p:cNvSpPr/>
          <p:nvPr/>
        </p:nvSpPr>
        <p:spPr>
          <a:xfrm>
            <a:off x="0" y="0"/>
            <a:ext cx="4189952" cy="6856286"/>
          </a:xfrm>
          <a:prstGeom prst="rect">
            <a:avLst/>
          </a:prstGeom>
          <a:solidFill>
            <a:srgbClr val="F5F5F5"/>
          </a:solidFill>
        </p:spPr>
        <p:txBody>
          <a:bodyPr/>
          <a:lstStyle/>
          <a:p>
            <a:endParaRPr lang="en-US"/>
          </a:p>
        </p:txBody>
      </p:sp>
      <p:pic>
        <p:nvPicPr>
          <p:cNvPr id="5" name="Object 4" descr="5669602"/>
          <p:cNvPicPr>
            <a:picLocks noChangeAspect="1"/>
          </p:cNvPicPr>
          <p:nvPr/>
        </p:nvPicPr>
        <p:blipFill>
          <a:blip r:embed="rId5"/>
          <a:srcRect l="5481" r="5481"/>
          <a:stretch/>
        </p:blipFill>
        <p:spPr>
          <a:xfrm>
            <a:off x="0" y="0"/>
            <a:ext cx="4189952" cy="6856286"/>
          </a:xfrm>
          <a:prstGeom prst="rect">
            <a:avLst/>
          </a:prstGeom>
        </p:spPr>
      </p:pic>
      <p:sp>
        <p:nvSpPr>
          <p:cNvPr id="6" name="Object 5"/>
          <p:cNvSpPr/>
          <p:nvPr/>
        </p:nvSpPr>
        <p:spPr>
          <a:xfrm>
            <a:off x="4951762" y="1736241"/>
            <a:ext cx="7122919" cy="405604"/>
          </a:xfrm>
          <a:prstGeom prst="rect">
            <a:avLst/>
          </a:prstGeom>
          <a:noFill/>
        </p:spPr>
        <p:txBody>
          <a:bodyPr wrap="square" lIns="0" tIns="0" rIns="0" bIns="0" rtlCol="0" anchor="t"/>
          <a:lstStyle/>
          <a:p>
            <a:pPr algn="l">
              <a:lnSpc>
                <a:spcPts val="3195"/>
              </a:lnSpc>
              <a:buNone/>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Equal Voice, Equal Vote</a:t>
            </a:r>
            <a:endParaRPr lang="en-US" dirty="0"/>
          </a:p>
        </p:txBody>
      </p:sp>
      <p:sp>
        <p:nvSpPr>
          <p:cNvPr id="7" name="Object 6"/>
          <p:cNvSpPr/>
          <p:nvPr/>
        </p:nvSpPr>
        <p:spPr>
          <a:xfrm>
            <a:off x="4951762" y="2370537"/>
            <a:ext cx="7122919" cy="2270252"/>
          </a:xfrm>
          <a:prstGeom prst="rect">
            <a:avLst/>
          </a:prstGeom>
          <a:noFill/>
        </p:spPr>
        <p:txBody>
          <a:bodyPr wrap="square" lIns="0" tIns="0" rIns="0" bIns="0" rtlCol="0" anchor="t"/>
          <a:lstStyle/>
          <a:p>
            <a:pPr marL="242900" indent="-242900" algn="l">
              <a:lnSpc>
                <a:spcPts val="3195"/>
              </a:lnSpc>
              <a:spcBef>
                <a:spcPts val="1766"/>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All stakeholders have an equal voice</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Fair and balanced voting process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Widespread acceptance of ASTM standards</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8272" y="994622"/>
            <a:ext cx="380905" cy="38090"/>
          </a:xfrm>
          <a:prstGeom prst="rect">
            <a:avLst/>
          </a:prstGeom>
        </p:spPr>
      </p:pic>
      <p:sp>
        <p:nvSpPr>
          <p:cNvPr id="3" name="Object 2"/>
          <p:cNvSpPr/>
          <p:nvPr/>
        </p:nvSpPr>
        <p:spPr>
          <a:xfrm>
            <a:off x="3818297"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Participation </a:t>
            </a:r>
            <a:endParaRPr lang="en-US" dirty="0"/>
          </a:p>
        </p:txBody>
      </p:sp>
      <p:sp>
        <p:nvSpPr>
          <p:cNvPr id="4" name="Object 3"/>
          <p:cNvSpPr/>
          <p:nvPr/>
        </p:nvSpPr>
        <p:spPr>
          <a:xfrm>
            <a:off x="0" y="0"/>
            <a:ext cx="3342166" cy="6856286"/>
          </a:xfrm>
          <a:prstGeom prst="rect">
            <a:avLst/>
          </a:prstGeom>
          <a:solidFill>
            <a:srgbClr val="F5F5F5"/>
          </a:solidFill>
        </p:spPr>
        <p:txBody>
          <a:bodyPr/>
          <a:lstStyle/>
          <a:p>
            <a:endParaRPr lang="en-US"/>
          </a:p>
        </p:txBody>
      </p:sp>
      <p:pic>
        <p:nvPicPr>
          <p:cNvPr id="5" name="Object 4" descr="yQorCngxzwI"/>
          <p:cNvPicPr>
            <a:picLocks noChangeAspect="1"/>
          </p:cNvPicPr>
          <p:nvPr/>
        </p:nvPicPr>
        <p:blipFill>
          <a:blip r:embed="rId5"/>
          <a:srcRect l="13440" r="13440"/>
          <a:stretch/>
        </p:blipFill>
        <p:spPr>
          <a:xfrm>
            <a:off x="0" y="0"/>
            <a:ext cx="3342166" cy="6856286"/>
          </a:xfrm>
          <a:prstGeom prst="rect">
            <a:avLst/>
          </a:prstGeom>
        </p:spPr>
      </p:pic>
      <p:sp>
        <p:nvSpPr>
          <p:cNvPr id="6" name="Object 5"/>
          <p:cNvSpPr/>
          <p:nvPr/>
        </p:nvSpPr>
        <p:spPr>
          <a:xfrm>
            <a:off x="4103975" y="1736241"/>
            <a:ext cx="8055347" cy="405604"/>
          </a:xfrm>
          <a:prstGeom prst="rect">
            <a:avLst/>
          </a:prstGeom>
          <a:noFill/>
        </p:spPr>
        <p:txBody>
          <a:bodyPr wrap="square" lIns="0" tIns="0" rIns="0" bIns="0" rtlCol="0" anchor="t"/>
          <a:lstStyle/>
          <a:p>
            <a:pPr algn="l">
              <a:lnSpc>
                <a:spcPts val="3195"/>
              </a:lnSpc>
              <a:buNone/>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Standards Without Boundaries</a:t>
            </a:r>
            <a:endParaRPr lang="en-US" dirty="0"/>
          </a:p>
        </p:txBody>
      </p:sp>
      <p:sp>
        <p:nvSpPr>
          <p:cNvPr id="7" name="Object 6"/>
          <p:cNvSpPr/>
          <p:nvPr/>
        </p:nvSpPr>
        <p:spPr>
          <a:xfrm>
            <a:off x="4103975" y="2370537"/>
            <a:ext cx="8055347" cy="1946334"/>
          </a:xfrm>
          <a:prstGeom prst="rect">
            <a:avLst/>
          </a:prstGeom>
          <a:noFill/>
        </p:spPr>
        <p:txBody>
          <a:bodyPr wrap="square" lIns="0" tIns="0" rIns="0" bIns="0" rtlCol="0" anchor="t"/>
          <a:lstStyle/>
          <a:p>
            <a:pPr marL="242900" indent="-242900" algn="l">
              <a:lnSpc>
                <a:spcPts val="3195"/>
              </a:lnSpc>
              <a:spcBef>
                <a:spcPts val="1766"/>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More than 150 countries represented in ASTM International membership</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Effectively serve the global markets they represent</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From an Idea....to a Standard</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978710"/>
          <p:cNvPicPr>
            <a:picLocks noChangeAspect="1"/>
          </p:cNvPicPr>
          <p:nvPr/>
        </p:nvPicPr>
        <p:blipFill>
          <a:blip r:embed="rId5"/>
          <a:srcRect l="13455" r="13455"/>
          <a:stretch/>
        </p:blipFill>
        <p:spPr>
          <a:xfrm>
            <a:off x="8846786" y="0"/>
            <a:ext cx="3342166" cy="6856286"/>
          </a:xfrm>
          <a:prstGeom prst="rect">
            <a:avLst/>
          </a:prstGeom>
        </p:spPr>
      </p:pic>
      <p:sp>
        <p:nvSpPr>
          <p:cNvPr id="6" name="Object 5"/>
          <p:cNvSpPr/>
          <p:nvPr/>
        </p:nvSpPr>
        <p:spPr>
          <a:xfrm>
            <a:off x="761810" y="1736241"/>
            <a:ext cx="8055347" cy="405604"/>
          </a:xfrm>
          <a:prstGeom prst="rect">
            <a:avLst/>
          </a:prstGeom>
          <a:noFill/>
        </p:spPr>
        <p:txBody>
          <a:bodyPr wrap="square" lIns="0" tIns="0" rIns="0" bIns="0" rtlCol="0" anchor="t"/>
          <a:lstStyle/>
          <a:p>
            <a:pPr algn="l">
              <a:lnSpc>
                <a:spcPts val="3195"/>
              </a:lnSpc>
              <a:buNone/>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Starting the Process:</a:t>
            </a:r>
            <a:endParaRPr lang="en-US" dirty="0"/>
          </a:p>
        </p:txBody>
      </p:sp>
      <p:sp>
        <p:nvSpPr>
          <p:cNvPr id="7" name="Object 6"/>
          <p:cNvSpPr/>
          <p:nvPr/>
        </p:nvSpPr>
        <p:spPr>
          <a:xfrm>
            <a:off x="761810" y="2370537"/>
            <a:ext cx="8055347" cy="2270252"/>
          </a:xfrm>
          <a:prstGeom prst="rect">
            <a:avLst/>
          </a:prstGeom>
          <a:noFill/>
        </p:spPr>
        <p:txBody>
          <a:bodyPr wrap="square" lIns="0" tIns="0" rIns="0" bIns="0" rtlCol="0" anchor="t"/>
          <a:lstStyle/>
          <a:p>
            <a:pPr marL="242900" indent="-242900" algn="l">
              <a:lnSpc>
                <a:spcPts val="3195"/>
              </a:lnSpc>
              <a:spcBef>
                <a:spcPts val="1766"/>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members identify the need</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Outside Stakeholders contact ASTM </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ASTM provides the forum for consensus and collaboration </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1218895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Creating New Standards</a:t>
            </a:r>
            <a:endParaRPr lang="en-US" dirty="0"/>
          </a:p>
        </p:txBody>
      </p:sp>
      <p:sp>
        <p:nvSpPr>
          <p:cNvPr id="4" name="Object 3"/>
          <p:cNvSpPr/>
          <p:nvPr/>
        </p:nvSpPr>
        <p:spPr>
          <a:xfrm>
            <a:off x="476131" y="1542664"/>
            <a:ext cx="11236690" cy="4456586"/>
          </a:xfrm>
          <a:prstGeom prst="rect">
            <a:avLst/>
          </a:prstGeom>
          <a:solidFill>
            <a:srgbClr val="FFFFFF"/>
          </a:solidFill>
        </p:spPr>
        <p:txBody>
          <a:bodyPr/>
          <a:lstStyle/>
          <a:p>
            <a:endParaRPr lang="en-US"/>
          </a:p>
        </p:txBody>
      </p:sp>
      <p:pic>
        <p:nvPicPr>
          <p:cNvPr id="5" name="Object 4" descr="committee structure.PNG"/>
          <p:cNvPicPr>
            <a:picLocks noChangeAspect="1"/>
          </p:cNvPicPr>
          <p:nvPr/>
        </p:nvPicPr>
        <p:blipFill>
          <a:blip r:embed="rId5"/>
          <a:srcRect t="10968" b="10968"/>
          <a:stretch/>
        </p:blipFill>
        <p:spPr>
          <a:xfrm>
            <a:off x="476131" y="1542664"/>
            <a:ext cx="11236690" cy="4456586"/>
          </a:xfrm>
          <a:prstGeom prst="rect">
            <a:avLst/>
          </a:prstGeom>
        </p:spPr>
      </p:pic>
      <p:pic>
        <p:nvPicPr>
          <p:cNvPr id="6" name="Object 5"/>
          <p:cNvPicPr>
            <a:picLocks noChangeAspect="1"/>
          </p:cNvPicPr>
          <p:nvPr/>
        </p:nvPicPr>
        <p:blipFill>
          <a:blip r:embed="rId6"/>
          <a:stretch>
            <a:fillRect/>
          </a:stretch>
        </p:blipFill>
        <p:spPr>
          <a:xfrm>
            <a:off x="142839" y="6094476"/>
            <a:ext cx="683493" cy="618970"/>
          </a:xfrm>
          <a:prstGeom prst="rect">
            <a:avLst/>
          </a:prstGeom>
        </p:spPr>
      </p:pic>
      <p:sp>
        <p:nvSpPr>
          <p:cNvPr id="7" name="Object 6"/>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8" name="Object 7"/>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6634" y="994622"/>
            <a:ext cx="390427" cy="38090"/>
          </a:xfrm>
          <a:prstGeom prst="rect">
            <a:avLst/>
          </a:prstGeom>
        </p:spPr>
      </p:pic>
      <p:sp>
        <p:nvSpPr>
          <p:cNvPr id="3" name="Object 2"/>
          <p:cNvSpPr/>
          <p:nvPr/>
        </p:nvSpPr>
        <p:spPr>
          <a:xfrm>
            <a:off x="3336740" y="365579"/>
            <a:ext cx="92136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Work Item Registration System </a:t>
            </a:r>
            <a:endParaRPr lang="en-US" dirty="0"/>
          </a:p>
        </p:txBody>
      </p:sp>
      <p:sp>
        <p:nvSpPr>
          <p:cNvPr id="4" name="Object 3"/>
          <p:cNvSpPr/>
          <p:nvPr/>
        </p:nvSpPr>
        <p:spPr>
          <a:xfrm>
            <a:off x="0" y="0"/>
            <a:ext cx="2860609" cy="6856286"/>
          </a:xfrm>
          <a:prstGeom prst="rect">
            <a:avLst/>
          </a:prstGeom>
          <a:solidFill>
            <a:srgbClr val="F5F5F5"/>
          </a:solidFill>
        </p:spPr>
        <p:txBody>
          <a:bodyPr/>
          <a:lstStyle/>
          <a:p>
            <a:endParaRPr lang="en-US"/>
          </a:p>
        </p:txBody>
      </p:sp>
      <p:pic>
        <p:nvPicPr>
          <p:cNvPr id="5" name="Object 4" descr="hpjSkU2UYSU"/>
          <p:cNvPicPr>
            <a:picLocks noChangeAspect="1"/>
          </p:cNvPicPr>
          <p:nvPr/>
        </p:nvPicPr>
        <p:blipFill>
          <a:blip r:embed="rId5"/>
          <a:srcRect l="35141" r="35141"/>
          <a:stretch/>
        </p:blipFill>
        <p:spPr>
          <a:xfrm>
            <a:off x="0" y="0"/>
            <a:ext cx="2860609" cy="6856286"/>
          </a:xfrm>
          <a:prstGeom prst="rect">
            <a:avLst/>
          </a:prstGeom>
        </p:spPr>
      </p:pic>
      <p:sp>
        <p:nvSpPr>
          <p:cNvPr id="6" name="Object 5"/>
          <p:cNvSpPr/>
          <p:nvPr/>
        </p:nvSpPr>
        <p:spPr>
          <a:xfrm>
            <a:off x="3622418" y="1736241"/>
            <a:ext cx="8585147" cy="2675856"/>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Adds further efficiency and transparency to ASTM process</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Track draft standards and revisions before and during balloting</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Encourage further open, global participation</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6051F0091B6A4283807ABF1A8548AB" ma:contentTypeVersion="15" ma:contentTypeDescription="Create a new document." ma:contentTypeScope="" ma:versionID="10270c3629ec698f673935623449d098">
  <xsd:schema xmlns:xsd="http://www.w3.org/2001/XMLSchema" xmlns:xs="http://www.w3.org/2001/XMLSchema" xmlns:p="http://schemas.microsoft.com/office/2006/metadata/properties" xmlns:ns2="c13c05d3-6ce4-4bcc-b7fa-0fc570820bd1" xmlns:ns3="93822a83-7e50-4061-b05d-95b738069b67" targetNamespace="http://schemas.microsoft.com/office/2006/metadata/properties" ma:root="true" ma:fieldsID="0ff800790865571a64fffcebe167cf3f" ns2:_="" ns3:_="">
    <xsd:import namespace="c13c05d3-6ce4-4bcc-b7fa-0fc570820bd1"/>
    <xsd:import namespace="93822a83-7e50-4061-b05d-95b738069b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Order0" minOccurs="0"/>
                <xsd:element ref="ns2:MediaServiceDateTaken" minOccurs="0"/>
                <xsd:element ref="ns2:MediaServiceGenerationTime" minOccurs="0"/>
                <xsd:element ref="ns2:MediaServiceEventHashCode" minOccurs="0"/>
                <xsd:element ref="ns2:MediaLengthInSeconds" minOccurs="0"/>
                <xsd:element ref="ns3:TaxCatchAll" minOccurs="0"/>
                <xsd:element ref="ns2:MediaServiceOCR"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c05d3-6ce4-4bcc-b7fa-0fc570820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Order0" ma:index="12" nillable="true" ma:displayName="Order" ma:format="Dropdown" ma:internalName="Order0" ma:percentage="FALSE">
      <xsd:simpleType>
        <xsd:restriction base="dms:Number"/>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62f38f-d6d8-467c-ac99-96326f387d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3822a83-7e50-4061-b05d-95b738069b6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94ceb0d-243a-4810-abdb-bcecc4419d9e}" ma:internalName="TaxCatchAll" ma:showField="CatchAllData" ma:web="93822a83-7e50-4061-b05d-95b738069b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3c05d3-6ce4-4bcc-b7fa-0fc570820bd1">
      <Terms xmlns="http://schemas.microsoft.com/office/infopath/2007/PartnerControls"/>
    </lcf76f155ced4ddcb4097134ff3c332f>
    <Order0 xmlns="c13c05d3-6ce4-4bcc-b7fa-0fc570820bd1" xsi:nil="true"/>
    <TaxCatchAll xmlns="93822a83-7e50-4061-b05d-95b738069b67" xsi:nil="true"/>
  </documentManagement>
</p:properties>
</file>

<file path=customXml/itemProps1.xml><?xml version="1.0" encoding="utf-8"?>
<ds:datastoreItem xmlns:ds="http://schemas.openxmlformats.org/officeDocument/2006/customXml" ds:itemID="{8455F7DB-0077-48AF-A73F-3C1CA81FF8F2}"/>
</file>

<file path=customXml/itemProps2.xml><?xml version="1.0" encoding="utf-8"?>
<ds:datastoreItem xmlns:ds="http://schemas.openxmlformats.org/officeDocument/2006/customXml" ds:itemID="{3963EBB2-B86D-42E7-94D0-D9C7E5C8E706}"/>
</file>

<file path=customXml/itemProps3.xml><?xml version="1.0" encoding="utf-8"?>
<ds:datastoreItem xmlns:ds="http://schemas.openxmlformats.org/officeDocument/2006/customXml" ds:itemID="{3B375A04-5522-4EF5-B449-0F31FF0C0564}"/>
</file>

<file path=docProps/app.xml><?xml version="1.0" encoding="utf-8"?>
<Properties xmlns="http://schemas.openxmlformats.org/officeDocument/2006/extended-properties" xmlns:vt="http://schemas.openxmlformats.org/officeDocument/2006/docPropsVTypes">
  <TotalTime>0</TotalTime>
  <Words>2130</Words>
  <Application>Microsoft Office PowerPoint</Application>
  <PresentationFormat>Widescreen</PresentationFormat>
  <Paragraphs>110</Paragraphs>
  <Slides>15</Slides>
  <Notes>15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Professor Tools Kit Standard Development at ASTM International</dc:title>
  <dc:subject>Professor Tools Kit Standard Development at ASTM International</dc:subject>
  <dc:creator>krobbins@astm.org</dc:creator>
  <cp:lastModifiedBy>Robbins, Krista</cp:lastModifiedBy>
  <cp:revision>2</cp:revision>
  <dcterms:created xsi:type="dcterms:W3CDTF">2025-06-05T21:01:57Z</dcterms:created>
  <dcterms:modified xsi:type="dcterms:W3CDTF">2025-06-05T21:03:02Z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0x010100936051F0091B6A4283807ABF1A8548AB</vt:lpwstr>
  </property>
  <property fmtid="{D5CDD505-2E9C-101B-9397-08002B2CF9AE}" pid="3" name="MediaServiceImageTags">
    <vt:lpwstr/>
  </property>
</Properties>
</file>