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17"/>
  </p:notesMasterIdLst>
  <p:handoutMasterIdLst>
    <p:handoutMasterId r:id="rId18"/>
  </p:handoutMasterIdLst>
  <p:sldIdLst>
    <p:sldId id="1511" r:id="rId6"/>
    <p:sldId id="1527" r:id="rId7"/>
    <p:sldId id="1534" r:id="rId8"/>
    <p:sldId id="1525" r:id="rId9"/>
    <p:sldId id="1526" r:id="rId10"/>
    <p:sldId id="1535" r:id="rId11"/>
    <p:sldId id="1524" r:id="rId12"/>
    <p:sldId id="1531" r:id="rId13"/>
    <p:sldId id="1529" r:id="rId14"/>
    <p:sldId id="1532" r:id="rId15"/>
    <p:sldId id="153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00873B"/>
    <a:srgbClr val="002D62"/>
    <a:srgbClr val="FFCC00"/>
    <a:srgbClr val="303031"/>
    <a:srgbClr val="FFFFCC"/>
    <a:srgbClr val="FFFF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C6D5F-9599-E23F-C0CF-709D9DE04C35}" v="2" dt="2026-01-28T17:30:01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6" autoAdjust="0"/>
  </p:normalViewPr>
  <p:slideViewPr>
    <p:cSldViewPr snapToGrid="0">
      <p:cViewPr varScale="1">
        <p:scale>
          <a:sx n="97" d="100"/>
          <a:sy n="97" d="100"/>
        </p:scale>
        <p:origin x="13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lissa Komninakis" userId="S::mkomnina@fiu.edu::a332ae3a-c0b0-433f-9153-8f734dc586a1" providerId="AD" clId="Web-{098C6D5F-9599-E23F-C0CF-709D9DE04C35}"/>
    <pc:docChg chg="modSld">
      <pc:chgData name="Mellissa Komninakis" userId="S::mkomnina@fiu.edu::a332ae3a-c0b0-433f-9153-8f734dc586a1" providerId="AD" clId="Web-{098C6D5F-9599-E23F-C0CF-709D9DE04C35}" dt="2026-01-28T17:30:01.761" v="1" actId="20577"/>
      <pc:docMkLst>
        <pc:docMk/>
      </pc:docMkLst>
      <pc:sldChg chg="modSp">
        <pc:chgData name="Mellissa Komninakis" userId="S::mkomnina@fiu.edu::a332ae3a-c0b0-433f-9153-8f734dc586a1" providerId="AD" clId="Web-{098C6D5F-9599-E23F-C0CF-709D9DE04C35}" dt="2026-01-28T17:30:01.761" v="1" actId="20577"/>
        <pc:sldMkLst>
          <pc:docMk/>
          <pc:sldMk cId="3428674810" sldId="1532"/>
        </pc:sldMkLst>
        <pc:spChg chg="mod">
          <ac:chgData name="Mellissa Komninakis" userId="S::mkomnina@fiu.edu::a332ae3a-c0b0-433f-9153-8f734dc586a1" providerId="AD" clId="Web-{098C6D5F-9599-E23F-C0CF-709D9DE04C35}" dt="2026-01-28T17:30:01.761" v="1" actId="20577"/>
          <ac:spMkLst>
            <pc:docMk/>
            <pc:sldMk cId="3428674810" sldId="1532"/>
            <ac:spMk id="2" creationId="{B74B9EC8-95BC-E1D4-61EC-A10435A08F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1A2F97-9B2D-4BF4-9E1A-4F292AC358A8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9DF764-D134-47FC-8DCC-EE12B6C3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15D0BD-1BBF-4F99-A0E4-8B496892B979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7E55B5-C41A-4717-8B23-67FB32371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3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9854A-FED2-4495-B567-1859074471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4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C5870-791E-CF16-0B00-80E3DB26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3DA6-89C9-E5BD-DEB3-D2A9F0B30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5CEE0-5E5D-9A23-915C-01C825747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34A63-132F-1EB5-F2E9-E49784A25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E55B5-C41A-4717-8B23-67FB32371A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E55B5-C41A-4717-8B23-67FB32371A8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3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E55B5-C41A-4717-8B23-67FB32371A8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E55B5-C41A-4717-8B23-67FB32371A8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E55B5-C41A-4717-8B23-67FB32371A8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6350" y="0"/>
            <a:ext cx="9144000" cy="1143000"/>
            <a:chOff x="6531" y="0"/>
            <a:chExt cx="9143999" cy="1143000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5473" y="13855"/>
              <a:ext cx="3145057" cy="112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1124" y="0"/>
              <a:ext cx="286022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1" y="0"/>
              <a:ext cx="312690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4763" y="5456238"/>
            <a:ext cx="9145587" cy="1409700"/>
            <a:chOff x="4354" y="5456330"/>
            <a:chExt cx="9146177" cy="1410379"/>
          </a:xfrm>
        </p:grpSpPr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8201" y="5946727"/>
              <a:ext cx="2438399" cy="919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0801" y="5953240"/>
              <a:ext cx="2057400" cy="91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54" y="5960495"/>
              <a:ext cx="2586446" cy="89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5941" y="5875632"/>
              <a:ext cx="9144590" cy="68295"/>
            </a:xfrm>
            <a:prstGeom prst="rect">
              <a:avLst/>
            </a:prstGeom>
            <a:solidFill>
              <a:srgbClr val="D6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57600" y="5456330"/>
              <a:ext cx="1822244" cy="41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88683" y="5943600"/>
              <a:ext cx="205531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38" y="2035179"/>
            <a:ext cx="6295416" cy="1470025"/>
          </a:xfrm>
        </p:spPr>
        <p:txBody>
          <a:bodyPr/>
          <a:lstStyle>
            <a:lvl1pPr>
              <a:defRPr b="1"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700"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13EA0EFA-4E31-5945-8046-67F066E87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142915-8AC7-AA47-BF38-B13C32557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3" y="289221"/>
            <a:ext cx="3016526" cy="9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0771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>
                <a:solidFill>
                  <a:schemeClr val="accent1"/>
                </a:solidFill>
              </a:rPr>
              <a:t>www.astm.org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9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Section Title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6651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94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4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</a:t>
            </a:r>
            <a:endParaRPr lang="en-GB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</a:t>
            </a:r>
          </a:p>
          <a:p>
            <a:pPr lvl="1"/>
            <a:r>
              <a:rPr lang="en-US"/>
              <a:t>Secondary bullet</a:t>
            </a:r>
          </a:p>
          <a:p>
            <a:pPr lvl="2"/>
            <a:r>
              <a:rPr lang="en-US"/>
              <a:t>Primary bullet</a:t>
            </a:r>
          </a:p>
          <a:p>
            <a:pPr lvl="3"/>
            <a:r>
              <a:rPr lang="en-US"/>
              <a:t>Secondary bullet</a:t>
            </a:r>
          </a:p>
          <a:p>
            <a:pPr lvl="4"/>
            <a:r>
              <a:rPr lang="en-US"/>
              <a:t>Primary bullet</a:t>
            </a:r>
          </a:p>
          <a:p>
            <a:pPr lvl="5"/>
            <a:r>
              <a:rPr lang="en-US"/>
              <a:t>Secondary bullet</a:t>
            </a:r>
          </a:p>
          <a:p>
            <a:pPr lvl="6"/>
            <a:r>
              <a:rPr lang="en-US"/>
              <a:t>Primary bullet</a:t>
            </a:r>
          </a:p>
          <a:p>
            <a:pPr lvl="7"/>
            <a:r>
              <a:rPr lang="en-US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17032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07872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4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24612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6615117"/>
            <a:ext cx="9144000" cy="319087"/>
            <a:chOff x="0" y="6121093"/>
            <a:chExt cx="9144000" cy="318448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5"/>
            <p:cNvSpPr txBox="1">
              <a:spLocks noChangeArrowheads="1" noChangeShapeType="1"/>
            </p:cNvSpPr>
            <p:nvPr/>
          </p:nvSpPr>
          <p:spPr bwMode="auto">
            <a:xfrm>
              <a:off x="1346200" y="6135351"/>
              <a:ext cx="6553200" cy="30419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Advancing the research and academic mission of Florida International University.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55638"/>
            <a:ext cx="1066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7325" y="6556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9144000" cy="609600"/>
            <a:chOff x="0" y="0"/>
            <a:chExt cx="9144001" cy="6096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673957"/>
            <a:ext cx="6679994" cy="838200"/>
          </a:xfrm>
        </p:spPr>
        <p:txBody>
          <a:bodyPr/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41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/>
              <a:t>Click to edit text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/>
              <a:t>Click to edit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/>
              <a:t>Click to edit text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2228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4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179014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 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4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635765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10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/>
              <a:t>Primary bullet level</a:t>
            </a:r>
          </a:p>
          <a:p>
            <a:pPr lvl="1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3"/>
            <a:r>
              <a:rPr lang="en-US"/>
              <a:t>Secondary bullet level</a:t>
            </a:r>
          </a:p>
          <a:p>
            <a:pPr lvl="2"/>
            <a:r>
              <a:rPr lang="en-US"/>
              <a:t>Primary bullet level</a:t>
            </a:r>
          </a:p>
          <a:p>
            <a:pPr lvl="5"/>
            <a:r>
              <a:rPr lang="en-US"/>
              <a:t>Secondary bullet level</a:t>
            </a:r>
          </a:p>
          <a:p>
            <a:pPr lvl="6"/>
            <a:r>
              <a:rPr lang="en-US"/>
              <a:t>Primary bullet level</a:t>
            </a:r>
          </a:p>
          <a:p>
            <a:pPr lvl="7"/>
            <a:r>
              <a:rPr lang="en-US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41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284515" y="459946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0">
                <a:solidFill>
                  <a:schemeClr val="accent1"/>
                </a:solidFill>
              </a:rPr>
              <a:t>www.astm.org</a:t>
            </a:r>
          </a:p>
        </p:txBody>
      </p:sp>
    </p:spTree>
    <p:extLst>
      <p:ext uri="{BB962C8B-B14F-4D97-AF65-F5344CB8AC3E}">
        <p14:creationId xmlns:p14="http://schemas.microsoft.com/office/powerpoint/2010/main" val="33887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6615117"/>
            <a:ext cx="9144000" cy="319087"/>
            <a:chOff x="0" y="6121093"/>
            <a:chExt cx="9144000" cy="318448"/>
          </a:xfrm>
        </p:grpSpPr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5"/>
            <p:cNvSpPr txBox="1">
              <a:spLocks noChangeArrowheads="1" noChangeShapeType="1"/>
            </p:cNvSpPr>
            <p:nvPr/>
          </p:nvSpPr>
          <p:spPr bwMode="auto">
            <a:xfrm>
              <a:off x="1346200" y="6135351"/>
              <a:ext cx="6553200" cy="30419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Advancing the research and academic mission of Florida International University.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0" y="0"/>
            <a:ext cx="9144000" cy="609600"/>
            <a:chOff x="0" y="0"/>
            <a:chExt cx="9144001" cy="6096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55638"/>
            <a:ext cx="1066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87325" y="6556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6"/>
            <a:ext cx="4040188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39916"/>
            <a:ext cx="4041775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1" y="685800"/>
            <a:ext cx="6679994" cy="838200"/>
          </a:xfrm>
        </p:spPr>
        <p:txBody>
          <a:bodyPr/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0" y="6615117"/>
            <a:ext cx="9144000" cy="319087"/>
            <a:chOff x="0" y="6121093"/>
            <a:chExt cx="9144000" cy="318448"/>
          </a:xfrm>
        </p:grpSpPr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5"/>
            <p:cNvSpPr txBox="1">
              <a:spLocks noChangeArrowheads="1" noChangeShapeType="1"/>
            </p:cNvSpPr>
            <p:nvPr/>
          </p:nvSpPr>
          <p:spPr bwMode="auto">
            <a:xfrm>
              <a:off x="1346200" y="6135351"/>
              <a:ext cx="6553200" cy="30419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Advancing the research and academic mission of Florida International University.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655638"/>
            <a:ext cx="1066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7325" y="6556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9144000" cy="609600"/>
            <a:chOff x="0" y="0"/>
            <a:chExt cx="9144001" cy="6096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1" y="762000"/>
            <a:ext cx="6679994" cy="838200"/>
          </a:xfrm>
        </p:spPr>
        <p:txBody>
          <a:bodyPr/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705C-1919-4455-80F0-3EF5D82E1EFA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34B-47C8-46FB-ADE9-BC6EA7D9A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6F3C-F7AC-4D82-B5D1-FF44B8C756D3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87D4-A805-48AE-9725-D65629DC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927-0E28-4E84-8402-4CF21C105DD6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0A88-EA52-4FE2-B0DB-231437DE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7F32-90F4-417A-A201-4F583488ABE4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BA80-C7B1-4F0F-A821-E417510E0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4161-DE6E-42C6-A725-D05CF46A10BE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0E47-9CF9-410C-A30C-9DA3619FF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977B1A-8A8D-42A2-9926-A2BAD254FE9F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52E808-C8BA-4202-8042-F617C283F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80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2D6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D6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rgbClr val="002D6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rgbClr val="002D6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rgbClr val="002D6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rgbClr val="002D6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rgbClr val="002D6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001" y="6539235"/>
            <a:ext cx="2835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Choose Insert &gt; Header and Footer  to change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0">
                <a:solidFill>
                  <a:schemeClr val="tx1"/>
                </a:solidFill>
                <a:latin typeface="+mn-lt"/>
              </a:rPr>
              <a:t>© ASTM International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">
          <p15:clr>
            <a:srgbClr val="F26B43"/>
          </p15:clr>
        </p15:guide>
        <p15:guide id="2" pos="215">
          <p15:clr>
            <a:srgbClr val="F26B43"/>
          </p15:clr>
        </p15:guide>
        <p15:guide id="3" pos="5545">
          <p15:clr>
            <a:srgbClr val="F26B43"/>
          </p15:clr>
        </p15:guide>
        <p15:guide id="4" orient="horz" pos="4116">
          <p15:clr>
            <a:srgbClr val="F26B43"/>
          </p15:clr>
        </p15:guide>
        <p15:guide id="5" orient="horz" pos="941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4E63A-2470-8E46-8E3B-1A679A631854}"/>
              </a:ext>
            </a:extLst>
          </p:cNvPr>
          <p:cNvSpPr txBox="1"/>
          <p:nvPr/>
        </p:nvSpPr>
        <p:spPr>
          <a:xfrm>
            <a:off x="0" y="4869160"/>
            <a:ext cx="9144000" cy="1807096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</p:spPr>
        <p:txBody>
          <a:bodyPr wrap="square" lIns="171450" tIns="171450" rIns="0" bIns="0" rtlCol="0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r>
              <a:rPr lang="en-US" sz="21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Module 5: </a:t>
            </a:r>
            <a:r>
              <a:rPr lang="en-US" sz="2100" dirty="0">
                <a:solidFill>
                  <a:srgbClr val="00B0F0"/>
                </a:solidFill>
                <a:latin typeface="Arial"/>
                <a:ea typeface="+mn-ea"/>
                <a:cs typeface="Arial"/>
              </a:rPr>
              <a:t>Importance of Perspective Taking in Reaching Consensus to Achieve Collective Action: Role Play Scenarios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Joseph Sinicrope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Research Scientist, FIU Applied Research Center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Chair, Committee on Technical Committee Operations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Vice Chair, E10 Committee on Nuclear Technology and Applications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Chair, E10.03 Committee on Decommissioning of Nuclear Facilities and Components </a:t>
            </a:r>
            <a:endParaRPr lang="es-PE" sz="105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3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255C5-51EB-137C-09C9-928B10C4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B9EC8-95BC-E1D4-61EC-A10435A08F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04990" y="1506501"/>
            <a:ext cx="8795154" cy="5027669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0253F"/>
                </a:solidFill>
              </a:rPr>
              <a:t>ASTM E3105, Standard Specification for Permanent Fixative Coatings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0253F"/>
                </a:solidFill>
              </a:rPr>
              <a:t>Outlines the Performance Requirements, Chemical Properties, Mechanical Properties, etc. for fixative technologies</a:t>
            </a:r>
            <a:endParaRPr lang="en-US" sz="1700" dirty="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700">
              <a:solidFill>
                <a:srgbClr val="10253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0253F"/>
                </a:solidFill>
              </a:rPr>
              <a:t>Do we incorporate a new safety measure and associated testing practice as an update to the standard specification?</a:t>
            </a:r>
            <a:endParaRPr lang="en-US" sz="1700" dirty="0">
              <a:solidFill>
                <a:srgbClr val="10253F"/>
              </a:solidFill>
              <a:cs typeface="Arial"/>
            </a:endParaRPr>
          </a:p>
          <a:p>
            <a:pPr lvl="1">
              <a:buClr>
                <a:srgbClr val="6A6A6A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253F"/>
                </a:solidFill>
                <a:cs typeface="Arial"/>
              </a:rPr>
              <a:t>Public's perspective?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253F"/>
                </a:solidFill>
                <a:cs typeface="Arial"/>
              </a:rPr>
              <a:t>Regulator's perspective?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253F"/>
                </a:solidFill>
              </a:rPr>
              <a:t>Small firm's perspective?</a:t>
            </a:r>
            <a:endParaRPr lang="en-US" sz="1600" dirty="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253F"/>
                </a:solidFill>
                <a:cs typeface="Arial"/>
              </a:rPr>
              <a:t>Large firm's perspective?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253F"/>
                </a:solidFill>
              </a:rPr>
              <a:t>Industry's perspective?</a:t>
            </a:r>
            <a:endParaRPr lang="en-US" sz="1600" dirty="0">
              <a:solidFill>
                <a:srgbClr val="10253F"/>
              </a:solidFill>
              <a:cs typeface="Arial"/>
            </a:endParaRPr>
          </a:p>
          <a:p>
            <a:pPr marL="180975" lvl="1" indent="0">
              <a:buNone/>
            </a:pPr>
            <a:endParaRPr lang="en-US" sz="1700">
              <a:solidFill>
                <a:srgbClr val="10253F"/>
              </a:solidFill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0253F"/>
                </a:solidFill>
              </a:rPr>
              <a:t>If so, how?</a:t>
            </a:r>
            <a:endParaRPr lang="en-US" sz="1700" dirty="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0253F"/>
                </a:solidFill>
              </a:rPr>
              <a:t>The fixative coating (should / shall) be impermeable to water present from both leakage sources and ambient humidity. If the fixative is to be used to stabilize contamination during open air demolition activities, it (should / shall) be impermeable to liquids used during dust suppression. </a:t>
            </a:r>
            <a:endParaRPr lang="en-US" sz="1700" dirty="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What testing method? (ref ASTM D870, D1735, D2247, D4584)?</a:t>
            </a:r>
            <a:endParaRPr lang="en-US" sz="170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5050102010706020507" pitchFamily="18" charset="2"/>
              <a:buChar char="•"/>
            </a:pPr>
            <a:endParaRPr lang="en-US">
              <a:solidFill>
                <a:srgbClr val="6A6A6A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E1E76-DC14-ECDE-3F6B-A1FBFDD0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0F846A-3CB0-9F46-2681-80E18D8C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 for Scenario 2</a:t>
            </a:r>
          </a:p>
        </p:txBody>
      </p:sp>
    </p:spTree>
    <p:extLst>
      <p:ext uri="{BB962C8B-B14F-4D97-AF65-F5344CB8AC3E}">
        <p14:creationId xmlns:p14="http://schemas.microsoft.com/office/powerpoint/2010/main" val="342867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3267A-CB18-CEAF-61A1-3AFECED7844F}"/>
              </a:ext>
            </a:extLst>
          </p:cNvPr>
          <p:cNvSpPr txBox="1"/>
          <p:nvPr/>
        </p:nvSpPr>
        <p:spPr>
          <a:xfrm>
            <a:off x="1094926" y="2476500"/>
            <a:ext cx="6954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8665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93CD-82AE-8477-58AC-B0C99E17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FAF27-8B82-4449-B01B-BEC948125F21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CD7A29-7943-FB1F-4061-6A74E009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60" y="548680"/>
            <a:ext cx="7527279" cy="855150"/>
          </a:xfrm>
        </p:spPr>
        <p:txBody>
          <a:bodyPr/>
          <a:lstStyle/>
          <a:p>
            <a:r>
              <a:rPr lang="en-US" dirty="0">
                <a:cs typeface="Arial"/>
              </a:rPr>
              <a:t>Scene Setter 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B3DA60-41ED-4289-2017-0851BAD3D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5300" y="1556791"/>
            <a:ext cx="4179228" cy="193076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solidFill>
                  <a:srgbClr val="10253F"/>
                </a:solidFill>
                <a:latin typeface="Arial"/>
                <a:ea typeface="Arial" charset="0"/>
                <a:cs typeface="Arial"/>
              </a:rPr>
              <a:t>Game: 5 pairs of students are lined up on opposite sides of a line. The objective is to get the opposite person from you to cross the line to the other side. Winners receive $1000.</a:t>
            </a:r>
            <a:endParaRPr lang="en-US" sz="1800" dirty="0">
              <a:latin typeface="Arial"/>
              <a:ea typeface="Arial" charset="0"/>
              <a:cs typeface="Arial"/>
            </a:endParaRPr>
          </a:p>
          <a:p>
            <a:pPr lvl="1">
              <a:buClr>
                <a:srgbClr val="6A6A6A"/>
              </a:buClr>
              <a:buFont typeface="Arial" panose="05050102010706020507" pitchFamily="18" charset="2"/>
              <a:buChar char="•"/>
            </a:pPr>
            <a:endParaRPr lang="en-US" sz="1800" dirty="0">
              <a:solidFill>
                <a:srgbClr val="10253F"/>
              </a:solidFill>
              <a:cs typeface="Arial"/>
            </a:endParaRPr>
          </a:p>
        </p:txBody>
      </p:sp>
      <p:pic>
        <p:nvPicPr>
          <p:cNvPr id="9" name="Picture 8" descr="Pitch Anything: An Innovative Method for Presenting, Persuading, and Winning the Deal [Book]">
            <a:extLst>
              <a:ext uri="{FF2B5EF4-FFF2-40B4-BE49-F238E27FC236}">
                <a16:creationId xmlns:a16="http://schemas.microsoft.com/office/drawing/2014/main" id="{8B62472C-332F-9958-9DD3-F037202B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59" y="1403830"/>
            <a:ext cx="3250136" cy="47543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213327" y="1626442"/>
            <a:ext cx="1296144" cy="3610395"/>
            <a:chOff x="3129366" y="511374"/>
            <a:chExt cx="1296144" cy="361039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777438" y="511374"/>
              <a:ext cx="0" cy="3610395"/>
            </a:xfrm>
            <a:prstGeom prst="line">
              <a:avLst/>
            </a:prstGeom>
            <a:ln w="762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065470" y="690767"/>
              <a:ext cx="360040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129366" y="3463702"/>
              <a:ext cx="36004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129366" y="2743622"/>
              <a:ext cx="36004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129366" y="2023542"/>
              <a:ext cx="36004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129366" y="1375470"/>
              <a:ext cx="36004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29366" y="690767"/>
              <a:ext cx="360040" cy="3600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65470" y="1375470"/>
              <a:ext cx="360040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65470" y="2023542"/>
              <a:ext cx="360040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65470" y="2743622"/>
              <a:ext cx="360040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065470" y="3463702"/>
              <a:ext cx="360040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2580" y="5375236"/>
            <a:ext cx="450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A6A6A"/>
              </a:buClr>
              <a:buSzTx/>
              <a:buFont typeface="Arial" panose="05050102010706020507" pitchFamily="18" charset="2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</a:t>
            </a:r>
            <a:r>
              <a:rPr lang="en-US" dirty="0">
                <a:solidFill>
                  <a:srgbClr val="10253F"/>
                </a:solidFill>
                <a:cs typeface="Arial"/>
              </a:rPr>
              <a:t>M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cs typeface="Arial"/>
              </a:rPr>
              <a:t>aximize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cs typeface="Arial"/>
              </a:rPr>
              <a:t> collective value and, at times, the overall value through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cs typeface="Arial"/>
              </a:rPr>
              <a:t> cooperative efforts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63276" y="1556792"/>
            <a:ext cx="3532350" cy="3672408"/>
            <a:chOff x="5697656" y="1513232"/>
            <a:chExt cx="3532350" cy="3672408"/>
          </a:xfrm>
        </p:grpSpPr>
        <p:grpSp>
          <p:nvGrpSpPr>
            <p:cNvPr id="66" name="Group 65"/>
            <p:cNvGrpSpPr/>
            <p:nvPr/>
          </p:nvGrpSpPr>
          <p:grpSpPr>
            <a:xfrm>
              <a:off x="5697656" y="1513232"/>
              <a:ext cx="3332815" cy="3672408"/>
              <a:chOff x="5631673" y="1772816"/>
              <a:chExt cx="3332815" cy="367240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60232" y="1831369"/>
                <a:ext cx="0" cy="3610395"/>
              </a:xfrm>
              <a:prstGeom prst="line">
                <a:avLst/>
              </a:prstGeom>
              <a:ln w="76200">
                <a:solidFill>
                  <a:srgbClr val="1025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6804248" y="2047393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04248" y="4783697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804248" y="4063617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12119" y="3343537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792239" y="2695465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156176" y="2047393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224287" y="2695465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44167" y="3343537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36296" y="4063617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56176" y="4783697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5796136" y="4247377"/>
                <a:ext cx="720080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5784127" y="2852625"/>
                <a:ext cx="720080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eft Arrow 25"/>
              <p:cNvSpPr/>
              <p:nvPr/>
            </p:nvSpPr>
            <p:spPr>
              <a:xfrm>
                <a:off x="6792239" y="3487553"/>
                <a:ext cx="773697" cy="11300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Left-Right Arrow 46"/>
              <p:cNvSpPr/>
              <p:nvPr/>
            </p:nvSpPr>
            <p:spPr>
              <a:xfrm>
                <a:off x="6516216" y="4941168"/>
                <a:ext cx="326261" cy="45719"/>
              </a:xfrm>
              <a:prstGeom prst="leftRightArrow">
                <a:avLst/>
              </a:prstGeom>
              <a:ln w="5715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92280" y="2431921"/>
                <a:ext cx="6094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$1000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09704" y="1783849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61632" y="1772816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809704" y="243192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itchFamily="84" charset="0"/>
                  <a:ea typeface="ＭＳ Ｐゴシック" pitchFamily="84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652120" y="1783849"/>
                <a:ext cx="2183276" cy="13198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893362" y="2185700"/>
                <a:ext cx="1071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Zero-Sum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Approach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31673" y="3717032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$500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63721" y="3717032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$500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itchFamily="84" charset="0"/>
                  <a:ea typeface="ＭＳ Ｐゴシック" pitchFamily="84" charset="-128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698842" y="5157192"/>
                <a:ext cx="6094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$1000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146666" y="437613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$999.99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732240" y="4376137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$.01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012160" y="5168225"/>
                <a:ext cx="6094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$1000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860720" y="4000893"/>
              <a:ext cx="13692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itchFamily="84" charset="0"/>
                  <a:ea typeface="ＭＳ Ｐゴシック" pitchFamily="84" charset="-128"/>
                </a:rPr>
                <a:t>Positive-Sum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itchFamily="84" charset="0"/>
                  <a:ea typeface="ＭＳ Ｐゴシック" pitchFamily="84" charset="-128"/>
                </a:rPr>
                <a:t>Approach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11793" y="2925261"/>
            <a:ext cx="44076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5050102010706020507" pitchFamily="18" charset="2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Cultural conditioning can impact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  interpretation of the rules and, by  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  extension, potential solutions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5050102010706020507" pitchFamily="18" charset="2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Default to zero-sum, “winner takes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 all” mentality - individualistic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5050102010706020507" pitchFamily="18" charset="2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Arial"/>
              </a:rPr>
              <a:t>Positive-sum approaches promote cooperation and facilitate varying degrees of win-win scenarios for all stakeholders 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538477" y="1469346"/>
            <a:ext cx="4415377" cy="4440470"/>
            <a:chOff x="3666624" y="1279368"/>
            <a:chExt cx="4415377" cy="4440470"/>
          </a:xfrm>
        </p:grpSpPr>
        <p:grpSp>
          <p:nvGrpSpPr>
            <p:cNvPr id="113" name="Group 112"/>
            <p:cNvGrpSpPr/>
            <p:nvPr/>
          </p:nvGrpSpPr>
          <p:grpSpPr>
            <a:xfrm>
              <a:off x="5819394" y="1281100"/>
              <a:ext cx="2262607" cy="4438738"/>
              <a:chOff x="6205236" y="1582550"/>
              <a:chExt cx="2262607" cy="4438738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6372200" y="2132856"/>
                <a:ext cx="1905987" cy="3888432"/>
                <a:chOff x="6372200" y="2132856"/>
                <a:chExt cx="1905987" cy="388843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7308304" y="2132856"/>
                  <a:ext cx="0" cy="3610395"/>
                </a:xfrm>
                <a:prstGeom prst="line">
                  <a:avLst/>
                </a:prstGeom>
                <a:ln w="76200">
                  <a:solidFill>
                    <a:srgbClr val="1025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/>
                <p:cNvSpPr/>
                <p:nvPr/>
              </p:nvSpPr>
              <p:spPr>
                <a:xfrm>
                  <a:off x="7884368" y="2348880"/>
                  <a:ext cx="360040" cy="36004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7452320" y="5085184"/>
                  <a:ext cx="360040" cy="360040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372200" y="4365104"/>
                  <a:ext cx="360040" cy="360040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6372200" y="3645024"/>
                  <a:ext cx="360040" cy="360040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7452320" y="2996952"/>
                  <a:ext cx="360040" cy="360040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7452320" y="2348880"/>
                  <a:ext cx="360040" cy="360040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7884368" y="2996952"/>
                  <a:ext cx="360040" cy="36004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6804248" y="3645024"/>
                  <a:ext cx="360040" cy="36004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6804248" y="4365104"/>
                  <a:ext cx="360040" cy="36004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7884368" y="5085184"/>
                  <a:ext cx="360040" cy="36004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ight Arrow 146"/>
                <p:cNvSpPr/>
                <p:nvPr/>
              </p:nvSpPr>
              <p:spPr>
                <a:xfrm>
                  <a:off x="6444208" y="2528900"/>
                  <a:ext cx="720080" cy="45719"/>
                </a:xfrm>
                <a:prstGeom prst="rightArrow">
                  <a:avLst/>
                </a:prstGeom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ight Arrow 147"/>
                <p:cNvSpPr/>
                <p:nvPr/>
              </p:nvSpPr>
              <p:spPr>
                <a:xfrm>
                  <a:off x="6444208" y="3154112"/>
                  <a:ext cx="720080" cy="45719"/>
                </a:xfrm>
                <a:prstGeom prst="rightArrow">
                  <a:avLst/>
                </a:prstGeom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ight Arrow 148"/>
                <p:cNvSpPr/>
                <p:nvPr/>
              </p:nvSpPr>
              <p:spPr>
                <a:xfrm>
                  <a:off x="6436501" y="5261190"/>
                  <a:ext cx="720080" cy="45719"/>
                </a:xfrm>
                <a:prstGeom prst="rightArrow">
                  <a:avLst/>
                </a:prstGeom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eft Arrow 149"/>
                <p:cNvSpPr/>
                <p:nvPr/>
              </p:nvSpPr>
              <p:spPr>
                <a:xfrm>
                  <a:off x="7452320" y="3789040"/>
                  <a:ext cx="773697" cy="113009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Left Arrow 150"/>
                <p:cNvSpPr/>
                <p:nvPr/>
              </p:nvSpPr>
              <p:spPr>
                <a:xfrm>
                  <a:off x="7452320" y="4509120"/>
                  <a:ext cx="773697" cy="113009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7452320" y="5651956"/>
                  <a:ext cx="825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6A6A6A"/>
                      </a:solidFill>
                      <a:effectLst/>
                      <a:uLnTx/>
                      <a:uFillTx/>
                      <a:latin typeface="Arial" pitchFamily="84" charset="0"/>
                      <a:ea typeface="ＭＳ Ｐゴシック" pitchFamily="84" charset="-128"/>
                    </a:rPr>
                    <a:t>$3000</a:t>
                  </a: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6372200" y="5651956"/>
                  <a:ext cx="825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6A6A6A"/>
                      </a:solidFill>
                      <a:effectLst/>
                      <a:uLnTx/>
                      <a:uFillTx/>
                      <a:latin typeface="Arial" pitchFamily="84" charset="0"/>
                      <a:ea typeface="ＭＳ Ｐゴシック" pitchFamily="84" charset="-128"/>
                    </a:rPr>
                    <a:t>$2000</a:t>
                  </a: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6205236" y="1582550"/>
                <a:ext cx="2262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Zero Sum Approach: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$5K Max Value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666624" y="1279368"/>
              <a:ext cx="2068283" cy="4439400"/>
              <a:chOff x="6209904" y="1488394"/>
              <a:chExt cx="2068283" cy="443940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7308304" y="2039362"/>
                <a:ext cx="0" cy="3610395"/>
              </a:xfrm>
              <a:prstGeom prst="line">
                <a:avLst/>
              </a:prstGeom>
              <a:ln w="38100">
                <a:solidFill>
                  <a:srgbClr val="1025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>
                <a:off x="7596336" y="2218755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660232" y="499169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660232" y="427161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660232" y="355153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660232" y="2903458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660232" y="2218755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596336" y="2903458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596336" y="355153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596336" y="427161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596336" y="499169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452320" y="5558462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$5000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6372200" y="5558462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$5000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6209904" y="1488394"/>
                <a:ext cx="2008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Win-Win Solution: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itchFamily="84" charset="0"/>
                    <a:ea typeface="ＭＳ Ｐゴシック" pitchFamily="84" charset="-128"/>
                  </a:rPr>
                  <a:t>$10K Max Value</a:t>
                </a:r>
              </a:p>
            </p:txBody>
          </p:sp>
          <p:sp>
            <p:nvSpPr>
              <p:cNvPr id="129" name="Left-Right Arrow 128"/>
              <p:cNvSpPr/>
              <p:nvPr/>
            </p:nvSpPr>
            <p:spPr>
              <a:xfrm>
                <a:off x="7164288" y="2375169"/>
                <a:ext cx="326261" cy="45719"/>
              </a:xfrm>
              <a:prstGeom prst="leftRightArrow">
                <a:avLst/>
              </a:prstGeom>
              <a:ln w="5715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Left-Right Arrow 129"/>
              <p:cNvSpPr/>
              <p:nvPr/>
            </p:nvSpPr>
            <p:spPr>
              <a:xfrm>
                <a:off x="7164288" y="3095249"/>
                <a:ext cx="326261" cy="45719"/>
              </a:xfrm>
              <a:prstGeom prst="leftRightArrow">
                <a:avLst/>
              </a:prstGeom>
              <a:ln w="5715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Left-Right Arrow 130"/>
              <p:cNvSpPr/>
              <p:nvPr/>
            </p:nvSpPr>
            <p:spPr>
              <a:xfrm>
                <a:off x="7164288" y="3717032"/>
                <a:ext cx="326261" cy="45719"/>
              </a:xfrm>
              <a:prstGeom prst="leftRightArrow">
                <a:avLst/>
              </a:prstGeom>
              <a:ln w="5715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Left-Right Arrow 131"/>
              <p:cNvSpPr/>
              <p:nvPr/>
            </p:nvSpPr>
            <p:spPr>
              <a:xfrm>
                <a:off x="7164288" y="4437112"/>
                <a:ext cx="326261" cy="45719"/>
              </a:xfrm>
              <a:prstGeom prst="leftRightArrow">
                <a:avLst/>
              </a:prstGeom>
              <a:ln w="5715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Left-Right Arrow 132"/>
              <p:cNvSpPr/>
              <p:nvPr/>
            </p:nvSpPr>
            <p:spPr>
              <a:xfrm>
                <a:off x="7164288" y="5157192"/>
                <a:ext cx="326261" cy="45719"/>
              </a:xfrm>
              <a:prstGeom prst="leftRightArrow">
                <a:avLst/>
              </a:prstGeom>
              <a:ln w="57150"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583723" y="3045291"/>
            <a:ext cx="2183276" cy="2235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F548-455B-B648-8A20-FE8A172A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B09FA-FAFE-06EC-9823-85F46E1B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FAF27-8B82-4449-B01B-BEC948125F21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BBE06A9-E902-4343-8C09-9AA84171C2B2}"/>
              </a:ext>
            </a:extLst>
          </p:cNvPr>
          <p:cNvSpPr txBox="1">
            <a:spLocks/>
          </p:cNvSpPr>
          <p:nvPr/>
        </p:nvSpPr>
        <p:spPr>
          <a:xfrm>
            <a:off x="107504" y="333385"/>
            <a:ext cx="7760518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Game Theory </a:t>
            </a:r>
            <a:r>
              <a:rPr lang="en-US" sz="3200" b="1" dirty="0">
                <a:solidFill>
                  <a:srgbClr val="002D62"/>
                </a:solidFill>
                <a:latin typeface="Arial"/>
                <a:cs typeface="Arial"/>
              </a:rPr>
              <a:t>Review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 Is cooperation / collective action likely or not?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31D56-1788-169C-CDBE-5DEB64D53243}"/>
              </a:ext>
            </a:extLst>
          </p:cNvPr>
          <p:cNvSpPr txBox="1"/>
          <p:nvPr/>
        </p:nvSpPr>
        <p:spPr>
          <a:xfrm>
            <a:off x="25098" y="1172481"/>
            <a:ext cx="5699030" cy="66541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Why Game Theory?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Times New Roman"/>
              </a:rPr>
              <a:t>Enhances understanding on the conditions under which cooperation (collective action) is likely to occur and equally important, when it is not without incentives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Key Concepts: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Nash Equilibrium (NE)  – Maximizes individual </a:t>
            </a:r>
            <a:r>
              <a:rPr lang="en-US" sz="14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result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(in relation to other stakeholder's strategy)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Pareto Optimal (PO) – Maximizes collective </a:t>
            </a:r>
            <a:r>
              <a:rPr lang="en-US" sz="14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result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Scenario 1: Prisoner’s Dilemma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Cooperate or not?</a:t>
            </a:r>
          </a:p>
          <a:p>
            <a:pPr marL="742950" lvl="2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Dominant Strategy is for the individual to defect (not cooperate) even though cooperation yields the higher collective payoff</a:t>
            </a:r>
          </a:p>
          <a:p>
            <a:pPr marL="1200150" lvl="3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NE≠PO</a:t>
            </a:r>
          </a:p>
          <a:p>
            <a:pPr marL="742950" lvl="2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Prevalent in many real-world scenarios </a:t>
            </a:r>
          </a:p>
          <a:p>
            <a:pPr marL="1200150" lvl="3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Tragedy of the Commons</a:t>
            </a:r>
          </a:p>
          <a:p>
            <a:pPr marL="1200150" lvl="3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Neighborhood Crime Watch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Strategic Goal: Seek solutions that incentivize people towards the pareto optimal (cooperation / collective action)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th"/>
              <a:ea typeface="ＭＳ Ｐゴシック" pitchFamily="84" charset="-128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ath"/>
              <a:ea typeface="ＭＳ Ｐゴシック" pitchFamily="84" charset="-128"/>
            </a:endParaRPr>
          </a:p>
        </p:txBody>
      </p:sp>
      <p:sp>
        <p:nvSpPr>
          <p:cNvPr id="6" name="AutoShape 2" descr="olved Game Theory Question. Consider ...">
            <a:extLst>
              <a:ext uri="{FF2B5EF4-FFF2-40B4-BE49-F238E27FC236}">
                <a16:creationId xmlns:a16="http://schemas.microsoft.com/office/drawing/2014/main" id="{37F4830F-FF38-235B-EFEA-A10115147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78693B-B610-F7C9-1281-83FD6AFDFF49}"/>
              </a:ext>
            </a:extLst>
          </p:cNvPr>
          <p:cNvSpPr/>
          <p:nvPr/>
        </p:nvSpPr>
        <p:spPr>
          <a:xfrm>
            <a:off x="8354291" y="2930236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AA28EC-C62F-6B44-2A12-E8C15C96E741}"/>
              </a:ext>
            </a:extLst>
          </p:cNvPr>
          <p:cNvSpPr/>
          <p:nvPr/>
        </p:nvSpPr>
        <p:spPr>
          <a:xfrm>
            <a:off x="7471063" y="2431472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F6CAF0-8E20-8506-9D17-E8E3D979247A}"/>
              </a:ext>
            </a:extLst>
          </p:cNvPr>
          <p:cNvSpPr/>
          <p:nvPr/>
        </p:nvSpPr>
        <p:spPr>
          <a:xfrm>
            <a:off x="7304808" y="2369127"/>
            <a:ext cx="768927" cy="374072"/>
          </a:xfrm>
          <a:prstGeom prst="roundRect">
            <a:avLst/>
          </a:prstGeom>
          <a:noFill/>
          <a:ln w="12700">
            <a:solidFill>
              <a:srgbClr val="0087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DCC3CA-801F-5C22-B155-D1A3AFDB6F09}"/>
              </a:ext>
            </a:extLst>
          </p:cNvPr>
          <p:cNvSpPr/>
          <p:nvPr/>
        </p:nvSpPr>
        <p:spPr>
          <a:xfrm>
            <a:off x="3976272" y="2997237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E3EEEE-17C6-1E19-AE1E-053743E0ED19}"/>
              </a:ext>
            </a:extLst>
          </p:cNvPr>
          <p:cNvSpPr/>
          <p:nvPr/>
        </p:nvSpPr>
        <p:spPr>
          <a:xfrm>
            <a:off x="4805510" y="3189396"/>
            <a:ext cx="768927" cy="374072"/>
          </a:xfrm>
          <a:prstGeom prst="roundRect">
            <a:avLst/>
          </a:prstGeom>
          <a:noFill/>
          <a:ln w="12700">
            <a:solidFill>
              <a:srgbClr val="0087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A screenshot of a diagram of a test results&#10;&#10;AI-generated content may be incorrect.">
            <a:extLst>
              <a:ext uri="{FF2B5EF4-FFF2-40B4-BE49-F238E27FC236}">
                <a16:creationId xmlns:a16="http://schemas.microsoft.com/office/drawing/2014/main" id="{49DE12BD-E4E8-396C-9338-0CA655BEE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1" y="2181000"/>
            <a:ext cx="3143250" cy="275272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208D19-023B-74B3-B4FF-B34D692E034A}"/>
              </a:ext>
            </a:extLst>
          </p:cNvPr>
          <p:cNvSpPr/>
          <p:nvPr/>
        </p:nvSpPr>
        <p:spPr>
          <a:xfrm>
            <a:off x="6626943" y="2971876"/>
            <a:ext cx="983227" cy="548074"/>
          </a:xfrm>
          <a:prstGeom prst="roundRect">
            <a:avLst/>
          </a:prstGeom>
          <a:noFill/>
          <a:ln w="57150">
            <a:solidFill>
              <a:srgbClr val="0087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FD2AB0-4339-8A0A-D39D-D603B2E6D612}"/>
              </a:ext>
            </a:extLst>
          </p:cNvPr>
          <p:cNvSpPr/>
          <p:nvPr/>
        </p:nvSpPr>
        <p:spPr>
          <a:xfrm>
            <a:off x="7649497" y="3939244"/>
            <a:ext cx="1172383" cy="5934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7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3367-9295-9B3F-4A1B-CEF34A3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4</a:t>
            </a:fld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25587C1-1907-9C1C-FBE7-9469840826C3}"/>
              </a:ext>
            </a:extLst>
          </p:cNvPr>
          <p:cNvSpPr txBox="1">
            <a:spLocks/>
          </p:cNvSpPr>
          <p:nvPr/>
        </p:nvSpPr>
        <p:spPr>
          <a:xfrm>
            <a:off x="107504" y="333385"/>
            <a:ext cx="7760518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endParaRPr lang="en-US" sz="3200" b="1" dirty="0">
              <a:solidFill>
                <a:srgbClr val="002D62"/>
              </a:solidFill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96781-5472-9F7B-927A-497AC16802D4}"/>
              </a:ext>
            </a:extLst>
          </p:cNvPr>
          <p:cNvSpPr txBox="1"/>
          <p:nvPr/>
        </p:nvSpPr>
        <p:spPr>
          <a:xfrm>
            <a:off x="25098" y="1193990"/>
            <a:ext cx="5699030" cy="57985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Ideal Conditions for Cooperation</a:t>
            </a:r>
          </a:p>
          <a:p>
            <a:pPr marL="742950" lvl="2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Positive Network Externalities are present (e.g.: safety, quality, compatibility) which in turn make the overall pie bigger</a:t>
            </a:r>
          </a:p>
          <a:p>
            <a:pPr marL="1200150" lvl="3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Drives individual stakeholders towards cooperation (NE=PO)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Still, tensions exist between individual and collective interests 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“Stag Hunt” – Getting to Pareto Optimal involves risk and requires trust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“Battle of the Sexes” – Getting to Pareto Optimal requires balancing different preferences and can produce the perception of unfairness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endParaRPr lang="en-US" dirty="0">
              <a:solidFill>
                <a:srgbClr val="333333"/>
              </a:solidFill>
              <a:latin typeface="math"/>
              <a:cs typeface="Arial"/>
            </a:endParaRPr>
          </a:p>
          <a:p>
            <a:endParaRPr lang="en-US" dirty="0">
              <a:solidFill>
                <a:srgbClr val="333333"/>
              </a:solidFill>
              <a:latin typeface="math"/>
            </a:endParaRPr>
          </a:p>
        </p:txBody>
      </p:sp>
      <p:sp>
        <p:nvSpPr>
          <p:cNvPr id="6" name="AutoShape 2" descr="olved Game Theory Question. Consider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57" y="1556792"/>
            <a:ext cx="3347881" cy="17450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87795" y="3301798"/>
            <a:ext cx="3220709" cy="271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/>
              <a:t>Stag Hunt: Cooperation dominates defection</a:t>
            </a:r>
          </a:p>
        </p:txBody>
      </p:sp>
      <p:pic>
        <p:nvPicPr>
          <p:cNvPr id="1032" name="Picture 8" descr="https://miro.medium.com/v2/resize:fit:700/0*eGBKyBWwZnXm6cq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86" y="3933056"/>
            <a:ext cx="3341210" cy="23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45D76E-B491-6ADA-68EC-153A37E66E1E}"/>
              </a:ext>
            </a:extLst>
          </p:cNvPr>
          <p:cNvSpPr/>
          <p:nvPr/>
        </p:nvSpPr>
        <p:spPr>
          <a:xfrm>
            <a:off x="8354291" y="2930236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CDE165-7C12-F079-8C5C-A9A5B1A167B1}"/>
              </a:ext>
            </a:extLst>
          </p:cNvPr>
          <p:cNvSpPr/>
          <p:nvPr/>
        </p:nvSpPr>
        <p:spPr>
          <a:xfrm>
            <a:off x="7471063" y="2431472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50AA2A-7B9B-7EB8-481A-0EDE7A17537C}"/>
              </a:ext>
            </a:extLst>
          </p:cNvPr>
          <p:cNvSpPr/>
          <p:nvPr/>
        </p:nvSpPr>
        <p:spPr>
          <a:xfrm>
            <a:off x="7304808" y="2369127"/>
            <a:ext cx="768927" cy="374072"/>
          </a:xfrm>
          <a:prstGeom prst="roundRect">
            <a:avLst/>
          </a:prstGeom>
          <a:noFill/>
          <a:ln w="12700">
            <a:solidFill>
              <a:srgbClr val="0087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34A09-18B8-9684-E32A-97565F8DA79A}"/>
              </a:ext>
            </a:extLst>
          </p:cNvPr>
          <p:cNvSpPr/>
          <p:nvPr/>
        </p:nvSpPr>
        <p:spPr>
          <a:xfrm>
            <a:off x="6718700" y="4747557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607A8D-1DC4-9A8E-85F6-7C2DA2B60321}"/>
              </a:ext>
            </a:extLst>
          </p:cNvPr>
          <p:cNvSpPr/>
          <p:nvPr/>
        </p:nvSpPr>
        <p:spPr>
          <a:xfrm>
            <a:off x="7713445" y="5254495"/>
            <a:ext cx="467590" cy="2597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794903-D237-C019-B5A8-64A7AD383096}"/>
              </a:ext>
            </a:extLst>
          </p:cNvPr>
          <p:cNvSpPr/>
          <p:nvPr/>
        </p:nvSpPr>
        <p:spPr>
          <a:xfrm>
            <a:off x="6577878" y="4693386"/>
            <a:ext cx="768927" cy="374072"/>
          </a:xfrm>
          <a:prstGeom prst="roundRect">
            <a:avLst/>
          </a:prstGeom>
          <a:noFill/>
          <a:ln w="12700">
            <a:solidFill>
              <a:srgbClr val="0087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BBC61B-C70E-E638-AE09-537D0441C23C}"/>
              </a:ext>
            </a:extLst>
          </p:cNvPr>
          <p:cNvSpPr/>
          <p:nvPr/>
        </p:nvSpPr>
        <p:spPr>
          <a:xfrm>
            <a:off x="7553493" y="5190759"/>
            <a:ext cx="768927" cy="374072"/>
          </a:xfrm>
          <a:prstGeom prst="roundRect">
            <a:avLst/>
          </a:prstGeom>
          <a:noFill/>
          <a:ln w="12700">
            <a:solidFill>
              <a:srgbClr val="0087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95617-5BAF-1D70-E3E8-1EF4146DE4B7}"/>
              </a:ext>
            </a:extLst>
          </p:cNvPr>
          <p:cNvSpPr txBox="1"/>
          <p:nvPr/>
        </p:nvSpPr>
        <p:spPr>
          <a:xfrm>
            <a:off x="466725" y="130732"/>
            <a:ext cx="76070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Game Theory Review: Is cooperation / collective action likely or not?</a:t>
            </a:r>
          </a:p>
        </p:txBody>
      </p:sp>
    </p:spTree>
    <p:extLst>
      <p:ext uri="{BB962C8B-B14F-4D97-AF65-F5344CB8AC3E}">
        <p14:creationId xmlns:p14="http://schemas.microsoft.com/office/powerpoint/2010/main" val="107712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3367-9295-9B3F-4A1B-CEF34A3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5</a:t>
            </a:fld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25587C1-1907-9C1C-FBE7-9469840826C3}"/>
              </a:ext>
            </a:extLst>
          </p:cNvPr>
          <p:cNvSpPr txBox="1">
            <a:spLocks/>
          </p:cNvSpPr>
          <p:nvPr/>
        </p:nvSpPr>
        <p:spPr>
          <a:xfrm>
            <a:off x="346460" y="333385"/>
            <a:ext cx="7521562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n-US" sz="2500" b="1">
                <a:solidFill>
                  <a:srgbClr val="002D62"/>
                </a:solidFill>
                <a:cs typeface="Arial"/>
              </a:rPr>
              <a:t>Review of Game Theory and the Role of Standards Development Organizations (SDOs) like ASTM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96781-5472-9F7B-927A-497AC16802D4}"/>
              </a:ext>
            </a:extLst>
          </p:cNvPr>
          <p:cNvSpPr txBox="1"/>
          <p:nvPr/>
        </p:nvSpPr>
        <p:spPr>
          <a:xfrm>
            <a:off x="-3890" y="1585589"/>
            <a:ext cx="55034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333333"/>
              </a:solidFill>
              <a:latin typeface="math"/>
              <a:ea typeface="ＭＳ Ｐゴシック"/>
            </a:endParaRPr>
          </a:p>
          <a:p>
            <a:endParaRPr lang="en-US">
              <a:solidFill>
                <a:srgbClr val="333333"/>
              </a:solidFill>
              <a:latin typeface="math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96781-5472-9F7B-927A-497AC16802D4}"/>
              </a:ext>
            </a:extLst>
          </p:cNvPr>
          <p:cNvSpPr txBox="1"/>
          <p:nvPr/>
        </p:nvSpPr>
        <p:spPr>
          <a:xfrm>
            <a:off x="-3890" y="1052736"/>
            <a:ext cx="5511994" cy="637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Three main purposes: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Facilitate coordination and commitment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Improve information (reduce information asymmetry)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Promote cooperation</a:t>
            </a:r>
          </a:p>
          <a:p>
            <a:pPr lvl="1">
              <a:spcBef>
                <a:spcPct val="20000"/>
              </a:spcBef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In the view of Game Theory, institutions serve as multipurpose and multifaceted efficiency-enhancing devices 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For “Stag Hunt” scenarios, SDOs mitigate risk and build trust among stakeholders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For “Battle of the Sexes” / “Different Standard Preference” scenarios, SDOs facilitate the convergence of stakeholder strategies towards a common Pareto Optimal equilibrium </a:t>
            </a:r>
          </a:p>
          <a:p>
            <a:pPr marL="1657350" lvl="3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10253F"/>
                </a:solidFill>
                <a:latin typeface="Arial"/>
                <a:ea typeface="ＭＳ Ｐゴシック"/>
                <a:cs typeface="Arial"/>
              </a:rPr>
              <a:t>Consensus on standardization (4,2 or 2,4) vs absence of standardization / “standards war” (0,0 or 1,1)  </a:t>
            </a: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endParaRPr lang="en-US" dirty="0">
              <a:solidFill>
                <a:srgbClr val="333333"/>
              </a:solidFill>
              <a:latin typeface="math"/>
            </a:endParaRPr>
          </a:p>
          <a:p>
            <a:endParaRPr lang="en-US" dirty="0">
              <a:solidFill>
                <a:srgbClr val="333333"/>
              </a:solidFill>
              <a:latin typeface="mat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128" y="2909262"/>
            <a:ext cx="3150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u="sng">
                <a:solidFill>
                  <a:srgbClr val="10253F"/>
                </a:solidFill>
              </a:rPr>
              <a:t>A standardization game </a:t>
            </a:r>
          </a:p>
          <a:p>
            <a:endParaRPr lang="en-US" sz="1400">
              <a:solidFill>
                <a:srgbClr val="10253F"/>
              </a:solidFill>
            </a:endParaRPr>
          </a:p>
          <a:p>
            <a:r>
              <a:rPr lang="en-US" sz="1400">
                <a:solidFill>
                  <a:srgbClr val="10253F"/>
                </a:solidFill>
              </a:rPr>
              <a:t>	                </a:t>
            </a:r>
            <a:r>
              <a:rPr lang="en-US" sz="1400" b="1" u="sng">
                <a:solidFill>
                  <a:srgbClr val="10253F"/>
                </a:solidFill>
              </a:rPr>
              <a:t>Firm 2 </a:t>
            </a:r>
          </a:p>
          <a:p>
            <a:r>
              <a:rPr lang="en-US" sz="1400">
                <a:solidFill>
                  <a:srgbClr val="10253F"/>
                </a:solidFill>
              </a:rPr>
              <a:t>	Standard 1      Standard 2 </a:t>
            </a:r>
          </a:p>
          <a:p>
            <a:r>
              <a:rPr lang="en-US" sz="1400" b="1" u="sng">
                <a:solidFill>
                  <a:srgbClr val="10253F"/>
                </a:solidFill>
              </a:rPr>
              <a:t>Firm 1</a:t>
            </a:r>
            <a:r>
              <a:rPr lang="en-US" sz="1400">
                <a:solidFill>
                  <a:srgbClr val="10253F"/>
                </a:solidFill>
              </a:rPr>
              <a:t> </a:t>
            </a:r>
          </a:p>
          <a:p>
            <a:r>
              <a:rPr lang="en-US" sz="1400">
                <a:solidFill>
                  <a:srgbClr val="10253F"/>
                </a:solidFill>
              </a:rPr>
              <a:t>Standard 1       (4.2)	           (1.1) </a:t>
            </a:r>
          </a:p>
          <a:p>
            <a:r>
              <a:rPr lang="en-US" sz="1400">
                <a:solidFill>
                  <a:srgbClr val="10253F"/>
                </a:solidFill>
              </a:rPr>
              <a:t>Standard 2       (0.0)                (2.4)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1278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artoon of a person on an island in the ocean&#10;&#10;AI-generated content may be incorrect.">
            <a:extLst>
              <a:ext uri="{FF2B5EF4-FFF2-40B4-BE49-F238E27FC236}">
                <a16:creationId xmlns:a16="http://schemas.microsoft.com/office/drawing/2014/main" id="{0F730ACE-100B-FA3F-A1F4-DB3330136C1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95" y="2664542"/>
            <a:ext cx="4619653" cy="2702496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F82E-235B-6F8E-D154-05B0F5E2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2000" y="6540439"/>
            <a:ext cx="450688" cy="1215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D3FAF27-8B82-4449-B01B-BEC948125F21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743FB6-772B-B485-CF06-8F8ACFA7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 anchor="ctr">
            <a:normAutofit/>
          </a:bodyPr>
          <a:lstStyle/>
          <a:p>
            <a:r>
              <a:rPr lang="en-US" dirty="0"/>
              <a:t>Role Assignments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CB9CC9-7400-6603-213E-CC645A998B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201" y="1998676"/>
            <a:ext cx="4206321" cy="462826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53F"/>
                </a:solidFill>
              </a:rPr>
              <a:t>Company A: Small firm breaking into the industry with an innovative technology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253F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53F"/>
                </a:solidFill>
              </a:rPr>
              <a:t>Company B: Large, established firm with big market share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253F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53F"/>
                </a:solidFill>
              </a:rPr>
              <a:t>Federal Regulator: Ensures public safety and trust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253F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53F"/>
                </a:solidFill>
              </a:rPr>
              <a:t>ASTM Technical Committee Chair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9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3367-9295-9B3F-4A1B-CEF34A3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7</a:t>
            </a:fld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25587C1-1907-9C1C-FBE7-9469840826C3}"/>
              </a:ext>
            </a:extLst>
          </p:cNvPr>
          <p:cNvSpPr txBox="1">
            <a:spLocks/>
          </p:cNvSpPr>
          <p:nvPr/>
        </p:nvSpPr>
        <p:spPr>
          <a:xfrm>
            <a:off x="346460" y="333385"/>
            <a:ext cx="7521562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n-US" sz="2500" b="1">
                <a:solidFill>
                  <a:srgbClr val="002D62"/>
                </a:solidFill>
                <a:cs typeface="Arial"/>
              </a:rPr>
              <a:t>Scenario 1: Disruptive Innovation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96781-5472-9F7B-927A-497AC16802D4}"/>
              </a:ext>
            </a:extLst>
          </p:cNvPr>
          <p:cNvSpPr txBox="1"/>
          <p:nvPr/>
        </p:nvSpPr>
        <p:spPr>
          <a:xfrm>
            <a:off x="-36512" y="1018828"/>
            <a:ext cx="4431874" cy="604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Company A invents a fire-retardant fixative technology that significantly reduces the potential of radioactive release when exposed to thermal stressors (e.g.: fire, extreme heat)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Role Play / Perspective Taking: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company A?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other firms in the industry?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the regulator?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ASTM E10.03 Subcommittee?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How can Pareto Optimal and consensus be achieved?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What is the network externality that is adding value to the collective and driving cooperation (What makes the pie bigger for all?)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endParaRPr lang="en-US" dirty="0">
              <a:solidFill>
                <a:srgbClr val="333333"/>
              </a:solidFill>
              <a:latin typeface="math"/>
              <a:ea typeface="ＭＳ Ｐゴシック"/>
            </a:endParaRPr>
          </a:p>
          <a:p>
            <a:endParaRPr lang="en-US" dirty="0">
              <a:solidFill>
                <a:srgbClr val="333333"/>
              </a:solidFill>
              <a:latin typeface="math"/>
            </a:endParaRPr>
          </a:p>
        </p:txBody>
      </p:sp>
      <p:pic>
        <p:nvPicPr>
          <p:cNvPr id="7" name="IMG_159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1458888"/>
            <a:ext cx="4619202" cy="49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5496" y="1427852"/>
            <a:ext cx="4680520" cy="4809460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ASTM E3105, Standard Specification for Permanent Fixative Coatings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Outlines the Performance Requirements, Chemical Properties, Mechanical Properties, etc. for fixative technologies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>
              <a:solidFill>
                <a:srgbClr val="10253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Do we incorporate advantages of the disruptive technology as an update to the standard specification?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Company A's position?</a:t>
            </a:r>
            <a:endParaRPr lang="en-US" sz="170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Other companies within the industry position?</a:t>
            </a:r>
            <a:endParaRPr lang="en-US" sz="170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Regulator's position?</a:t>
            </a:r>
            <a:endParaRPr lang="en-US" sz="1700">
              <a:solidFill>
                <a:srgbClr val="10253F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700">
              <a:solidFill>
                <a:srgbClr val="10253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If so, how?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The fixative coating (should / shall) seek to limit flame propagation across the surface (ref ASTM E84)?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The fixative coating (should / shall) seek to limit smoke propagation across the surface (ref ASTM E84)?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10253F"/>
                </a:solidFill>
              </a:rPr>
              <a:t>The fixative coating (should / shall) not sustain a flame upon removal of an ignition source (ref ASTM E84)?</a:t>
            </a:r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 for Scenario 1</a:t>
            </a:r>
          </a:p>
        </p:txBody>
      </p:sp>
      <p:pic>
        <p:nvPicPr>
          <p:cNvPr id="7" name="Picture 6" descr="Screen%20Shot%202019-02-02%20at%2010.24.40%20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221543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9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3367-9295-9B3F-4A1B-CEF34A3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9</a:t>
            </a:fld>
            <a:endParaRPr lang="en-GB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25587C1-1907-9C1C-FBE7-9469840826C3}"/>
              </a:ext>
            </a:extLst>
          </p:cNvPr>
          <p:cNvSpPr txBox="1">
            <a:spLocks/>
          </p:cNvSpPr>
          <p:nvPr/>
        </p:nvSpPr>
        <p:spPr>
          <a:xfrm>
            <a:off x="346460" y="333385"/>
            <a:ext cx="7521562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n-US" sz="2500" b="1">
                <a:solidFill>
                  <a:srgbClr val="002D62"/>
                </a:solidFill>
                <a:cs typeface="Arial"/>
              </a:rPr>
              <a:t>Scenario 2: Safety Incident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96781-5472-9F7B-927A-497AC16802D4}"/>
              </a:ext>
            </a:extLst>
          </p:cNvPr>
          <p:cNvSpPr txBox="1"/>
          <p:nvPr/>
        </p:nvSpPr>
        <p:spPr>
          <a:xfrm>
            <a:off x="-3889" y="1585589"/>
            <a:ext cx="44318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endParaRPr lang="en-US">
              <a:solidFill>
                <a:srgbClr val="333333"/>
              </a:solidFill>
              <a:latin typeface="math"/>
            </a:endParaRPr>
          </a:p>
          <a:p>
            <a:endParaRPr lang="en-US">
              <a:solidFill>
                <a:srgbClr val="333333"/>
              </a:solidFill>
              <a:latin typeface="math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88AD4-F1D8-D2CE-E69A-66B84A42B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5" r="19353" b="1"/>
          <a:stretch/>
        </p:blipFill>
        <p:spPr bwMode="auto">
          <a:xfrm>
            <a:off x="4932040" y="1438647"/>
            <a:ext cx="4104456" cy="4942682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5" name="Rectangle 4"/>
          <p:cNvSpPr/>
          <p:nvPr/>
        </p:nvSpPr>
        <p:spPr>
          <a:xfrm>
            <a:off x="107504" y="1646606"/>
            <a:ext cx="468052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Release of radioactive contamination during demolition occurs that is partially attributed to a failure of the fixative technology (i.e.: delaminated when exposed to excess water)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Role Play / Perspective Taking: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company A?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other firms in the industry?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the regulator?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Potential impacts for ASTM E10.03 Subcommittee?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How can Pareto Optimal and consensus be achieved? What is the network externality that is adding value to the collective?</a:t>
            </a:r>
          </a:p>
        </p:txBody>
      </p:sp>
    </p:spTree>
    <p:extLst>
      <p:ext uri="{BB962C8B-B14F-4D97-AF65-F5344CB8AC3E}">
        <p14:creationId xmlns:p14="http://schemas.microsoft.com/office/powerpoint/2010/main" val="41187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87E4177CA2143B3E6DDA700743CC2" ma:contentTypeVersion="7" ma:contentTypeDescription="Create a new document." ma:contentTypeScope="" ma:versionID="98ea5fb178aea5a0ae197c4802a327ec">
  <xsd:schema xmlns:xsd="http://www.w3.org/2001/XMLSchema" xmlns:xs="http://www.w3.org/2001/XMLSchema" xmlns:p="http://schemas.microsoft.com/office/2006/metadata/properties" xmlns:ns2="838f4431-ba7d-49d5-aacb-dd3a6a93ea37" targetNamespace="http://schemas.microsoft.com/office/2006/metadata/properties" ma:root="true" ma:fieldsID="743d30102c1a778cb08b48f8a406a5b2" ns2:_="">
    <xsd:import namespace="838f4431-ba7d-49d5-aacb-dd3a6a93ea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f4431-ba7d-49d5-aacb-dd3a6a93e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EA139-E0FB-4DD9-A612-1D7AA06D6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15E2D5-2241-43F9-8D17-E8BC59F9E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f4431-ba7d-49d5-aacb-dd3a6a93e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46A9E6-A260-4444-81EC-969CD6AEA2C3}">
  <ds:schemaRefs>
    <ds:schemaRef ds:uri="http://schemas.microsoft.com/office/2006/metadata/properties"/>
    <ds:schemaRef ds:uri="http://purl.org/dc/terms/"/>
    <ds:schemaRef ds:uri="424ce9a1-27d9-4c0a-9657-d1af9ccd2c0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942e8254-f0a9-4f3f-b353-5b41fd88041d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1106</Words>
  <Application>Microsoft Office PowerPoint</Application>
  <PresentationFormat>On-screen Show (4:3)</PresentationFormat>
  <Paragraphs>153</Paragraphs>
  <Slides>11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Scene Setter </vt:lpstr>
      <vt:lpstr>PowerPoint Presentation</vt:lpstr>
      <vt:lpstr>PowerPoint Presentation</vt:lpstr>
      <vt:lpstr>PowerPoint Presentation</vt:lpstr>
      <vt:lpstr>Role Assignments</vt:lpstr>
      <vt:lpstr>PowerPoint Presentation</vt:lpstr>
      <vt:lpstr>Discussion for Scenario 1</vt:lpstr>
      <vt:lpstr>PowerPoint Presentation</vt:lpstr>
      <vt:lpstr>Discussion for Scenario 2</vt:lpstr>
      <vt:lpstr>PowerPoint Presentation</vt:lpstr>
    </vt:vector>
  </TitlesOfParts>
  <Company>Angell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Angelique Lawrence</dc:creator>
  <cp:lastModifiedBy>Joseph Sinicrope</cp:lastModifiedBy>
  <cp:revision>62</cp:revision>
  <cp:lastPrinted>2015-10-21T13:38:10Z</cp:lastPrinted>
  <dcterms:created xsi:type="dcterms:W3CDTF">2011-08-30T15:36:16Z</dcterms:created>
  <dcterms:modified xsi:type="dcterms:W3CDTF">2026-01-28T17:30:02Z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0x01010097587E4177CA2143B3E6DDA700743CC2</vt:lpwstr>
  </property>
  <property fmtid="{D5CDD505-2E9C-101B-9397-08002B2CF9AE}" pid="3" name="MediaServiceImageTags">
    <vt:lpwstr/>
  </property>
</Properties>
</file>